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35" d="100"/>
          <a:sy n="35" d="100"/>
        </p:scale>
        <p:origin x="98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6493C-9BBE-4250-9D3E-23645423607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70426-091A-44B1-808D-3482B9684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33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2DCD-65F0-4D36-8507-81CF74EF648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285B-D05D-455F-B353-A45D8D774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6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2DCD-65F0-4D36-8507-81CF74EF648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285B-D05D-455F-B353-A45D8D774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77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2DCD-65F0-4D36-8507-81CF74EF648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285B-D05D-455F-B353-A45D8D774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2DCD-65F0-4D36-8507-81CF74EF648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285B-D05D-455F-B353-A45D8D774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58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2DCD-65F0-4D36-8507-81CF74EF648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285B-D05D-455F-B353-A45D8D774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5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2DCD-65F0-4D36-8507-81CF74EF648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285B-D05D-455F-B353-A45D8D774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4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2DCD-65F0-4D36-8507-81CF74EF648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285B-D05D-455F-B353-A45D8D774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28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2DCD-65F0-4D36-8507-81CF74EF648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285B-D05D-455F-B353-A45D8D774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2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2DCD-65F0-4D36-8507-81CF74EF648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285B-D05D-455F-B353-A45D8D774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0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2DCD-65F0-4D36-8507-81CF74EF648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285B-D05D-455F-B353-A45D8D774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3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2DCD-65F0-4D36-8507-81CF74EF648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285B-D05D-455F-B353-A45D8D774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4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F2DCD-65F0-4D36-8507-81CF74EF648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D285B-D05D-455F-B353-A45D8D774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8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A3AA51-361A-4EF8-AD4E-41A6FD783D62}"/>
              </a:ext>
            </a:extLst>
          </p:cNvPr>
          <p:cNvSpPr txBox="1"/>
          <p:nvPr/>
        </p:nvSpPr>
        <p:spPr>
          <a:xfrm>
            <a:off x="0" y="0"/>
            <a:ext cx="329184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070C0"/>
                </a:solidFill>
              </a:rPr>
              <a:t>Theoretical and Simulated Solutions to a Short-Stub Transmission Line Problem</a:t>
            </a:r>
          </a:p>
          <a:p>
            <a:pPr algn="ctr"/>
            <a:r>
              <a:rPr lang="en-US" sz="4400" b="1" dirty="0"/>
              <a:t>Amir Hajjari</a:t>
            </a:r>
            <a:r>
              <a:rPr lang="en-US" sz="4400" dirty="0"/>
              <a:t>, ECE 302 Final Project, Created on 4-24-20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131A70-190E-4BB3-8EEC-20278FA32BDB}"/>
              </a:ext>
            </a:extLst>
          </p:cNvPr>
          <p:cNvSpPr txBox="1"/>
          <p:nvPr/>
        </p:nvSpPr>
        <p:spPr>
          <a:xfrm>
            <a:off x="0" y="2489744"/>
            <a:ext cx="90868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Details of Line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/>
              <a:t>Load: (15 + j19) </a:t>
            </a:r>
            <a:r>
              <a:rPr lang="el-GR" sz="3600" dirty="0"/>
              <a:t>Ω</a:t>
            </a:r>
            <a:r>
              <a:rPr lang="en-US" sz="3600" dirty="0"/>
              <a:t> 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/>
              <a:t>Characteristic Impedance of Line: 50 </a:t>
            </a:r>
            <a:r>
              <a:rPr lang="el-GR" sz="3600" dirty="0"/>
              <a:t>Ω</a:t>
            </a:r>
            <a:endParaRPr lang="en-US" sz="3600" dirty="0"/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/>
              <a:t>Ideal Operating Frequency: 2 GHz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88C9F8-4DF7-4720-B9F8-A27BC4354AB5}"/>
              </a:ext>
            </a:extLst>
          </p:cNvPr>
          <p:cNvSpPr txBox="1"/>
          <p:nvPr/>
        </p:nvSpPr>
        <p:spPr>
          <a:xfrm>
            <a:off x="2257425" y="5441153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Smith Chart Solutions</a:t>
            </a:r>
          </a:p>
        </p:txBody>
      </p: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959BE64-282E-4BED-BCC6-3C7228727A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9" t="14194" r="9245" b="11067"/>
          <a:stretch/>
        </p:blipFill>
        <p:spPr>
          <a:xfrm rot="5400000">
            <a:off x="848139" y="6933918"/>
            <a:ext cx="7390570" cy="6486525"/>
          </a:xfrm>
          <a:prstGeom prst="rect">
            <a:avLst/>
          </a:prstGeom>
        </p:spPr>
      </p:pic>
      <p:pic>
        <p:nvPicPr>
          <p:cNvPr id="10" name="Picture 9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3D378DF9-73B0-4E5A-9342-690D056BBB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6" t="5128" r="8333" b="16133"/>
          <a:stretch/>
        </p:blipFill>
        <p:spPr>
          <a:xfrm rot="5400000">
            <a:off x="1009720" y="14532227"/>
            <a:ext cx="7067408" cy="64865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36C913-785E-4A4C-9877-4A379ED98BC9}"/>
              </a:ext>
            </a:extLst>
          </p:cNvPr>
          <p:cNvSpPr txBox="1"/>
          <p:nvPr/>
        </p:nvSpPr>
        <p:spPr>
          <a:xfrm>
            <a:off x="10310969" y="2489744"/>
            <a:ext cx="8651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CST Simulations and Results (</a:t>
            </a:r>
            <a:r>
              <a:rPr lang="en-US" sz="3600" dirty="0"/>
              <a:t>Before Tuning</a:t>
            </a:r>
            <a:r>
              <a:rPr lang="en-US" sz="3600" b="1" dirty="0"/>
              <a:t>)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2DEB96-9C6E-490A-8557-C67E1D7873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850" y="4957255"/>
            <a:ext cx="10850489" cy="32225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68324D-345A-4649-86D8-56018524111E}"/>
              </a:ext>
            </a:extLst>
          </p:cNvPr>
          <p:cNvSpPr txBox="1"/>
          <p:nvPr/>
        </p:nvSpPr>
        <p:spPr>
          <a:xfrm>
            <a:off x="13417585" y="4249876"/>
            <a:ext cx="2189018" cy="646331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Solution 1</a:t>
            </a:r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628DFC6A-DEB0-48F5-AD34-E68B401DBA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850" y="12683588"/>
            <a:ext cx="10955279" cy="32225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6305665-B954-480C-9143-8DC1432366D1}"/>
              </a:ext>
            </a:extLst>
          </p:cNvPr>
          <p:cNvSpPr txBox="1"/>
          <p:nvPr/>
        </p:nvSpPr>
        <p:spPr>
          <a:xfrm>
            <a:off x="13542275" y="11860091"/>
            <a:ext cx="2189018" cy="646331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Solution 2</a:t>
            </a:r>
          </a:p>
        </p:txBody>
      </p:sp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A3449C2E-8993-4A4B-AFDF-128D56130D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397" y="5004657"/>
            <a:ext cx="10974332" cy="2954476"/>
          </a:xfrm>
          <a:prstGeom prst="rect">
            <a:avLst/>
          </a:prstGeom>
        </p:spPr>
      </p:pic>
      <p:pic>
        <p:nvPicPr>
          <p:cNvPr id="17" name="Picture 16" descr="A close up of a map&#10;&#10;Description automatically generated">
            <a:extLst>
              <a:ext uri="{FF2B5EF4-FFF2-40B4-BE49-F238E27FC236}">
                <a16:creationId xmlns:a16="http://schemas.microsoft.com/office/drawing/2014/main" id="{38220B23-5EC5-4984-A70F-1E9989E338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2292" y="12831901"/>
            <a:ext cx="11012437" cy="292589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E69ED78-C190-46CA-8369-3E92DA330FB7}"/>
              </a:ext>
            </a:extLst>
          </p:cNvPr>
          <p:cNvSpPr txBox="1"/>
          <p:nvPr/>
        </p:nvSpPr>
        <p:spPr>
          <a:xfrm>
            <a:off x="25673027" y="4112256"/>
            <a:ext cx="2438400" cy="646331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Solution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032A6B-E5D4-40F7-8C8C-24785E7CEEF1}"/>
              </a:ext>
            </a:extLst>
          </p:cNvPr>
          <p:cNvSpPr txBox="1"/>
          <p:nvPr/>
        </p:nvSpPr>
        <p:spPr>
          <a:xfrm>
            <a:off x="25673027" y="12037257"/>
            <a:ext cx="2438400" cy="646331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Solution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6AA6E3-C799-4E07-85CA-5FA64B6A2B6F}"/>
              </a:ext>
            </a:extLst>
          </p:cNvPr>
          <p:cNvSpPr txBox="1"/>
          <p:nvPr/>
        </p:nvSpPr>
        <p:spPr>
          <a:xfrm>
            <a:off x="22522694" y="2535023"/>
            <a:ext cx="8651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CST Simulations and Results (After Tuning)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7BC7AA6-86DA-474F-B973-90BA84671757}"/>
              </a:ext>
            </a:extLst>
          </p:cNvPr>
          <p:cNvCxnSpPr>
            <a:cxnSpLocks/>
          </p:cNvCxnSpPr>
          <p:nvPr/>
        </p:nvCxnSpPr>
        <p:spPr>
          <a:xfrm>
            <a:off x="8672945" y="2489744"/>
            <a:ext cx="0" cy="18819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25F68A8-1407-4680-8482-684C05D8E300}"/>
              </a:ext>
            </a:extLst>
          </p:cNvPr>
          <p:cNvCxnSpPr>
            <a:cxnSpLocks/>
          </p:cNvCxnSpPr>
          <p:nvPr/>
        </p:nvCxnSpPr>
        <p:spPr>
          <a:xfrm>
            <a:off x="20823382" y="2535023"/>
            <a:ext cx="0" cy="18819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9013588-F7F9-4842-ABE9-85905B7357D3}"/>
              </a:ext>
            </a:extLst>
          </p:cNvPr>
          <p:cNvSpPr txBox="1"/>
          <p:nvPr/>
        </p:nvSpPr>
        <p:spPr>
          <a:xfrm>
            <a:off x="9282545" y="8451273"/>
            <a:ext cx="9680053" cy="297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Matching Bandwidth = 0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Center Frequency approximately 2.4 GHz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Extremely small length parameter is the reason for this seemingly poor design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81ED87F-29B6-4F7B-A890-B2103C3601D4}"/>
                  </a:ext>
                </a:extLst>
              </p:cNvPr>
              <p:cNvSpPr txBox="1"/>
              <p:nvPr/>
            </p:nvSpPr>
            <p:spPr>
              <a:xfrm>
                <a:off x="9672067" y="16750146"/>
                <a:ext cx="9680053" cy="4147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dirty="0"/>
                  <a:t>Matching Bandwidth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(2.55 −2.15)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(2.55+2.15)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∗200%</m:t>
                    </m:r>
                  </m:oMath>
                </a14:m>
                <a:r>
                  <a:rPr lang="en-US" sz="3200" dirty="0"/>
                  <a:t> = 17.02%</a:t>
                </a: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dirty="0"/>
                  <a:t>Center Frequency approximately 2.3 GHz (improvement upon prior design w/o tuning)</a:t>
                </a: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dirty="0"/>
                  <a:t>More practical design as more tolerance is allowed in length and distance parameters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81ED87F-29B6-4F7B-A890-B2103C360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2067" y="16750146"/>
                <a:ext cx="9680053" cy="4147482"/>
              </a:xfrm>
              <a:prstGeom prst="rect">
                <a:avLst/>
              </a:prstGeom>
              <a:blipFill>
                <a:blip r:embed="rId8"/>
                <a:stretch>
                  <a:fillRect l="-1448" b="-3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DDA5326-0CC7-495F-9B48-903BD0CF5778}"/>
                  </a:ext>
                </a:extLst>
              </p:cNvPr>
              <p:cNvSpPr txBox="1"/>
              <p:nvPr/>
            </p:nvSpPr>
            <p:spPr>
              <a:xfrm>
                <a:off x="21917891" y="8451273"/>
                <a:ext cx="9476492" cy="3408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dirty="0"/>
                  <a:t>Matching Bandwidth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(2.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1.93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(2.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3+1.93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3200" dirty="0"/>
                  <a:t> * 200% = 17.49%</a:t>
                </a: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dirty="0"/>
                  <a:t>Center Frequency =  2.1 GHz</a:t>
                </a: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dirty="0"/>
                  <a:t>Increased length parameter now leads to a much better design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DDA5326-0CC7-495F-9B48-903BD0CF5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7891" y="8451273"/>
                <a:ext cx="9476492" cy="3408818"/>
              </a:xfrm>
              <a:prstGeom prst="rect">
                <a:avLst/>
              </a:prstGeom>
              <a:blipFill>
                <a:blip r:embed="rId9"/>
                <a:stretch>
                  <a:fillRect l="-1479" b="-4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74A03EF-2CF3-46A4-80E0-DA9C551920BF}"/>
                  </a:ext>
                </a:extLst>
              </p:cNvPr>
              <p:cNvSpPr txBox="1"/>
              <p:nvPr/>
            </p:nvSpPr>
            <p:spPr>
              <a:xfrm>
                <a:off x="21917891" y="16400206"/>
                <a:ext cx="9256434" cy="3977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dirty="0"/>
                  <a:t>Matching Bandwidth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(2.5 −2.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05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(2.5+2.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05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∗200%</m:t>
                    </m:r>
                  </m:oMath>
                </a14:m>
                <a:r>
                  <a:rPr lang="en-US" sz="3200" dirty="0"/>
                  <a:t> = 19.78%</a:t>
                </a: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dirty="0"/>
                  <a:t>Center Frequency =  2.2 GHz</a:t>
                </a: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dirty="0"/>
                  <a:t>Even better design after tuning, </a:t>
                </a:r>
                <a:r>
                  <a:rPr lang="en-US" sz="3200" u="sng" dirty="0"/>
                  <a:t>this solution provides the largest matching bandwidth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32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74A03EF-2CF3-46A4-80E0-DA9C55192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7891" y="16400206"/>
                <a:ext cx="9256434" cy="3977564"/>
              </a:xfrm>
              <a:prstGeom prst="rect">
                <a:avLst/>
              </a:prstGeom>
              <a:blipFill>
                <a:blip r:embed="rId10"/>
                <a:stretch>
                  <a:fillRect l="-1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310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184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Hajjari, Amir (UMKC-Student)</dc:creator>
  <cp:lastModifiedBy>Hajjari, Amir (UMKC-Student)</cp:lastModifiedBy>
  <cp:revision>11</cp:revision>
  <dcterms:created xsi:type="dcterms:W3CDTF">2020-04-24T23:51:33Z</dcterms:created>
  <dcterms:modified xsi:type="dcterms:W3CDTF">2020-04-25T03:19:05Z</dcterms:modified>
</cp:coreProperties>
</file>