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67" name="Churn PreDICTION CASE STU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Churn PreDICTION CASE STUDY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DA OBSERVAT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OBSERVATIONS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1658675" y="1072183"/>
            <a:ext cx="8911446" cy="8622773"/>
            <a:chOff x="0" y="0"/>
            <a:chExt cx="8911445" cy="8622771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8911446" cy="86227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pic>
          <p:nvPicPr>
            <p:cNvPr id="171" name="Fig_1.png" descr="Fig_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661" y="182110"/>
              <a:ext cx="8464123" cy="8258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DA OBSERVATION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OBSERVATIONS</a:t>
            </a:r>
          </a:p>
        </p:txBody>
      </p:sp>
      <p:sp>
        <p:nvSpPr>
          <p:cNvPr id="175" name="Scatter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Scatter Matrix</a:t>
            </a:r>
          </a:p>
        </p:txBody>
      </p:sp>
      <p:sp>
        <p:nvSpPr>
          <p:cNvPr id="176" name="The scatter matrix does not show any feature which will clearly separate out active vs. inactive users. Some features do seem to hel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scatter matrix does not show any feature which will clearly separate out active vs. inactive users. Some features do seem to help. </a:t>
            </a:r>
          </a:p>
          <a:p>
            <a:pPr/>
            <a:r>
              <a:t>Thus, we probably have a highly non-linear relationship and should consider a </a:t>
            </a:r>
            <a:r>
              <a: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random forest</a:t>
            </a:r>
            <a:r>
              <a:t> or </a:t>
            </a:r>
            <a:r>
              <a:rPr b="1">
                <a:solidFill>
                  <a:schemeClr val="accent1">
                    <a:hueOff val="104794"/>
                    <a:lumOff val="-8431"/>
                  </a:schemeClr>
                </a:solidFill>
                <a:latin typeface="Avenir Next"/>
                <a:ea typeface="Avenir Next"/>
                <a:cs typeface="Avenir Next"/>
                <a:sym typeface="Avenir Next"/>
              </a:rPr>
              <a:t>gradient boosted decision tree</a:t>
            </a:r>
            <a:r>
              <a:t>, which are ensemble versions of a decision tree.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DEL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179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Logistic regression</a:t>
            </a:r>
          </a:p>
        </p:txBody>
      </p:sp>
      <p:pic>
        <p:nvPicPr>
          <p:cNvPr id="180" name="lr_roc.png" descr="lr_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004" y="3175000"/>
            <a:ext cx="5003801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s_cm.png" descr="ls_c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0" y="3175000"/>
            <a:ext cx="4185892" cy="3727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4" name="Random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Random forest</a:t>
            </a:r>
          </a:p>
        </p:txBody>
      </p:sp>
      <p:pic>
        <p:nvPicPr>
          <p:cNvPr id="185" name="rf_roc.png" descr="rf_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971" y="3175000"/>
            <a:ext cx="5003801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rf_cm.png" descr="rf_c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0" y="3175000"/>
            <a:ext cx="4095582" cy="3647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ODEL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pic>
        <p:nvPicPr>
          <p:cNvPr id="189" name="gb_roc.png" descr="gb_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58" y="3175000"/>
            <a:ext cx="5003801" cy="353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b_cm.png" descr="gb_c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0" y="3175000"/>
            <a:ext cx="4067285" cy="362196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radient Boo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Gradient Boosting</a:t>
            </a:r>
          </a:p>
        </p:txBody>
      </p:sp>
      <p:sp>
        <p:nvSpPr>
          <p:cNvPr id="192" name="This is the best and so it will be fine-tuned further via grid search"/>
          <p:cNvSpPr txBox="1"/>
          <p:nvPr/>
        </p:nvSpPr>
        <p:spPr>
          <a:xfrm>
            <a:off x="2707766" y="7620000"/>
            <a:ext cx="75892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is the best and so it will be fine-tuned further via grid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ODEL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195" name="Feature impor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importance</a:t>
            </a:r>
          </a:p>
        </p:txBody>
      </p:sp>
      <p:pic>
        <p:nvPicPr>
          <p:cNvPr id="196" name="Feature_impt.png" descr="Feature_im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062" y="2301818"/>
            <a:ext cx="8069488" cy="435441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he three most importance features are:…"/>
          <p:cNvSpPr txBox="1"/>
          <p:nvPr/>
        </p:nvSpPr>
        <p:spPr>
          <a:xfrm>
            <a:off x="2983102" y="7233252"/>
            <a:ext cx="671258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2500"/>
            </a:pPr>
            <a:r>
              <a:t>The three most importance features are: </a:t>
            </a:r>
          </a:p>
          <a:p>
            <a:pPr>
              <a:spcBef>
                <a:spcPts val="2800"/>
              </a:spcBef>
              <a:defRPr sz="2500"/>
            </a:pPr>
            <a:r>
              <a:t>avg_dist, weekday_pct, trips_in_first_30_days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ODEL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  <p:sp>
        <p:nvSpPr>
          <p:cNvPr id="200" name="COMPAR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COMPARISION</a:t>
            </a:r>
          </a:p>
        </p:txBody>
      </p:sp>
      <p:graphicFrame>
        <p:nvGraphicFramePr>
          <p:cNvPr id="201" name="Table"/>
          <p:cNvGraphicFramePr/>
          <p:nvPr/>
        </p:nvGraphicFramePr>
        <p:xfrm>
          <a:off x="675439" y="2393830"/>
          <a:ext cx="11309827" cy="610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942920"/>
                <a:gridCol w="2183833"/>
                <a:gridCol w="2183071"/>
              </a:tblGrid>
              <a:tr h="1221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latin typeface="Avenir Next Medium"/>
                          <a:ea typeface="Avenir Next Medium"/>
                          <a:cs typeface="Avenir Next Medium"/>
                          <a:sym typeface="Avenir Next Medium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latin typeface="Avenir Next Medium"/>
                          <a:ea typeface="Avenir Next Medium"/>
                          <a:cs typeface="Avenir Next Medium"/>
                          <a:sym typeface="Avenir Next Medium"/>
                        </a:rPr>
                        <a:t>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838787"/>
                          </a:solidFill>
                          <a:latin typeface="Avenir Next Medium"/>
                          <a:ea typeface="Avenir Next Medium"/>
                          <a:cs typeface="Avenir Next Medium"/>
                          <a:sym typeface="Avenir Next Medium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  <a:sym typeface="Avenir Next Medium"/>
                        </a:rPr>
                        <a:t>Logistic Regression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5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0.7161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54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0.7611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  <a:sym typeface="Avenir Next Medium"/>
                        </a:rPr>
                        <a:t>Random Forest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0.7494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0.8151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  <a:sym typeface="Avenir Next Medium"/>
                        </a:rPr>
                        <a:t>Gradient Boosting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0.7784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0.8485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217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  <a:sym typeface="Avenir Next Medium"/>
                        </a:rPr>
                        <a:t>Gradient Boosting (Grid Search)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0.7923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22222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0.8548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