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71" r:id="rId6"/>
    <p:sldId id="260" r:id="rId7"/>
    <p:sldId id="261" r:id="rId8"/>
    <p:sldId id="262" r:id="rId9"/>
    <p:sldId id="263" r:id="rId10"/>
    <p:sldId id="264" r:id="rId11"/>
    <p:sldId id="272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D756BF8-590D-48C2-9A28-1713209B596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03A-7FCD-403F-BDF4-B3A7D2599E7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70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6BF8-590D-48C2-9A28-1713209B596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03A-7FCD-403F-BDF4-B3A7D259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0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6BF8-590D-48C2-9A28-1713209B596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03A-7FCD-403F-BDF4-B3A7D2599E7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94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6BF8-590D-48C2-9A28-1713209B596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03A-7FCD-403F-BDF4-B3A7D259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0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6BF8-590D-48C2-9A28-1713209B596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03A-7FCD-403F-BDF4-B3A7D2599E7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19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6BF8-590D-48C2-9A28-1713209B596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03A-7FCD-403F-BDF4-B3A7D259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5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6BF8-590D-48C2-9A28-1713209B596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03A-7FCD-403F-BDF4-B3A7D259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8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6BF8-590D-48C2-9A28-1713209B596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03A-7FCD-403F-BDF4-B3A7D259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8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6BF8-590D-48C2-9A28-1713209B596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03A-7FCD-403F-BDF4-B3A7D259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6BF8-590D-48C2-9A28-1713209B596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03A-7FCD-403F-BDF4-B3A7D259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4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6BF8-590D-48C2-9A28-1713209B596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03A-7FCD-403F-BDF4-B3A7D2599E7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35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D756BF8-590D-48C2-9A28-1713209B596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94E903A-7FCD-403F-BDF4-B3A7D2599E7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52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21academy.com/datascience-blog/machine-learning/recurrent-neural-networks/#:~:text=To%20train%20an%20RNN%2C%20the,of%20a%20cost%20function%20C" TargetMode="External"/><Relationship Id="rId7" Type="http://schemas.openxmlformats.org/officeDocument/2006/relationships/hyperlink" Target="https://www.datacamp.com/tutorial/lstm-python-stock-market" TargetMode="External"/><Relationship Id="rId2" Type="http://schemas.openxmlformats.org/officeDocument/2006/relationships/hyperlink" Target="https://machinelearningmastery.com/gentle-introduction-backpropagation-tim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epai.org/machine-learning-glossary-and-terms/exploding-gradient-problem#:~:text=The%20exploding%20gradient%20problem%20is,(weights)%20become%20excessively%20large" TargetMode="External"/><Relationship Id="rId5" Type="http://schemas.openxmlformats.org/officeDocument/2006/relationships/hyperlink" Target="https://apmonitor.com/pds/index.php/Main/LongShortTermMemory" TargetMode="External"/><Relationship Id="rId4" Type="http://schemas.openxmlformats.org/officeDocument/2006/relationships/hyperlink" Target="https://medium.com/@CallMeTwitch/building-a-neural-network-zoo-from-scratch-the-recurrent-neural-network-9357b43e113c#:~:text=The%20above%20photograph%20shows%20how,intermediary%20steps%20of%20the%20networ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1166-D68B-2BF4-CD9C-6E381F5AF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Market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8F285-C090-2948-4CF3-333E98EE7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Cichy</a:t>
            </a:r>
          </a:p>
          <a:p>
            <a:r>
              <a:rPr lang="en-US" dirty="0"/>
              <a:t>Alex Holmes</a:t>
            </a:r>
          </a:p>
          <a:p>
            <a:r>
              <a:rPr lang="en-US" dirty="0"/>
              <a:t>Alice Weaver</a:t>
            </a:r>
          </a:p>
        </p:txBody>
      </p:sp>
    </p:spTree>
    <p:extLst>
      <p:ext uri="{BB962C8B-B14F-4D97-AF65-F5344CB8AC3E}">
        <p14:creationId xmlns:p14="http://schemas.microsoft.com/office/powerpoint/2010/main" val="3984649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BE76-563F-6DB7-9871-C6F56B6A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AEB9D-4C09-D1D1-B9C3-BBC89AAA9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stock data</a:t>
            </a:r>
          </a:p>
          <a:p>
            <a:pPr lvl="1"/>
            <a:r>
              <a:rPr lang="en-US" dirty="0"/>
              <a:t>Different time periods</a:t>
            </a:r>
          </a:p>
          <a:p>
            <a:pPr lvl="1"/>
            <a:r>
              <a:rPr lang="en-US" dirty="0"/>
              <a:t>Different markets</a:t>
            </a:r>
          </a:p>
          <a:p>
            <a:pPr lvl="1"/>
            <a:r>
              <a:rPr lang="en-US" dirty="0"/>
              <a:t>Use MSE reduction over training to determine model effectiveness</a:t>
            </a:r>
          </a:p>
        </p:txBody>
      </p:sp>
    </p:spTree>
    <p:extLst>
      <p:ext uri="{BB962C8B-B14F-4D97-AF65-F5344CB8AC3E}">
        <p14:creationId xmlns:p14="http://schemas.microsoft.com/office/powerpoint/2010/main" val="2846857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F2FD-7098-5503-047A-30BF59EF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Timings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9EF66-1FA2-1005-A036-0D0ADF1C9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App 4 Stock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90-581C-70CC-71D0-3F45764253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Download: 8.5 sec</a:t>
            </a:r>
          </a:p>
          <a:p>
            <a:r>
              <a:rPr lang="en-US" dirty="0"/>
              <a:t>Train: 63.2 sec</a:t>
            </a:r>
          </a:p>
          <a:p>
            <a:r>
              <a:rPr lang="en-US" dirty="0"/>
              <a:t>Predict: 34.2 sec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D266E-9027-D121-44DF-96556E6B7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4 App 4 Stock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2CCAC-9935-2CCD-A640-8AC885866B2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Download: 2.7 sec (S: 3.1, E: 77.5%)</a:t>
            </a:r>
          </a:p>
          <a:p>
            <a:r>
              <a:rPr lang="en-US" dirty="0"/>
              <a:t>Train: 24.1 sec (S: 2.6, E: 65%)</a:t>
            </a:r>
          </a:p>
          <a:p>
            <a:r>
              <a:rPr lang="en-US" dirty="0"/>
              <a:t>Predict: 11.2 sec (S: 3.02, E: 75%)</a:t>
            </a:r>
          </a:p>
        </p:txBody>
      </p:sp>
    </p:spTree>
    <p:extLst>
      <p:ext uri="{BB962C8B-B14F-4D97-AF65-F5344CB8AC3E}">
        <p14:creationId xmlns:p14="http://schemas.microsoft.com/office/powerpoint/2010/main" val="893248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B158-E132-0911-0A66-44F39931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D45AD-D383-02E9-85F5-62C31FEC4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https://machinelearningmastery.com/gentle-introduction-backpropagation-time/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https://k21academy.com/datascience-blog/machine-learning/recurrent-neural-networks/#:~:text=To%20train%20an%20RNN%2C%20the,of%20a%20cost%20function%20C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https://medium.com/@CallMeTwitch/building-a-neural-network-zoo-from-scratch-the-recurrent-neural-network-9357b43e113c#:~:text=The%20above%20photograph%20shows%20how,intermediary%20steps%20of%20the%20network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https://apmonitor.com/pds/index.php/Main/LongShortTermMemory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6"/>
              </a:rPr>
              <a:t>https://deepai.org/machine-learning-glossary-and-terms/exploding-gradient-problem#:~:text=The%20exploding%20gradient%20problem%20is,(weights)%20become%20excessively%20large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r>
              <a:rPr lang="en-US" sz="1800" b="0" i="0" u="sng" strike="noStrike" dirty="0">
                <a:solidFill>
                  <a:srgbClr val="7890CD"/>
                </a:solidFill>
                <a:effectLst/>
                <a:latin typeface="Lato" panose="020F0502020204030203" pitchFamily="34" charset="0"/>
                <a:hlinkClick r:id="rId7"/>
              </a:rPr>
              <a:t>https://www.datacamp.com/tutorial/lstm-python-stock-market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0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B0E4-A95E-20E7-E4E6-9AD392573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1139AD1-7179-52EB-7D12-BD56607A9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5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B8F94-7546-83B2-8A02-930FED68A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5CEB-43B2-E57F-19A7-0A9D8998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9769-9D74-A7E8-8805-0434FFA96D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1. Download Stock Data</a:t>
            </a:r>
          </a:p>
          <a:p>
            <a:r>
              <a:rPr lang="en-US" dirty="0"/>
              <a:t>2. Normalize Data</a:t>
            </a:r>
          </a:p>
          <a:p>
            <a:r>
              <a:rPr lang="en-US" dirty="0"/>
              <a:t>3. Train Model</a:t>
            </a:r>
          </a:p>
          <a:p>
            <a:r>
              <a:rPr lang="en-US" dirty="0"/>
              <a:t>4. Graph predictions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345997-833B-C762-CE4E-4E6D37DF9EF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19" y="436735"/>
            <a:ext cx="2618231" cy="598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21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C5F25-494E-0ADB-671D-EC2E031FD2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multiple stocks</a:t>
            </a:r>
          </a:p>
          <a:p>
            <a:r>
              <a:rPr lang="en-US" dirty="0"/>
              <a:t>In parallel.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B6E893-BF1F-8662-5640-343ED01AE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9747A9-A21E-9163-0DCF-077BA9A33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983" y="0"/>
            <a:ext cx="814766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EF1025-276E-5C3E-3E2C-39396261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Design 1 stock per</a:t>
            </a:r>
            <a:br>
              <a:rPr lang="en-US" dirty="0"/>
            </a:br>
            <a:r>
              <a:rPr lang="en-US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61538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DB177-8357-D720-1D42-B2F35914B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ABD4E-8B4D-10CB-AB32-4A7020B2E3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UDP Messaging</a:t>
            </a:r>
          </a:p>
          <a:p>
            <a:r>
              <a:rPr lang="en-US" dirty="0"/>
              <a:t>Clients Send confirmation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106167-A861-0701-E277-74769153B1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EB020-DDCC-96EA-923D-7406AD98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App </a:t>
            </a:r>
            <a:br>
              <a:rPr lang="en-US" dirty="0"/>
            </a:br>
            <a:r>
              <a:rPr lang="en-US" dirty="0"/>
              <a:t>Interaction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AB56E-7DCD-ABA5-62FC-473F2C968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272" y="290512"/>
            <a:ext cx="703897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8DB3-A3E5-39C0-313C-11E6B31C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Model Training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991CA-3116-E126-C2DF-68FC27DEF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9F009-3A9D-ACE9-8FA8-8B85E6F5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collection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9930F-87C4-CF3C-80A1-2EE2805D3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Alpha Vantage Web API. 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Requires data preprocessing</a:t>
            </a:r>
          </a:p>
          <a:p>
            <a:r>
              <a:rPr lang="en-US">
                <a:solidFill>
                  <a:srgbClr val="FFFFFF"/>
                </a:solidFill>
              </a:rPr>
              <a:t>Kaggle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Data which comes preprocessed. 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Still requires normalization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8965D18-D60C-319D-9101-BCB6264FF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0040"/>
            <a:ext cx="4352542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4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85829-348B-DC35-E753-C79A31A9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2DF02-5AC5-432A-1ECC-E4AC2A3B8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network model is a LSTM.</a:t>
            </a:r>
          </a:p>
          <a:p>
            <a:r>
              <a:rPr lang="en-US" dirty="0"/>
              <a:t>LSTM model will learn patterns and temporal relationships within the stock prices over time.</a:t>
            </a:r>
          </a:p>
          <a:p>
            <a:r>
              <a:rPr lang="en-US" dirty="0"/>
              <a:t>Data set split into training and validation sets.</a:t>
            </a:r>
          </a:p>
          <a:p>
            <a:pPr lvl="1"/>
            <a:r>
              <a:rPr lang="en-US" dirty="0"/>
              <a:t>80-20 split </a:t>
            </a:r>
          </a:p>
          <a:p>
            <a:pPr marL="128016" lvl="1" indent="0">
              <a:buNone/>
            </a:pPr>
            <a:endParaRPr lang="en-US" sz="2200" dirty="0"/>
          </a:p>
          <a:p>
            <a:pPr marL="128016" lvl="1" indent="0">
              <a:buNone/>
            </a:pPr>
            <a:r>
              <a:rPr lang="en-US" sz="2200" dirty="0"/>
              <a:t>Visualize results via Python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16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904C0BC6-B04D-4459-B721-9C030C392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4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CB2F024E-D853-479C-B5A9-08293A2D7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A graph of a graph of a test&#10;&#10;Description automatically generated with medium confidence">
            <a:extLst>
              <a:ext uri="{FF2B5EF4-FFF2-40B4-BE49-F238E27FC236}">
                <a16:creationId xmlns:a16="http://schemas.microsoft.com/office/drawing/2014/main" id="{C62061BC-3F0C-990C-73CD-1815E0BF3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1555" y="643467"/>
            <a:ext cx="584889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253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237</TotalTime>
  <Words>335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Lato</vt:lpstr>
      <vt:lpstr>Tw Cen MT</vt:lpstr>
      <vt:lpstr>Tw Cen MT Condensed</vt:lpstr>
      <vt:lpstr>Wingdings 3</vt:lpstr>
      <vt:lpstr>Integral</vt:lpstr>
      <vt:lpstr>Stock Market Predictor</vt:lpstr>
      <vt:lpstr>Neural Network Model</vt:lpstr>
      <vt:lpstr>Serial Design</vt:lpstr>
      <vt:lpstr>Parallel Design 1 stock per process</vt:lpstr>
      <vt:lpstr>Parallel App  Interaction</vt:lpstr>
      <vt:lpstr>Neural Network Model Training</vt:lpstr>
      <vt:lpstr>Data collection</vt:lpstr>
      <vt:lpstr>Model training </vt:lpstr>
      <vt:lpstr>PowerPoint Presentation</vt:lpstr>
      <vt:lpstr>Neural Network Testing</vt:lpstr>
      <vt:lpstr>Parallel Timings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Joseph Cichy</dc:creator>
  <cp:lastModifiedBy>Cichy, Andrew</cp:lastModifiedBy>
  <cp:revision>9</cp:revision>
  <dcterms:created xsi:type="dcterms:W3CDTF">2024-10-28T17:22:38Z</dcterms:created>
  <dcterms:modified xsi:type="dcterms:W3CDTF">2024-12-04T21:11:10Z</dcterms:modified>
</cp:coreProperties>
</file>