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65" r:id="rId5"/>
    <p:sldId id="267" r:id="rId6"/>
    <p:sldId id="269" r:id="rId7"/>
    <p:sldId id="266" r:id="rId8"/>
    <p:sldId id="283" r:id="rId9"/>
    <p:sldId id="284" r:id="rId10"/>
    <p:sldId id="285" r:id="rId11"/>
    <p:sldId id="270" r:id="rId12"/>
    <p:sldId id="271" r:id="rId13"/>
    <p:sldId id="272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0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ypothesis Tests Steps, Notation" id="{AE6650D4-727C-47DF-8D52-82ED881BBBFA}">
          <p14:sldIdLst>
            <p14:sldId id="256"/>
          </p14:sldIdLst>
        </p14:section>
        <p14:section name="STEP 1" id="{D6CF6098-061E-4507-8CC7-5D045427962E}">
          <p14:sldIdLst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83"/>
            <p14:sldId id="284"/>
            <p14:sldId id="285"/>
          </p14:sldIdLst>
        </p14:section>
        <p14:section name="STEP 2" id="{94C68443-FB25-4913-A5E0-0216080C019C}">
          <p14:sldIdLst>
            <p14:sldId id="268"/>
          </p14:sldIdLst>
        </p14:section>
        <p14:section name="STEP 3" id="{4E6A0EB8-1F60-4A5F-8FC4-0DF5359CC8E9}">
          <p14:sldIdLst>
            <p14:sldId id="273"/>
            <p14:sldId id="274"/>
          </p14:sldIdLst>
        </p14:section>
        <p14:section name="STEP 4" id="{939A2BE6-E0D4-491A-AFF2-EEF25B8D37A2}">
          <p14:sldIdLst>
            <p14:sldId id="275"/>
            <p14:sldId id="276"/>
            <p14:sldId id="277"/>
          </p14:sldIdLst>
        </p14:section>
        <p14:section name="STEP 5" id="{732E6A45-499F-4A86-8BC0-C1BC716502B9}">
          <p14:sldIdLst>
            <p14:sldId id="278"/>
            <p14:sldId id="281"/>
          </p14:sldIdLst>
        </p14:section>
        <p14:section name="STEP 6" id="{6F47C7D2-2300-493A-8877-F60C27B57F07}">
          <p14:sldIdLst>
            <p14:sldId id="282"/>
            <p14:sldId id="280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0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11.wmf"/><Relationship Id="rId7" Type="http://schemas.openxmlformats.org/officeDocument/2006/relationships/image" Target="../media/image3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41.wmf"/><Relationship Id="rId5" Type="http://schemas.openxmlformats.org/officeDocument/2006/relationships/image" Target="../media/image42.wmf"/><Relationship Id="rId4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3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3.wmf"/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30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30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1.wmf"/><Relationship Id="rId7" Type="http://schemas.openxmlformats.org/officeDocument/2006/relationships/image" Target="../media/image29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FA9F-0295-4997-8AA9-5D0C0DCAAD69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96DA-6C23-4521-989C-41C386971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43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96DA-6C23-4521-989C-41C3869715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96DA-6C23-4521-989C-41C3869715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33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13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760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59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3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65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89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104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6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64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76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04388-95D1-4E8D-8A2E-B5B26730A561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9F1E-056A-4B7A-AA7E-6E56FE478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68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Tests </a:t>
            </a:r>
            <a:br>
              <a:rPr lang="en-US" dirty="0" smtClean="0"/>
            </a:br>
            <a:r>
              <a:rPr lang="en-US" dirty="0" smtClean="0"/>
              <a:t>Steps and Notation</a:t>
            </a:r>
            <a:br>
              <a:rPr lang="en-US" dirty="0" smtClean="0"/>
            </a:br>
            <a:r>
              <a:rPr lang="en-US" dirty="0" smtClean="0"/>
              <a:t>(1-Sample)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7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 comparison number that you put into the Alternate Hypothesis will then be copied into the Null Hypothesis.</a:t>
            </a:r>
          </a:p>
          <a:p>
            <a:r>
              <a:rPr lang="en-US" sz="2000" dirty="0" smtClean="0"/>
              <a:t>So we will </a:t>
            </a:r>
            <a:r>
              <a:rPr lang="en-US" sz="2000" b="1" dirty="0" smtClean="0">
                <a:solidFill>
                  <a:srgbClr val="0070C0"/>
                </a:solidFill>
              </a:rPr>
              <a:t>assume</a:t>
            </a:r>
            <a:r>
              <a:rPr lang="en-US" sz="2000" dirty="0" smtClean="0"/>
              <a:t> that the percentage of all college students that own a cell phone is equal to 99% until STEP 5.  </a:t>
            </a:r>
          </a:p>
          <a:p>
            <a:r>
              <a:rPr lang="en-US" sz="2000" dirty="0" smtClean="0"/>
              <a:t>During STEP 5 we hope to reject this assumption        .</a:t>
            </a:r>
          </a:p>
          <a:p>
            <a:endParaRPr lang="en-US" sz="2000" u="sng" dirty="0" smtClean="0"/>
          </a:p>
          <a:p>
            <a:r>
              <a:rPr lang="en-US" sz="2000" u="sng" dirty="0" smtClean="0"/>
              <a:t>TIP</a:t>
            </a:r>
            <a:r>
              <a:rPr lang="en-US" sz="2000" dirty="0"/>
              <a:t>:  </a:t>
            </a:r>
            <a:r>
              <a:rPr lang="en-US" sz="2000" dirty="0" smtClean="0"/>
              <a:t>The Alternate Hypothesis         is not referenced again until</a:t>
            </a:r>
            <a:br>
              <a:rPr lang="en-US" sz="2000" dirty="0" smtClean="0"/>
            </a:br>
            <a:r>
              <a:rPr lang="en-US" sz="2000" dirty="0" smtClean="0"/>
              <a:t>STEP 6 (the conclusion).  </a:t>
            </a:r>
          </a:p>
          <a:p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48112" y="684213"/>
          <a:ext cx="1462088" cy="1144587"/>
        </p:xfrm>
        <a:graphic>
          <a:graphicData uri="http://schemas.openxmlformats.org/presentationml/2006/ole">
            <p:oleObj spid="_x0000_s35932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8755809"/>
              </p:ext>
            </p:extLst>
          </p:nvPr>
        </p:nvGraphicFramePr>
        <p:xfrm>
          <a:off x="6005513" y="1054100"/>
          <a:ext cx="700087" cy="509588"/>
        </p:xfrm>
        <a:graphic>
          <a:graphicData uri="http://schemas.openxmlformats.org/presentationml/2006/ole">
            <p:oleObj spid="_x0000_s35933" name="Equation" r:id="rId4" imgW="139639" imgH="101556" progId="Equation.3">
              <p:embed/>
            </p:oleObj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568204"/>
              </p:ext>
            </p:extLst>
          </p:nvPr>
        </p:nvGraphicFramePr>
        <p:xfrm>
          <a:off x="3948113" y="2514600"/>
          <a:ext cx="1462087" cy="1144587"/>
        </p:xfrm>
        <a:graphic>
          <a:graphicData uri="http://schemas.openxmlformats.org/presentationml/2006/ole">
            <p:oleObj spid="_x0000_s35934" name="Equation" r:id="rId5" imgW="291973" imgH="228501" progId="Equation.3">
              <p:embed/>
            </p:oleObj>
          </a:graphicData>
        </a:graphic>
      </p:graphicFrame>
      <p:graphicFrame>
        <p:nvGraphicFramePr>
          <p:cNvPr id="51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7030905"/>
              </p:ext>
            </p:extLst>
          </p:nvPr>
        </p:nvGraphicFramePr>
        <p:xfrm>
          <a:off x="5334000" y="2754313"/>
          <a:ext cx="763588" cy="827087"/>
        </p:xfrm>
        <a:graphic>
          <a:graphicData uri="http://schemas.openxmlformats.org/presentationml/2006/ole">
            <p:oleObj spid="_x0000_s35935" name="Equation" r:id="rId6" imgW="152268" imgH="164957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0110333"/>
              </p:ext>
            </p:extLst>
          </p:nvPr>
        </p:nvGraphicFramePr>
        <p:xfrm>
          <a:off x="6070600" y="2616200"/>
          <a:ext cx="2159000" cy="889000"/>
        </p:xfrm>
        <a:graphic>
          <a:graphicData uri="http://schemas.openxmlformats.org/presentationml/2006/ole">
            <p:oleObj spid="_x0000_s35936" name="Equation" r:id="rId7" imgW="431425" imgH="177646" progId="Equation.3">
              <p:embed/>
            </p:oleObj>
          </a:graphicData>
        </a:graphic>
      </p:graphicFrame>
      <p:graphicFrame>
        <p:nvGraphicFramePr>
          <p:cNvPr id="2054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864417"/>
              </p:ext>
            </p:extLst>
          </p:nvPr>
        </p:nvGraphicFramePr>
        <p:xfrm>
          <a:off x="5410200" y="1001713"/>
          <a:ext cx="763587" cy="827087"/>
        </p:xfrm>
        <a:graphic>
          <a:graphicData uri="http://schemas.openxmlformats.org/presentationml/2006/ole">
            <p:oleObj spid="_x0000_s35937" name="Equation" r:id="rId8" imgW="152268" imgH="164957" progId="Equation.3">
              <p:embed/>
            </p:oleObj>
          </a:graphicData>
        </a:graphic>
      </p:graphicFrame>
      <p:sp>
        <p:nvSpPr>
          <p:cNvPr id="5" name="Oval 4"/>
          <p:cNvSpPr/>
          <p:nvPr/>
        </p:nvSpPr>
        <p:spPr>
          <a:xfrm>
            <a:off x="6553200" y="2590800"/>
            <a:ext cx="1676400" cy="9144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7391400" y="167640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8576607"/>
              </p:ext>
            </p:extLst>
          </p:nvPr>
        </p:nvGraphicFramePr>
        <p:xfrm>
          <a:off x="6638925" y="2614612"/>
          <a:ext cx="1590675" cy="890588"/>
        </p:xfrm>
        <a:graphic>
          <a:graphicData uri="http://schemas.openxmlformats.org/presentationml/2006/ole">
            <p:oleObj spid="_x0000_s35938" name="Equation" r:id="rId9" imgW="317087" imgH="177569" progId="Equation.3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276600" y="1676400"/>
            <a:ext cx="838200" cy="762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1374317"/>
              </p:ext>
            </p:extLst>
          </p:nvPr>
        </p:nvGraphicFramePr>
        <p:xfrm>
          <a:off x="1752600" y="5334000"/>
          <a:ext cx="406400" cy="406400"/>
        </p:xfrm>
        <a:graphic>
          <a:graphicData uri="http://schemas.openxmlformats.org/presentationml/2006/ole">
            <p:oleObj spid="_x0000_s35939" name="Equation" r:id="rId10" imgW="228600" imgH="2286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4899452"/>
              </p:ext>
            </p:extLst>
          </p:nvPr>
        </p:nvGraphicFramePr>
        <p:xfrm>
          <a:off x="2894013" y="4267200"/>
          <a:ext cx="382587" cy="406400"/>
        </p:xfrm>
        <a:graphic>
          <a:graphicData uri="http://schemas.openxmlformats.org/presentationml/2006/ole">
            <p:oleObj spid="_x0000_s35940" name="Equation" r:id="rId11" imgW="215806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2348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18316E-6 L -0.00139 -0.248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Recall that you will fill out the Alternate hypothesis first by reading the question in the paragraph and seeing what it is that you want to show.  </a:t>
            </a:r>
          </a:p>
          <a:p>
            <a:r>
              <a:rPr lang="en-US" sz="2000" dirty="0" smtClean="0"/>
              <a:t>For example, if you want to show that </a:t>
            </a:r>
          </a:p>
          <a:p>
            <a:endParaRPr lang="en-US" sz="2000" dirty="0" smtClean="0"/>
          </a:p>
          <a:p>
            <a:r>
              <a:rPr lang="en-US" sz="2000" dirty="0" smtClean="0"/>
              <a:t>“…the average cover price for all comic books </a:t>
            </a:r>
          </a:p>
          <a:p>
            <a:r>
              <a:rPr lang="en-US" sz="2000" dirty="0" smtClean="0"/>
              <a:t>published in 2012 </a:t>
            </a:r>
          </a:p>
          <a:p>
            <a:r>
              <a:rPr lang="en-US" sz="2000" dirty="0" smtClean="0"/>
              <a:t>is greater than $2.”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then fill out the Alternate Hypothesis as follows.  </a:t>
            </a:r>
          </a:p>
          <a:p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48112" y="684213"/>
          <a:ext cx="1462088" cy="1144587"/>
        </p:xfrm>
        <a:graphic>
          <a:graphicData uri="http://schemas.openxmlformats.org/presentationml/2006/ole">
            <p:oleObj spid="_x0000_s8412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0690872"/>
              </p:ext>
            </p:extLst>
          </p:nvPr>
        </p:nvGraphicFramePr>
        <p:xfrm>
          <a:off x="6005513" y="1054100"/>
          <a:ext cx="700087" cy="509588"/>
        </p:xfrm>
        <a:graphic>
          <a:graphicData uri="http://schemas.openxmlformats.org/presentationml/2006/ole">
            <p:oleObj spid="_x0000_s8413" name="Equation" r:id="rId4" imgW="139639" imgH="101556" progId="Equation.3">
              <p:embed/>
            </p:oleObj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9937279"/>
              </p:ext>
            </p:extLst>
          </p:nvPr>
        </p:nvGraphicFramePr>
        <p:xfrm>
          <a:off x="3948113" y="2514600"/>
          <a:ext cx="1462087" cy="1144587"/>
        </p:xfrm>
        <a:graphic>
          <a:graphicData uri="http://schemas.openxmlformats.org/presentationml/2006/ole">
            <p:oleObj spid="_x0000_s8414" name="Equation" r:id="rId5" imgW="291973" imgH="228501" progId="Equation.3">
              <p:embed/>
            </p:oleObj>
          </a:graphicData>
        </a:graphic>
      </p:graphicFrame>
      <p:graphicFrame>
        <p:nvGraphicFramePr>
          <p:cNvPr id="51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9324357"/>
              </p:ext>
            </p:extLst>
          </p:nvPr>
        </p:nvGraphicFramePr>
        <p:xfrm>
          <a:off x="3352800" y="4038600"/>
          <a:ext cx="763588" cy="827087"/>
        </p:xfrm>
        <a:graphic>
          <a:graphicData uri="http://schemas.openxmlformats.org/presentationml/2006/ole">
            <p:oleObj spid="_x0000_s8415" name="Equation" r:id="rId6" imgW="152268" imgH="164957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0300556"/>
              </p:ext>
            </p:extLst>
          </p:nvPr>
        </p:nvGraphicFramePr>
        <p:xfrm>
          <a:off x="3429000" y="4419600"/>
          <a:ext cx="1209675" cy="827087"/>
        </p:xfrm>
        <a:graphic>
          <a:graphicData uri="http://schemas.openxmlformats.org/presentationml/2006/ole">
            <p:oleObj spid="_x0000_s8416" name="Equation" r:id="rId7" imgW="241091" imgH="164957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6978441"/>
              </p:ext>
            </p:extLst>
          </p:nvPr>
        </p:nvGraphicFramePr>
        <p:xfrm>
          <a:off x="3352800" y="4049712"/>
          <a:ext cx="763588" cy="827088"/>
        </p:xfrm>
        <a:graphic>
          <a:graphicData uri="http://schemas.openxmlformats.org/presentationml/2006/ole">
            <p:oleObj spid="_x0000_s8417" name="Equation" r:id="rId8" imgW="152268" imgH="16495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2373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48 L 0.1125 0.00648 C 0.16285 0.00648 0.225 -0.04717 0.225 -0.09065 L 0.225 -0.18686 " pathEditMode="relative" rAng="0" ptsTypes="FfFF">
                                      <p:cBhvr>
                                        <p:cTn id="46" dur="2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9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0694E-6 L 0.1125 -2.50694E-6 C 0.1625 -2.50694E-6 0.225 -0.12558 0.225 -0.22664 L 0.225 -0.45028 " pathEditMode="relative" rAng="0" ptsTypes="FfFF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22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647 L 0.14583 0.00647 C 0.21128 0.00647 0.29218 -0.06915 0.29218 -0.12974 L 0.29218 -0.26457 " pathEditMode="relative" rAng="0" ptsTypes="FfFF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135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Recall that you will fill out the Alternate hypothesis first by reading the question in the paragraph and seeing what it is that you want to show.  </a:t>
            </a:r>
          </a:p>
          <a:p>
            <a:r>
              <a:rPr lang="en-US" sz="2000" dirty="0" smtClean="0"/>
              <a:t>For example, if you want to show that 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“…the average cover price for all comic books </a:t>
            </a:r>
          </a:p>
          <a:p>
            <a:r>
              <a:rPr lang="en-US" sz="2000" dirty="0" smtClean="0"/>
              <a:t>published in 2012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is greater than $2.”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then fill out the Alternate Hypothesis as follows.  </a:t>
            </a:r>
          </a:p>
          <a:p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48112" y="684213"/>
          <a:ext cx="1462088" cy="1144587"/>
        </p:xfrm>
        <a:graphic>
          <a:graphicData uri="http://schemas.openxmlformats.org/presentationml/2006/ole">
            <p:oleObj spid="_x0000_s9428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4931632"/>
              </p:ext>
            </p:extLst>
          </p:nvPr>
        </p:nvGraphicFramePr>
        <p:xfrm>
          <a:off x="6005513" y="1054100"/>
          <a:ext cx="700087" cy="509588"/>
        </p:xfrm>
        <a:graphic>
          <a:graphicData uri="http://schemas.openxmlformats.org/presentationml/2006/ole">
            <p:oleObj spid="_x0000_s9429" name="Equation" r:id="rId4" imgW="139639" imgH="101556" progId="Equation.3">
              <p:embed/>
            </p:oleObj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9885047"/>
              </p:ext>
            </p:extLst>
          </p:nvPr>
        </p:nvGraphicFramePr>
        <p:xfrm>
          <a:off x="3948113" y="2514600"/>
          <a:ext cx="1462087" cy="1144587"/>
        </p:xfrm>
        <a:graphic>
          <a:graphicData uri="http://schemas.openxmlformats.org/presentationml/2006/ole">
            <p:oleObj spid="_x0000_s9430" name="Equation" r:id="rId5" imgW="291973" imgH="228501" progId="Equation.3">
              <p:embed/>
            </p:oleObj>
          </a:graphicData>
        </a:graphic>
      </p:graphicFrame>
      <p:graphicFrame>
        <p:nvGraphicFramePr>
          <p:cNvPr id="51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5880659"/>
              </p:ext>
            </p:extLst>
          </p:nvPr>
        </p:nvGraphicFramePr>
        <p:xfrm>
          <a:off x="5334000" y="2754313"/>
          <a:ext cx="763588" cy="827087"/>
        </p:xfrm>
        <a:graphic>
          <a:graphicData uri="http://schemas.openxmlformats.org/presentationml/2006/ole">
            <p:oleObj spid="_x0000_s9431" name="Equation" r:id="rId6" imgW="152268" imgH="164957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6736175"/>
              </p:ext>
            </p:extLst>
          </p:nvPr>
        </p:nvGraphicFramePr>
        <p:xfrm>
          <a:off x="6096000" y="2601913"/>
          <a:ext cx="1209675" cy="827087"/>
        </p:xfrm>
        <a:graphic>
          <a:graphicData uri="http://schemas.openxmlformats.org/presentationml/2006/ole">
            <p:oleObj spid="_x0000_s9432" name="Equation" r:id="rId7" imgW="241091" imgH="164957" progId="Equation.3">
              <p:embed/>
            </p:oleObj>
          </a:graphicData>
        </a:graphic>
      </p:graphicFrame>
      <p:sp>
        <p:nvSpPr>
          <p:cNvPr id="28" name="Oval 27"/>
          <p:cNvSpPr/>
          <p:nvPr/>
        </p:nvSpPr>
        <p:spPr>
          <a:xfrm>
            <a:off x="5257800" y="2743200"/>
            <a:ext cx="762000" cy="752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276600" y="3276600"/>
            <a:ext cx="1981200" cy="6858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Oval 2047"/>
          <p:cNvSpPr/>
          <p:nvPr/>
        </p:nvSpPr>
        <p:spPr>
          <a:xfrm>
            <a:off x="6096000" y="2552700"/>
            <a:ext cx="1219200" cy="11049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0" name="Straight Arrow Connector 2049"/>
          <p:cNvCxnSpPr>
            <a:endCxn id="2048" idx="3"/>
          </p:cNvCxnSpPr>
          <p:nvPr/>
        </p:nvCxnSpPr>
        <p:spPr>
          <a:xfrm flipV="1">
            <a:off x="2590800" y="3495791"/>
            <a:ext cx="3683748" cy="149531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4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9029715"/>
              </p:ext>
            </p:extLst>
          </p:nvPr>
        </p:nvGraphicFramePr>
        <p:xfrm>
          <a:off x="5410200" y="1001713"/>
          <a:ext cx="763587" cy="827087"/>
        </p:xfrm>
        <a:graphic>
          <a:graphicData uri="http://schemas.openxmlformats.org/presentationml/2006/ole">
            <p:oleObj spid="_x0000_s9433" name="Equation" r:id="rId8" imgW="152268" imgH="164957" progId="Equation.3">
              <p:embed/>
            </p:oleObj>
          </a:graphicData>
        </a:graphic>
      </p:graphicFrame>
      <p:cxnSp>
        <p:nvCxnSpPr>
          <p:cNvPr id="41" name="Straight Arrow Connector 40"/>
          <p:cNvCxnSpPr>
            <a:endCxn id="44" idx="3"/>
          </p:cNvCxnSpPr>
          <p:nvPr/>
        </p:nvCxnSpPr>
        <p:spPr>
          <a:xfrm flipV="1">
            <a:off x="3276600" y="1706048"/>
            <a:ext cx="2168992" cy="225635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334000" y="990600"/>
            <a:ext cx="762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099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48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 comparison number that you put into the Alternate Hypothesis will then be copied into the Null Hypothesis.</a:t>
            </a:r>
          </a:p>
          <a:p>
            <a:r>
              <a:rPr lang="en-US" sz="2000" dirty="0" smtClean="0"/>
              <a:t>So we will </a:t>
            </a:r>
            <a:r>
              <a:rPr lang="en-US" sz="2000" b="1" dirty="0" smtClean="0">
                <a:solidFill>
                  <a:srgbClr val="0070C0"/>
                </a:solidFill>
              </a:rPr>
              <a:t>assume</a:t>
            </a:r>
            <a:r>
              <a:rPr lang="en-US" sz="2000" dirty="0" smtClean="0"/>
              <a:t> that the average cover price for all comic books is equal to $2 until STEP 5.  </a:t>
            </a:r>
          </a:p>
          <a:p>
            <a:r>
              <a:rPr lang="en-US" sz="2000" dirty="0" smtClean="0"/>
              <a:t>During STEP 5 we hope to reject this assumption        .</a:t>
            </a:r>
          </a:p>
          <a:p>
            <a:endParaRPr lang="en-US" sz="2000" u="sng" dirty="0" smtClean="0"/>
          </a:p>
          <a:p>
            <a:r>
              <a:rPr lang="en-US" sz="2000" u="sng" dirty="0" smtClean="0"/>
              <a:t>TIP</a:t>
            </a:r>
            <a:r>
              <a:rPr lang="en-US" sz="2000" dirty="0"/>
              <a:t>:  </a:t>
            </a:r>
            <a:r>
              <a:rPr lang="en-US" sz="2000" dirty="0" smtClean="0"/>
              <a:t>The Alternate Hypothesis         is not referenced again until</a:t>
            </a:r>
            <a:br>
              <a:rPr lang="en-US" sz="2000" dirty="0" smtClean="0"/>
            </a:br>
            <a:r>
              <a:rPr lang="en-US" sz="2000" dirty="0" smtClean="0"/>
              <a:t>STEP 6 (the conclusion).  </a:t>
            </a:r>
          </a:p>
          <a:p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48112" y="684213"/>
          <a:ext cx="1462088" cy="1144587"/>
        </p:xfrm>
        <a:graphic>
          <a:graphicData uri="http://schemas.openxmlformats.org/presentationml/2006/ole">
            <p:oleObj spid="_x0000_s10514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8755809"/>
              </p:ext>
            </p:extLst>
          </p:nvPr>
        </p:nvGraphicFramePr>
        <p:xfrm>
          <a:off x="6005513" y="1054100"/>
          <a:ext cx="700087" cy="509588"/>
        </p:xfrm>
        <a:graphic>
          <a:graphicData uri="http://schemas.openxmlformats.org/presentationml/2006/ole">
            <p:oleObj spid="_x0000_s10515" name="Equation" r:id="rId4" imgW="139639" imgH="101556" progId="Equation.3">
              <p:embed/>
            </p:oleObj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568204"/>
              </p:ext>
            </p:extLst>
          </p:nvPr>
        </p:nvGraphicFramePr>
        <p:xfrm>
          <a:off x="3948113" y="2514600"/>
          <a:ext cx="1462087" cy="1144587"/>
        </p:xfrm>
        <a:graphic>
          <a:graphicData uri="http://schemas.openxmlformats.org/presentationml/2006/ole">
            <p:oleObj spid="_x0000_s10516" name="Equation" r:id="rId5" imgW="291973" imgH="228501" progId="Equation.3">
              <p:embed/>
            </p:oleObj>
          </a:graphicData>
        </a:graphic>
      </p:graphicFrame>
      <p:graphicFrame>
        <p:nvGraphicFramePr>
          <p:cNvPr id="51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7030905"/>
              </p:ext>
            </p:extLst>
          </p:nvPr>
        </p:nvGraphicFramePr>
        <p:xfrm>
          <a:off x="5334000" y="2754313"/>
          <a:ext cx="763588" cy="827087"/>
        </p:xfrm>
        <a:graphic>
          <a:graphicData uri="http://schemas.openxmlformats.org/presentationml/2006/ole">
            <p:oleObj spid="_x0000_s10517" name="Equation" r:id="rId6" imgW="152268" imgH="164957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0110333"/>
              </p:ext>
            </p:extLst>
          </p:nvPr>
        </p:nvGraphicFramePr>
        <p:xfrm>
          <a:off x="6096000" y="2601913"/>
          <a:ext cx="1209675" cy="827087"/>
        </p:xfrm>
        <a:graphic>
          <a:graphicData uri="http://schemas.openxmlformats.org/presentationml/2006/ole">
            <p:oleObj spid="_x0000_s10518" name="Equation" r:id="rId7" imgW="241091" imgH="164957" progId="Equation.3">
              <p:embed/>
            </p:oleObj>
          </a:graphicData>
        </a:graphic>
      </p:graphicFrame>
      <p:graphicFrame>
        <p:nvGraphicFramePr>
          <p:cNvPr id="2054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864417"/>
              </p:ext>
            </p:extLst>
          </p:nvPr>
        </p:nvGraphicFramePr>
        <p:xfrm>
          <a:off x="5410200" y="1001713"/>
          <a:ext cx="763587" cy="827087"/>
        </p:xfrm>
        <a:graphic>
          <a:graphicData uri="http://schemas.openxmlformats.org/presentationml/2006/ole">
            <p:oleObj spid="_x0000_s10519" name="Equation" r:id="rId8" imgW="152268" imgH="164957" progId="Equation.3">
              <p:embed/>
            </p:oleObj>
          </a:graphicData>
        </a:graphic>
      </p:graphicFrame>
      <p:sp>
        <p:nvSpPr>
          <p:cNvPr id="5" name="Oval 4"/>
          <p:cNvSpPr/>
          <p:nvPr/>
        </p:nvSpPr>
        <p:spPr>
          <a:xfrm>
            <a:off x="6629400" y="2590800"/>
            <a:ext cx="685800" cy="9144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6972300" y="167640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8576607"/>
              </p:ext>
            </p:extLst>
          </p:nvPr>
        </p:nvGraphicFramePr>
        <p:xfrm>
          <a:off x="6705600" y="2590800"/>
          <a:ext cx="636588" cy="827087"/>
        </p:xfrm>
        <a:graphic>
          <a:graphicData uri="http://schemas.openxmlformats.org/presentationml/2006/ole">
            <p:oleObj spid="_x0000_s10520" name="Equation" r:id="rId9" imgW="126780" imgH="164814" progId="Equation.3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276600" y="1676400"/>
            <a:ext cx="838200" cy="762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1374317"/>
              </p:ext>
            </p:extLst>
          </p:nvPr>
        </p:nvGraphicFramePr>
        <p:xfrm>
          <a:off x="1752600" y="5080000"/>
          <a:ext cx="406400" cy="406400"/>
        </p:xfrm>
        <a:graphic>
          <a:graphicData uri="http://schemas.openxmlformats.org/presentationml/2006/ole">
            <p:oleObj spid="_x0000_s10521" name="Equation" r:id="rId10" imgW="228600" imgH="2286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4899452"/>
              </p:ext>
            </p:extLst>
          </p:nvPr>
        </p:nvGraphicFramePr>
        <p:xfrm>
          <a:off x="2894013" y="4013200"/>
          <a:ext cx="382587" cy="406400"/>
        </p:xfrm>
        <a:graphic>
          <a:graphicData uri="http://schemas.openxmlformats.org/presentationml/2006/ole">
            <p:oleObj spid="_x0000_s10522" name="Equation" r:id="rId11" imgW="215806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2348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18316E-6 L -0.00139 -0.248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889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STEP 2, Significance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State your </a:t>
            </a:r>
            <a:r>
              <a:rPr lang="en-US" sz="2200" dirty="0">
                <a:solidFill>
                  <a:srgbClr val="0070C0"/>
                </a:solidFill>
              </a:rPr>
              <a:t>L</a:t>
            </a:r>
            <a:r>
              <a:rPr lang="en-US" sz="2200" dirty="0" smtClean="0">
                <a:solidFill>
                  <a:srgbClr val="0070C0"/>
                </a:solidFill>
              </a:rPr>
              <a:t>evel of Significance</a:t>
            </a:r>
            <a:r>
              <a:rPr lang="en-US" sz="2200" dirty="0" smtClean="0"/>
              <a:t>.</a:t>
            </a:r>
          </a:p>
          <a:p>
            <a:endParaRPr lang="en-US" sz="2200" u="sng" dirty="0" smtClean="0"/>
          </a:p>
          <a:p>
            <a:r>
              <a:rPr lang="en-US" sz="2200" dirty="0" smtClean="0"/>
              <a:t>This is the comfort level of what you would call a “rare event.”</a:t>
            </a:r>
          </a:p>
          <a:p>
            <a:endParaRPr lang="en-US" sz="2200" dirty="0"/>
          </a:p>
          <a:p>
            <a:r>
              <a:rPr lang="en-US" sz="2200" u="sng" dirty="0"/>
              <a:t>TIP</a:t>
            </a:r>
            <a:r>
              <a:rPr lang="en-US" sz="2200" dirty="0"/>
              <a:t>:  This is usually 1% or 5</a:t>
            </a:r>
            <a:r>
              <a:rPr lang="en-US" sz="2200" dirty="0" smtClean="0"/>
              <a:t>%.</a:t>
            </a:r>
          </a:p>
          <a:p>
            <a:endParaRPr lang="en-US" sz="2200" dirty="0"/>
          </a:p>
          <a:p>
            <a:r>
              <a:rPr lang="en-US" sz="2200" u="sng" dirty="0"/>
              <a:t>TIP</a:t>
            </a:r>
            <a:r>
              <a:rPr lang="en-US" sz="2200" dirty="0"/>
              <a:t>:  </a:t>
            </a:r>
            <a:r>
              <a:rPr lang="en-US" sz="2200" dirty="0" smtClean="0"/>
              <a:t>The Significance </a:t>
            </a:r>
            <a:r>
              <a:rPr lang="en-US" sz="2200" dirty="0"/>
              <a:t>L</a:t>
            </a:r>
            <a:r>
              <a:rPr lang="en-US" sz="2200" dirty="0" smtClean="0"/>
              <a:t>evel is not used again until Step 5 where we compare it against the P-value.  </a:t>
            </a:r>
          </a:p>
        </p:txBody>
      </p:sp>
      <p:graphicFrame>
        <p:nvGraphicFramePr>
          <p:cNvPr id="41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6579337"/>
              </p:ext>
            </p:extLst>
          </p:nvPr>
        </p:nvGraphicFramePr>
        <p:xfrm>
          <a:off x="4419600" y="685800"/>
          <a:ext cx="1335088" cy="700088"/>
        </p:xfrm>
        <a:graphic>
          <a:graphicData uri="http://schemas.openxmlformats.org/presentationml/2006/ole">
            <p:oleObj spid="_x0000_s6251" name="Equation" r:id="rId3" imgW="266469" imgH="139579" progId="Equation.3">
              <p:embed/>
            </p:oleObj>
          </a:graphicData>
        </a:graphic>
      </p:graphicFrame>
      <p:sp>
        <p:nvSpPr>
          <p:cNvPr id="5" name="Oval 4"/>
          <p:cNvSpPr/>
          <p:nvPr/>
        </p:nvSpPr>
        <p:spPr>
          <a:xfrm>
            <a:off x="4419600" y="609600"/>
            <a:ext cx="762000" cy="762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2438400" y="990600"/>
            <a:ext cx="198120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1367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011680" cy="4889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STEP 3, 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State your statistics. These will be the numbers which describe your SAMPLE.</a:t>
            </a:r>
          </a:p>
          <a:p>
            <a:endParaRPr lang="en-US" sz="2200" dirty="0"/>
          </a:p>
          <a:p>
            <a:r>
              <a:rPr lang="en-US" sz="2200" dirty="0" smtClean="0"/>
              <a:t>Sample size</a:t>
            </a:r>
          </a:p>
          <a:p>
            <a:r>
              <a:rPr lang="en-US" sz="2200" dirty="0" smtClean="0"/>
              <a:t>and either </a:t>
            </a:r>
          </a:p>
          <a:p>
            <a:endParaRPr lang="en-US" sz="2200" dirty="0" smtClean="0"/>
          </a:p>
          <a:p>
            <a:r>
              <a:rPr lang="en-US" sz="2200" dirty="0" smtClean="0"/>
              <a:t>sample proportion</a:t>
            </a:r>
          </a:p>
          <a:p>
            <a:endParaRPr lang="en-US" sz="2200" dirty="0"/>
          </a:p>
          <a:p>
            <a:r>
              <a:rPr lang="en-US" sz="2200" dirty="0" smtClean="0"/>
              <a:t>or</a:t>
            </a:r>
          </a:p>
          <a:p>
            <a:endParaRPr lang="en-US" sz="2200" dirty="0" smtClean="0"/>
          </a:p>
          <a:p>
            <a:r>
              <a:rPr lang="en-US" sz="2200" dirty="0" smtClean="0"/>
              <a:t>sample mean</a:t>
            </a:r>
            <a:br>
              <a:rPr lang="en-US" sz="2200" dirty="0" smtClean="0"/>
            </a:br>
            <a:r>
              <a:rPr lang="en-US" sz="2200" dirty="0" smtClean="0"/>
              <a:t>and sample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standard deviation</a:t>
            </a:r>
          </a:p>
          <a:p>
            <a:endParaRPr lang="en-US" sz="2200" dirty="0" smtClean="0"/>
          </a:p>
        </p:txBody>
      </p:sp>
      <p:graphicFrame>
        <p:nvGraphicFramePr>
          <p:cNvPr id="41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8981955"/>
              </p:ext>
            </p:extLst>
          </p:nvPr>
        </p:nvGraphicFramePr>
        <p:xfrm>
          <a:off x="4451350" y="685800"/>
          <a:ext cx="1271588" cy="700088"/>
        </p:xfrm>
        <a:graphic>
          <a:graphicData uri="http://schemas.openxmlformats.org/presentationml/2006/ole">
            <p:oleObj spid="_x0000_s11418" name="Equation" r:id="rId3" imgW="253890" imgH="139639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7713672"/>
              </p:ext>
            </p:extLst>
          </p:nvPr>
        </p:nvGraphicFramePr>
        <p:xfrm>
          <a:off x="1939524" y="2423160"/>
          <a:ext cx="498876" cy="548640"/>
        </p:xfrm>
        <a:graphic>
          <a:graphicData uri="http://schemas.openxmlformats.org/presentationml/2006/ole">
            <p:oleObj spid="_x0000_s11419" name="Equation" r:id="rId4" imgW="126835" imgH="139518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2692997"/>
              </p:ext>
            </p:extLst>
          </p:nvPr>
        </p:nvGraphicFramePr>
        <p:xfrm>
          <a:off x="2740025" y="3307080"/>
          <a:ext cx="549210" cy="731520"/>
        </p:xfrm>
        <a:graphic>
          <a:graphicData uri="http://schemas.openxmlformats.org/presentationml/2006/ole">
            <p:oleObj spid="_x0000_s11420" name="Equation" r:id="rId5" imgW="152268" imgH="203024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6469120"/>
              </p:ext>
            </p:extLst>
          </p:nvPr>
        </p:nvGraphicFramePr>
        <p:xfrm>
          <a:off x="2825751" y="4785360"/>
          <a:ext cx="603249" cy="1463040"/>
        </p:xfrm>
        <a:graphic>
          <a:graphicData uri="http://schemas.openxmlformats.org/presentationml/2006/ole">
            <p:oleObj spid="_x0000_s11421" name="Equation" r:id="rId6" imgW="177646" imgH="431425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5303914"/>
              </p:ext>
            </p:extLst>
          </p:nvPr>
        </p:nvGraphicFramePr>
        <p:xfrm>
          <a:off x="4375150" y="1371600"/>
          <a:ext cx="1339850" cy="1019175"/>
        </p:xfrm>
        <a:graphic>
          <a:graphicData uri="http://schemas.openxmlformats.org/presentationml/2006/ole">
            <p:oleObj spid="_x0000_s11422" name="Equation" r:id="rId7" imgW="266469" imgH="2030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80315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011680" cy="4889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STEP 3, 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State your statistics. These will be the numbers which describe your SAMPLE.</a:t>
            </a:r>
          </a:p>
          <a:p>
            <a:endParaRPr lang="en-US" sz="2200" dirty="0"/>
          </a:p>
          <a:p>
            <a:r>
              <a:rPr lang="en-US" sz="2200" dirty="0" smtClean="0"/>
              <a:t>Sample size</a:t>
            </a:r>
          </a:p>
          <a:p>
            <a:r>
              <a:rPr lang="en-US" sz="2200" dirty="0" smtClean="0"/>
              <a:t>and either </a:t>
            </a:r>
          </a:p>
          <a:p>
            <a:endParaRPr lang="en-US" sz="2200" dirty="0" smtClean="0"/>
          </a:p>
          <a:p>
            <a:r>
              <a:rPr lang="en-US" sz="2200" dirty="0" smtClean="0"/>
              <a:t>sample proportion</a:t>
            </a:r>
          </a:p>
          <a:p>
            <a:endParaRPr lang="en-US" sz="2200" dirty="0"/>
          </a:p>
          <a:p>
            <a:r>
              <a:rPr lang="en-US" sz="2200" dirty="0" smtClean="0"/>
              <a:t>or</a:t>
            </a:r>
          </a:p>
          <a:p>
            <a:endParaRPr lang="en-US" sz="2200" dirty="0" smtClean="0"/>
          </a:p>
          <a:p>
            <a:r>
              <a:rPr lang="en-US" sz="2200" dirty="0" smtClean="0"/>
              <a:t>sample mean</a:t>
            </a:r>
            <a:br>
              <a:rPr lang="en-US" sz="2200" dirty="0" smtClean="0"/>
            </a:br>
            <a:r>
              <a:rPr lang="en-US" sz="2200" dirty="0" smtClean="0"/>
              <a:t>and sample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standard deviation</a:t>
            </a:r>
          </a:p>
          <a:p>
            <a:endParaRPr lang="en-US" sz="2200" dirty="0" smtClean="0"/>
          </a:p>
        </p:txBody>
      </p:sp>
      <p:graphicFrame>
        <p:nvGraphicFramePr>
          <p:cNvPr id="41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6871628"/>
              </p:ext>
            </p:extLst>
          </p:nvPr>
        </p:nvGraphicFramePr>
        <p:xfrm>
          <a:off x="4443413" y="671513"/>
          <a:ext cx="1271587" cy="700087"/>
        </p:xfrm>
        <a:graphic>
          <a:graphicData uri="http://schemas.openxmlformats.org/presentationml/2006/ole">
            <p:oleObj spid="_x0000_s12435" name="Equation" r:id="rId3" imgW="253890" imgH="139639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5752896"/>
              </p:ext>
            </p:extLst>
          </p:nvPr>
        </p:nvGraphicFramePr>
        <p:xfrm>
          <a:off x="1939524" y="2423160"/>
          <a:ext cx="498876" cy="548640"/>
        </p:xfrm>
        <a:graphic>
          <a:graphicData uri="http://schemas.openxmlformats.org/presentationml/2006/ole">
            <p:oleObj spid="_x0000_s12436" name="Equation" r:id="rId4" imgW="126835" imgH="139518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7412924"/>
              </p:ext>
            </p:extLst>
          </p:nvPr>
        </p:nvGraphicFramePr>
        <p:xfrm>
          <a:off x="2740025" y="3307080"/>
          <a:ext cx="549210" cy="731520"/>
        </p:xfrm>
        <a:graphic>
          <a:graphicData uri="http://schemas.openxmlformats.org/presentationml/2006/ole">
            <p:oleObj spid="_x0000_s12437" name="Equation" r:id="rId5" imgW="152268" imgH="203024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0365113"/>
              </p:ext>
            </p:extLst>
          </p:nvPr>
        </p:nvGraphicFramePr>
        <p:xfrm>
          <a:off x="2825751" y="4785360"/>
          <a:ext cx="603249" cy="1463040"/>
        </p:xfrm>
        <a:graphic>
          <a:graphicData uri="http://schemas.openxmlformats.org/presentationml/2006/ole">
            <p:oleObj spid="_x0000_s12438" name="Equation" r:id="rId6" imgW="177646" imgH="431425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4038027"/>
              </p:ext>
            </p:extLst>
          </p:nvPr>
        </p:nvGraphicFramePr>
        <p:xfrm>
          <a:off x="4235450" y="1570037"/>
          <a:ext cx="1479550" cy="2011363"/>
        </p:xfrm>
        <a:graphic>
          <a:graphicData uri="http://schemas.openxmlformats.org/presentationml/2006/ole">
            <p:oleObj spid="_x0000_s12439" name="Equation" r:id="rId7" imgW="317225" imgH="43142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05508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00400" cy="4889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STEP 4, Part 1, Test Statistic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Step 4 is done in two parts, and each part is a calculation.</a:t>
            </a:r>
          </a:p>
          <a:p>
            <a:endParaRPr lang="en-US" sz="2200" dirty="0"/>
          </a:p>
          <a:p>
            <a:r>
              <a:rPr lang="en-US" sz="2200" u="sng" dirty="0" smtClean="0"/>
              <a:t>Part 1</a:t>
            </a:r>
            <a:r>
              <a:rPr lang="en-US" sz="2200" dirty="0" smtClean="0"/>
              <a:t>:  Calculate the </a:t>
            </a:r>
            <a:br>
              <a:rPr lang="en-US" sz="2200" dirty="0" smtClean="0"/>
            </a:br>
            <a:r>
              <a:rPr lang="en-US" sz="2200" dirty="0" smtClean="0"/>
              <a:t>              TEST STATISTIC:</a:t>
            </a:r>
          </a:p>
          <a:p>
            <a:endParaRPr lang="en-US" sz="2200" dirty="0" smtClean="0"/>
          </a:p>
          <a:p>
            <a:r>
              <a:rPr lang="en-US" sz="2200" dirty="0" smtClean="0"/>
              <a:t>z-score for proportions</a:t>
            </a:r>
          </a:p>
          <a:p>
            <a:endParaRPr lang="en-US" sz="2200" dirty="0"/>
          </a:p>
          <a:p>
            <a:r>
              <a:rPr lang="en-US" sz="2200" dirty="0" smtClean="0"/>
              <a:t>or</a:t>
            </a:r>
          </a:p>
          <a:p>
            <a:endParaRPr lang="en-US" sz="2200" dirty="0"/>
          </a:p>
          <a:p>
            <a:r>
              <a:rPr lang="en-US" sz="2200" dirty="0" smtClean="0"/>
              <a:t>t-score for means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graphicFrame>
        <p:nvGraphicFramePr>
          <p:cNvPr id="41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5263723"/>
              </p:ext>
            </p:extLst>
          </p:nvPr>
        </p:nvGraphicFramePr>
        <p:xfrm>
          <a:off x="4495801" y="1548836"/>
          <a:ext cx="3352799" cy="2032564"/>
        </p:xfrm>
        <a:graphic>
          <a:graphicData uri="http://schemas.openxmlformats.org/presentationml/2006/ole">
            <p:oleObj spid="_x0000_s13369" name="Equation" r:id="rId3" imgW="1028254" imgH="62203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806577"/>
              </p:ext>
            </p:extLst>
          </p:nvPr>
        </p:nvGraphicFramePr>
        <p:xfrm>
          <a:off x="4756150" y="4146550"/>
          <a:ext cx="2525713" cy="1949450"/>
        </p:xfrm>
        <a:graphic>
          <a:graphicData uri="http://schemas.openxmlformats.org/presentationml/2006/ole">
            <p:oleObj spid="_x0000_s13370" name="Equation" r:id="rId4" imgW="774364" imgH="59664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9752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00400" cy="4889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STEP 4, Part </a:t>
            </a:r>
            <a:r>
              <a:rPr lang="en-US" dirty="0" smtClean="0"/>
              <a:t>1, </a:t>
            </a:r>
            <a:r>
              <a:rPr lang="en-US" dirty="0"/>
              <a:t>Test Statistic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Note that         and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and</a:t>
            </a:r>
            <a:r>
              <a:rPr lang="en-US" sz="2200" dirty="0"/>
              <a:t> </a:t>
            </a:r>
            <a:r>
              <a:rPr lang="en-US" sz="2200" dirty="0" smtClean="0"/>
              <a:t>        numbers come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 the Null Hypothesis            .  The subzero in the notation is to remind you that you are assuming these values from the Null Hypothesis.</a:t>
            </a:r>
            <a:br>
              <a:rPr lang="en-US" sz="2200" dirty="0" smtClean="0"/>
            </a:b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graphicFrame>
        <p:nvGraphicFramePr>
          <p:cNvPr id="41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9106586"/>
              </p:ext>
            </p:extLst>
          </p:nvPr>
        </p:nvGraphicFramePr>
        <p:xfrm>
          <a:off x="4495801" y="1548836"/>
          <a:ext cx="3352799" cy="2032564"/>
        </p:xfrm>
        <a:graphic>
          <a:graphicData uri="http://schemas.openxmlformats.org/presentationml/2006/ole">
            <p:oleObj spid="_x0000_s14469" name="Equation" r:id="rId3" imgW="1028254" imgH="62203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6887950"/>
              </p:ext>
            </p:extLst>
          </p:nvPr>
        </p:nvGraphicFramePr>
        <p:xfrm>
          <a:off x="4756150" y="4146550"/>
          <a:ext cx="2525713" cy="1949450"/>
        </p:xfrm>
        <a:graphic>
          <a:graphicData uri="http://schemas.openxmlformats.org/presentationml/2006/ole">
            <p:oleObj spid="_x0000_s14470" name="Equation" r:id="rId4" imgW="774364" imgH="596641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9961807"/>
              </p:ext>
            </p:extLst>
          </p:nvPr>
        </p:nvGraphicFramePr>
        <p:xfrm>
          <a:off x="1668463" y="646113"/>
          <a:ext cx="541337" cy="649287"/>
        </p:xfrm>
        <a:graphic>
          <a:graphicData uri="http://schemas.openxmlformats.org/presentationml/2006/ole">
            <p:oleObj spid="_x0000_s14471" name="Equation" r:id="rId5" imgW="190500" imgH="228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4350214"/>
              </p:ext>
            </p:extLst>
          </p:nvPr>
        </p:nvGraphicFramePr>
        <p:xfrm>
          <a:off x="990600" y="1408113"/>
          <a:ext cx="541337" cy="649287"/>
        </p:xfrm>
        <a:graphic>
          <a:graphicData uri="http://schemas.openxmlformats.org/presentationml/2006/ole">
            <p:oleObj spid="_x0000_s14472" name="Equation" r:id="rId6" imgW="19050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2747244"/>
              </p:ext>
            </p:extLst>
          </p:nvPr>
        </p:nvGraphicFramePr>
        <p:xfrm>
          <a:off x="1978025" y="2438400"/>
          <a:ext cx="612775" cy="649287"/>
        </p:xfrm>
        <a:graphic>
          <a:graphicData uri="http://schemas.openxmlformats.org/presentationml/2006/ole">
            <p:oleObj spid="_x0000_s14473" name="Equation" r:id="rId7" imgW="215806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22389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743200" cy="4889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STEP 4, Part 2, P-value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 fontScale="92500" lnSpcReduction="20000"/>
          </a:bodyPr>
          <a:lstStyle/>
          <a:p>
            <a:r>
              <a:rPr lang="en-US" sz="2200" u="sng" dirty="0" smtClean="0"/>
              <a:t>Part 2</a:t>
            </a:r>
            <a:r>
              <a:rPr lang="en-US" sz="2200" dirty="0" smtClean="0"/>
              <a:t>:  Use the </a:t>
            </a:r>
            <a:r>
              <a:rPr lang="en-US" sz="2200" dirty="0" smtClean="0"/>
              <a:t>Test Statistic </a:t>
            </a:r>
            <a:r>
              <a:rPr lang="en-US" sz="2200" dirty="0" smtClean="0"/>
              <a:t>to calculate the </a:t>
            </a:r>
            <a:r>
              <a:rPr lang="en-US" sz="2200" dirty="0" smtClean="0"/>
              <a:t>P-value (Probability value).</a:t>
            </a:r>
          </a:p>
          <a:p>
            <a:endParaRPr lang="en-US" sz="2200" dirty="0"/>
          </a:p>
          <a:p>
            <a:r>
              <a:rPr lang="en-US" sz="2200" dirty="0" smtClean="0"/>
              <a:t>The P-value will be the shaded area in the curve.</a:t>
            </a:r>
          </a:p>
          <a:p>
            <a:endParaRPr lang="en-US" sz="2200" dirty="0"/>
          </a:p>
          <a:p>
            <a:r>
              <a:rPr lang="en-US" sz="2200" dirty="0" smtClean="0"/>
              <a:t>TIP:  Look back at the Alternate Hypothesis</a:t>
            </a:r>
            <a:br>
              <a:rPr lang="en-US" sz="2200" dirty="0" smtClean="0"/>
            </a:br>
            <a:r>
              <a:rPr lang="en-US" sz="2200" dirty="0" smtClean="0"/>
              <a:t>in STEP 1 to see where to shade (left-tailed, right-tailed, or two-tailed).</a:t>
            </a:r>
          </a:p>
          <a:p>
            <a:endParaRPr lang="en-US" sz="2200" dirty="0"/>
          </a:p>
          <a:p>
            <a:r>
              <a:rPr lang="en-US" sz="2200" dirty="0" smtClean="0"/>
              <a:t>You will shade the area of the tail after where the Test Statistic is (and its mirror image if “Two-Tailed”) as indicated </a:t>
            </a:r>
            <a:endParaRPr lang="en-US" sz="2200" dirty="0" smtClean="0"/>
          </a:p>
          <a:p>
            <a:r>
              <a:rPr lang="en-US" sz="2200" dirty="0" smtClean="0"/>
              <a:t>from        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5937" y="2341563"/>
            <a:ext cx="3957463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6664968"/>
              </p:ext>
            </p:extLst>
          </p:nvPr>
        </p:nvGraphicFramePr>
        <p:xfrm>
          <a:off x="2792413" y="2971800"/>
          <a:ext cx="407987" cy="406400"/>
        </p:xfrm>
        <a:graphic>
          <a:graphicData uri="http://schemas.openxmlformats.org/presentationml/2006/ole">
            <p:oleObj spid="_x0000_s15418" name="Equation" r:id="rId4" imgW="228600" imgH="2286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9033444"/>
              </p:ext>
            </p:extLst>
          </p:nvPr>
        </p:nvGraphicFramePr>
        <p:xfrm>
          <a:off x="1116013" y="5613400"/>
          <a:ext cx="407987" cy="406400"/>
        </p:xfrm>
        <a:graphic>
          <a:graphicData uri="http://schemas.openxmlformats.org/presentationml/2006/ole">
            <p:oleObj spid="_x0000_s15419" name="Equation" r:id="rId5" imgW="2286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73011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STEP 1, Null and Alternate Hypotheses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State the</a:t>
            </a:r>
          </a:p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“Null Hypothesis”</a:t>
            </a:r>
          </a:p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and </a:t>
            </a:r>
          </a:p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“Alternate Hypothesis”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1827212"/>
            <a:ext cx="1752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1239123"/>
              </p:ext>
            </p:extLst>
          </p:nvPr>
        </p:nvGraphicFramePr>
        <p:xfrm>
          <a:off x="4800600" y="1219200"/>
          <a:ext cx="1462088" cy="1144588"/>
        </p:xfrm>
        <a:graphic>
          <a:graphicData uri="http://schemas.openxmlformats.org/presentationml/2006/ole">
            <p:oleObj spid="_x0000_s1102" name="Equation" r:id="rId3" imgW="291973" imgH="228501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862512" y="2971800"/>
          <a:ext cx="1462088" cy="1143000"/>
        </p:xfrm>
        <a:graphic>
          <a:graphicData uri="http://schemas.openxmlformats.org/presentationml/2006/ole">
            <p:oleObj spid="_x0000_s1103" name="Equation" r:id="rId4" imgW="291973" imgH="228501" progId="Equation.3">
              <p:embed/>
            </p:oleObj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352800" y="3503612"/>
            <a:ext cx="1447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1367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413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STEP 5, To reject or not to reject the Null Hypothesis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 fontScale="92500"/>
          </a:bodyPr>
          <a:lstStyle/>
          <a:p>
            <a:endParaRPr lang="en-US" sz="2200" dirty="0"/>
          </a:p>
          <a:p>
            <a:r>
              <a:rPr lang="en-US" sz="2200" dirty="0" smtClean="0"/>
              <a:t>Now that you have calculated the P-value from STEP 4, compare it with the Level of Significance from STEP 2.</a:t>
            </a:r>
          </a:p>
          <a:p>
            <a:endParaRPr lang="en-US" sz="2200" dirty="0" smtClean="0"/>
          </a:p>
          <a:p>
            <a:r>
              <a:rPr lang="en-US" sz="2200" dirty="0" smtClean="0"/>
              <a:t>If the P-value &lt; </a:t>
            </a:r>
            <a:r>
              <a:rPr lang="el-GR" sz="2200" dirty="0" smtClean="0"/>
              <a:t>α</a:t>
            </a:r>
            <a:r>
              <a:rPr lang="en-US" sz="2200" dirty="0" smtClean="0"/>
              <a:t> then the probability of your sample occurring is small.</a:t>
            </a:r>
          </a:p>
          <a:p>
            <a:endParaRPr lang="en-US" sz="2200" dirty="0"/>
          </a:p>
          <a:p>
            <a:r>
              <a:rPr lang="en-US" sz="2200" dirty="0" smtClean="0"/>
              <a:t>In other words, your sample is “rare”, or “statistically significant” enough to reject your Null Hypothesis        .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1503288"/>
              </p:ext>
            </p:extLst>
          </p:nvPr>
        </p:nvGraphicFramePr>
        <p:xfrm>
          <a:off x="3773488" y="1565275"/>
          <a:ext cx="4344987" cy="830263"/>
        </p:xfrm>
        <a:graphic>
          <a:graphicData uri="http://schemas.openxmlformats.org/presentationml/2006/ole">
            <p:oleObj spid="_x0000_s16466" name="Equation" r:id="rId3" imgW="926698" imgH="177723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911521"/>
              </p:ext>
            </p:extLst>
          </p:nvPr>
        </p:nvGraphicFramePr>
        <p:xfrm>
          <a:off x="1752600" y="5715000"/>
          <a:ext cx="384175" cy="406400"/>
        </p:xfrm>
        <a:graphic>
          <a:graphicData uri="http://schemas.openxmlformats.org/presentationml/2006/ole">
            <p:oleObj spid="_x0000_s16467" name="Equation" r:id="rId4" imgW="215806" imgH="228501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6067772"/>
              </p:ext>
            </p:extLst>
          </p:nvPr>
        </p:nvGraphicFramePr>
        <p:xfrm>
          <a:off x="6629400" y="1676400"/>
          <a:ext cx="630237" cy="628093"/>
        </p:xfrm>
        <a:graphic>
          <a:graphicData uri="http://schemas.openxmlformats.org/presentationml/2006/ole">
            <p:oleObj spid="_x0000_s16468" name="Equation" r:id="rId5" imgW="126725" imgH="12672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11042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413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5, To reject or not to reject the Null Hypothesis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If the P-value &gt; </a:t>
            </a:r>
            <a:r>
              <a:rPr lang="el-GR" sz="2200" dirty="0" smtClean="0"/>
              <a:t>α</a:t>
            </a:r>
            <a:r>
              <a:rPr lang="en-US" sz="2200" dirty="0" smtClean="0"/>
              <a:t> then the probability of your sample occurring is more common.</a:t>
            </a:r>
          </a:p>
          <a:p>
            <a:endParaRPr lang="en-US" sz="2200" dirty="0"/>
          </a:p>
          <a:p>
            <a:r>
              <a:rPr lang="en-US" sz="2200" dirty="0" smtClean="0"/>
              <a:t>In other words, your sample is “NOT rare”, or “NOT statistically significant” enough to reject your Null Hypothesis        .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5584875"/>
              </p:ext>
            </p:extLst>
          </p:nvPr>
        </p:nvGraphicFramePr>
        <p:xfrm>
          <a:off x="3773488" y="1565275"/>
          <a:ext cx="4344987" cy="830263"/>
        </p:xfrm>
        <a:graphic>
          <a:graphicData uri="http://schemas.openxmlformats.org/presentationml/2006/ole">
            <p:oleObj spid="_x0000_s19515" name="Equation" r:id="rId3" imgW="926698" imgH="177723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0957572"/>
              </p:ext>
            </p:extLst>
          </p:nvPr>
        </p:nvGraphicFramePr>
        <p:xfrm>
          <a:off x="1901825" y="4775200"/>
          <a:ext cx="384175" cy="406400"/>
        </p:xfrm>
        <a:graphic>
          <a:graphicData uri="http://schemas.openxmlformats.org/presentationml/2006/ole">
            <p:oleObj spid="_x0000_s19516" name="Equation" r:id="rId4" imgW="215806" imgH="228501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2444969"/>
              </p:ext>
            </p:extLst>
          </p:nvPr>
        </p:nvGraphicFramePr>
        <p:xfrm>
          <a:off x="6629400" y="1676400"/>
          <a:ext cx="630237" cy="628093"/>
        </p:xfrm>
        <a:graphic>
          <a:graphicData uri="http://schemas.openxmlformats.org/presentationml/2006/ole">
            <p:oleObj spid="_x0000_s19517" name="Equation" r:id="rId5" imgW="126725" imgH="12672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4267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889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STEP 6, The 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STEP 6 you state your conclusion in real-life terms.  </a:t>
            </a:r>
          </a:p>
          <a:p>
            <a:endParaRPr lang="en-US" sz="2200" dirty="0" smtClean="0"/>
          </a:p>
          <a:p>
            <a:r>
              <a:rPr lang="en-US" sz="2200" dirty="0" smtClean="0"/>
              <a:t>If, from STEP 5, the </a:t>
            </a:r>
            <a:br>
              <a:rPr lang="en-US" sz="2200" dirty="0" smtClean="0"/>
            </a:br>
            <a:r>
              <a:rPr lang="en-US" sz="2200" dirty="0" smtClean="0"/>
              <a:t>P-value &lt; </a:t>
            </a:r>
            <a:r>
              <a:rPr lang="el-GR" sz="2200" dirty="0" smtClean="0"/>
              <a:t>α</a:t>
            </a:r>
            <a:r>
              <a:rPr lang="en-US" sz="2200" dirty="0" smtClean="0"/>
              <a:t> then there is significant evidence to conclude        .</a:t>
            </a:r>
          </a:p>
          <a:p>
            <a:endParaRPr lang="en-US" sz="2200" dirty="0"/>
          </a:p>
          <a:p>
            <a:r>
              <a:rPr lang="en-US" sz="2200" dirty="0" smtClean="0"/>
              <a:t>In other words…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1320434"/>
              </p:ext>
            </p:extLst>
          </p:nvPr>
        </p:nvGraphicFramePr>
        <p:xfrm>
          <a:off x="3773488" y="1565275"/>
          <a:ext cx="4344987" cy="830263"/>
        </p:xfrm>
        <a:graphic>
          <a:graphicData uri="http://schemas.openxmlformats.org/presentationml/2006/ole">
            <p:oleObj spid="_x0000_s20539" name="Equation" r:id="rId3" imgW="926698" imgH="177723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323205"/>
              </p:ext>
            </p:extLst>
          </p:nvPr>
        </p:nvGraphicFramePr>
        <p:xfrm>
          <a:off x="1651000" y="3351213"/>
          <a:ext cx="406400" cy="406400"/>
        </p:xfrm>
        <a:graphic>
          <a:graphicData uri="http://schemas.openxmlformats.org/presentationml/2006/ole">
            <p:oleObj spid="_x0000_s20540" name="Equation" r:id="rId4" imgW="22860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4168800"/>
              </p:ext>
            </p:extLst>
          </p:nvPr>
        </p:nvGraphicFramePr>
        <p:xfrm>
          <a:off x="6629400" y="1676400"/>
          <a:ext cx="630237" cy="628093"/>
        </p:xfrm>
        <a:graphic>
          <a:graphicData uri="http://schemas.openxmlformats.org/presentationml/2006/ole">
            <p:oleObj spid="_x0000_s20541" name="Equation" r:id="rId5" imgW="126725" imgH="126725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600" y="2667000"/>
            <a:ext cx="396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significant evidence to conclude (whatever the question in the paragraph wanted to show).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24766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889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STEP 6, The 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If, from STEP 5, the </a:t>
            </a:r>
            <a:br>
              <a:rPr lang="en-US" sz="2200" dirty="0" smtClean="0"/>
            </a:br>
            <a:r>
              <a:rPr lang="en-US" sz="2200" dirty="0" smtClean="0"/>
              <a:t>P-value &gt; </a:t>
            </a:r>
            <a:r>
              <a:rPr lang="el-GR" sz="2200" dirty="0" smtClean="0"/>
              <a:t>α</a:t>
            </a:r>
            <a:r>
              <a:rPr lang="en-US" sz="2200" dirty="0" smtClean="0"/>
              <a:t> then there is NOT significant evidence to conclude       .</a:t>
            </a:r>
          </a:p>
          <a:p>
            <a:endParaRPr lang="en-US" sz="2200" dirty="0"/>
          </a:p>
          <a:p>
            <a:r>
              <a:rPr lang="en-US" sz="2200" dirty="0" smtClean="0"/>
              <a:t>In other words…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8476037"/>
              </p:ext>
            </p:extLst>
          </p:nvPr>
        </p:nvGraphicFramePr>
        <p:xfrm>
          <a:off x="3773488" y="1565275"/>
          <a:ext cx="4344987" cy="830263"/>
        </p:xfrm>
        <a:graphic>
          <a:graphicData uri="http://schemas.openxmlformats.org/presentationml/2006/ole">
            <p:oleObj spid="_x0000_s18495" name="Equation" r:id="rId3" imgW="926698" imgH="177723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2525414"/>
              </p:ext>
            </p:extLst>
          </p:nvPr>
        </p:nvGraphicFramePr>
        <p:xfrm>
          <a:off x="1905000" y="1879600"/>
          <a:ext cx="406400" cy="406400"/>
        </p:xfrm>
        <a:graphic>
          <a:graphicData uri="http://schemas.openxmlformats.org/presentationml/2006/ole">
            <p:oleObj spid="_x0000_s18496" name="Equation" r:id="rId4" imgW="22860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5219344"/>
              </p:ext>
            </p:extLst>
          </p:nvPr>
        </p:nvGraphicFramePr>
        <p:xfrm>
          <a:off x="6629400" y="1676400"/>
          <a:ext cx="630237" cy="628093"/>
        </p:xfrm>
        <a:graphic>
          <a:graphicData uri="http://schemas.openxmlformats.org/presentationml/2006/ole">
            <p:oleObj spid="_x0000_s18497" name="Equation" r:id="rId5" imgW="126725" imgH="126725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600" y="2667000"/>
            <a:ext cx="396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NOT significant evidence to conclude (whatever the question in the paragraph wanted to show).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289713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</a:t>
            </a:r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The Null Hypothesis is what we assume.</a:t>
            </a:r>
          </a:p>
          <a:p>
            <a:r>
              <a:rPr lang="en-US" sz="2200" dirty="0" smtClean="0"/>
              <a:t>We will </a:t>
            </a:r>
            <a:r>
              <a:rPr lang="en-US" sz="2200" i="1" dirty="0" smtClean="0"/>
              <a:t>try</a:t>
            </a:r>
            <a:r>
              <a:rPr lang="en-US" sz="2200" dirty="0" smtClean="0"/>
              <a:t> to reject this assumption (i.e., reject the Null) with significant evidence.</a:t>
            </a:r>
          </a:p>
          <a:p>
            <a:endParaRPr lang="en-US" sz="2200" dirty="0" smtClean="0"/>
          </a:p>
          <a:p>
            <a:r>
              <a:rPr lang="en-US" sz="2200" u="sng" dirty="0" smtClean="0"/>
              <a:t>TIP</a:t>
            </a:r>
            <a:r>
              <a:rPr lang="en-US" sz="2200" dirty="0" smtClean="0"/>
              <a:t>:  Always put an equal sign for the Null.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Fill out the Null Hypothesis AFTER filling out the Alternate Hypothesis.</a:t>
            </a:r>
          </a:p>
          <a:p>
            <a:endParaRPr lang="en-US" sz="22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419600" y="684212"/>
          <a:ext cx="1462088" cy="1144588"/>
        </p:xfrm>
        <a:graphic>
          <a:graphicData uri="http://schemas.openxmlformats.org/presentationml/2006/ole">
            <p:oleObj spid="_x0000_s2127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7673285"/>
              </p:ext>
            </p:extLst>
          </p:nvPr>
        </p:nvGraphicFramePr>
        <p:xfrm>
          <a:off x="2514600" y="3429000"/>
          <a:ext cx="636587" cy="509588"/>
        </p:xfrm>
        <a:graphic>
          <a:graphicData uri="http://schemas.openxmlformats.org/presentationml/2006/ole">
            <p:oleObj spid="_x0000_s2128" name="Equation" r:id="rId4" imgW="126780" imgH="1014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01367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D8F0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D8F0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74 L 0.21945 0.0074 C 0.31841 0.0074 0.44028 -0.09066 0.44028 -0.17044 L 0.44028 -0.34783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177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 fontScale="92500"/>
          </a:bodyPr>
          <a:lstStyle/>
          <a:p>
            <a:r>
              <a:rPr lang="en-US" sz="2200" dirty="0" smtClean="0"/>
              <a:t>The Alternate Hypothesis</a:t>
            </a:r>
          </a:p>
          <a:p>
            <a:r>
              <a:rPr lang="en-US" sz="2200" dirty="0" smtClean="0"/>
              <a:t>is what we want to show.</a:t>
            </a:r>
          </a:p>
          <a:p>
            <a:r>
              <a:rPr lang="en-US" sz="2200" dirty="0" smtClean="0"/>
              <a:t>This comes from the question in the paragraph.</a:t>
            </a:r>
          </a:p>
          <a:p>
            <a:endParaRPr lang="en-US" sz="2200" dirty="0" smtClean="0"/>
          </a:p>
          <a:p>
            <a:r>
              <a:rPr lang="en-US" sz="2200" dirty="0" smtClean="0"/>
              <a:t>In filling out the Alternate Hypothesis, we are limited to three different inequality signs to choose from:</a:t>
            </a:r>
          </a:p>
          <a:p>
            <a:r>
              <a:rPr lang="en-US" sz="2200" dirty="0" smtClean="0"/>
              <a:t>Less Than</a:t>
            </a:r>
          </a:p>
          <a:p>
            <a:endParaRPr lang="en-US" sz="2200" dirty="0" smtClean="0"/>
          </a:p>
          <a:p>
            <a:r>
              <a:rPr lang="en-US" sz="2200" dirty="0" smtClean="0"/>
              <a:t>Greater Than</a:t>
            </a:r>
          </a:p>
          <a:p>
            <a:endParaRPr lang="en-US" sz="2200" dirty="0" smtClean="0"/>
          </a:p>
          <a:p>
            <a:r>
              <a:rPr lang="en-US" sz="2200" dirty="0" smtClean="0"/>
              <a:t>Not Equal To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419600" y="684213"/>
          <a:ext cx="1462088" cy="1144587"/>
        </p:xfrm>
        <a:graphic>
          <a:graphicData uri="http://schemas.openxmlformats.org/presentationml/2006/ole">
            <p:oleObj spid="_x0000_s3222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4122880"/>
              </p:ext>
            </p:extLst>
          </p:nvPr>
        </p:nvGraphicFramePr>
        <p:xfrm>
          <a:off x="2057400" y="4191000"/>
          <a:ext cx="457200" cy="457200"/>
        </p:xfrm>
        <a:graphic>
          <a:graphicData uri="http://schemas.openxmlformats.org/presentationml/2006/ole">
            <p:oleObj spid="_x0000_s3223" name="Equation" r:id="rId4" imgW="126725" imgH="126725" progId="Equation.3">
              <p:embed/>
            </p:oleObj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00600" y="2743200"/>
            <a:ext cx="28956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NOTE:  “a” for “alternate”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33900" y="2095500"/>
            <a:ext cx="11430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05400" y="13716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5042429"/>
              </p:ext>
            </p:extLst>
          </p:nvPr>
        </p:nvGraphicFramePr>
        <p:xfrm>
          <a:off x="2057400" y="4876800"/>
          <a:ext cx="457200" cy="457200"/>
        </p:xfrm>
        <a:graphic>
          <a:graphicData uri="http://schemas.openxmlformats.org/presentationml/2006/ole">
            <p:oleObj spid="_x0000_s3224" name="Equation" r:id="rId5" imgW="126725" imgH="126725" progId="Equation.3">
              <p:embed/>
            </p:oleObj>
          </a:graphicData>
        </a:graphic>
      </p:graphicFrame>
      <p:graphicFrame>
        <p:nvGraphicFramePr>
          <p:cNvPr id="30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0531957"/>
              </p:ext>
            </p:extLst>
          </p:nvPr>
        </p:nvGraphicFramePr>
        <p:xfrm>
          <a:off x="2035175" y="5594350"/>
          <a:ext cx="501650" cy="501650"/>
        </p:xfrm>
        <a:graphic>
          <a:graphicData uri="http://schemas.openxmlformats.org/presentationml/2006/ole">
            <p:oleObj spid="_x0000_s3225" name="Equation" r:id="rId6" imgW="139700" imgH="139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01367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Both the Null and Alternate Hypotheses are statements about the POPULATION.</a:t>
            </a:r>
          </a:p>
          <a:p>
            <a:endParaRPr lang="en-US" sz="1700" dirty="0" smtClean="0"/>
          </a:p>
          <a:p>
            <a:endParaRPr lang="en-US" sz="1700" dirty="0"/>
          </a:p>
          <a:p>
            <a:r>
              <a:rPr lang="en-US" sz="1700" dirty="0" smtClean="0"/>
              <a:t>Therefore, the symbols that you use will be either</a:t>
            </a:r>
          </a:p>
          <a:p>
            <a:endParaRPr lang="en-US" sz="1700" dirty="0" smtClean="0"/>
          </a:p>
          <a:p>
            <a:r>
              <a:rPr lang="en-US" sz="1700" dirty="0" smtClean="0"/>
              <a:t>              population proportion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22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48112" y="684213"/>
          <a:ext cx="1462088" cy="1144587"/>
        </p:xfrm>
        <a:graphic>
          <a:graphicData uri="http://schemas.openxmlformats.org/presentationml/2006/ole">
            <p:oleObj spid="_x0000_s5354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0821070"/>
              </p:ext>
            </p:extLst>
          </p:nvPr>
        </p:nvGraphicFramePr>
        <p:xfrm>
          <a:off x="5853113" y="1054100"/>
          <a:ext cx="700087" cy="509588"/>
        </p:xfrm>
        <a:graphic>
          <a:graphicData uri="http://schemas.openxmlformats.org/presentationml/2006/ole">
            <p:oleObj spid="_x0000_s5355" name="Equation" r:id="rId4" imgW="139639" imgH="101556" progId="Equation.3">
              <p:embed/>
            </p:oleObj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3871913" y="2514600"/>
          <a:ext cx="1462087" cy="1144587"/>
        </p:xfrm>
        <a:graphic>
          <a:graphicData uri="http://schemas.openxmlformats.org/presentationml/2006/ole">
            <p:oleObj spid="_x0000_s5356" name="Equation" r:id="rId5" imgW="291973" imgH="228501" progId="Equation.3">
              <p:embed/>
            </p:oleObj>
          </a:graphicData>
        </a:graphic>
      </p:graphicFrame>
      <p:graphicFrame>
        <p:nvGraphicFramePr>
          <p:cNvPr id="51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0278607"/>
              </p:ext>
            </p:extLst>
          </p:nvPr>
        </p:nvGraphicFramePr>
        <p:xfrm>
          <a:off x="455612" y="3059113"/>
          <a:ext cx="763588" cy="827087"/>
        </p:xfrm>
        <a:graphic>
          <a:graphicData uri="http://schemas.openxmlformats.org/presentationml/2006/ole">
            <p:oleObj spid="_x0000_s5357" name="Equation" r:id="rId6" imgW="152268" imgH="164957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9384209"/>
              </p:ext>
            </p:extLst>
          </p:nvPr>
        </p:nvGraphicFramePr>
        <p:xfrm>
          <a:off x="5256213" y="914400"/>
          <a:ext cx="763587" cy="827087"/>
        </p:xfrm>
        <a:graphic>
          <a:graphicData uri="http://schemas.openxmlformats.org/presentationml/2006/ole">
            <p:oleObj spid="_x0000_s5358" name="Equation" r:id="rId7" imgW="152268" imgH="164957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3551114"/>
              </p:ext>
            </p:extLst>
          </p:nvPr>
        </p:nvGraphicFramePr>
        <p:xfrm>
          <a:off x="5257800" y="2754313"/>
          <a:ext cx="763587" cy="827087"/>
        </p:xfrm>
        <a:graphic>
          <a:graphicData uri="http://schemas.openxmlformats.org/presentationml/2006/ole">
            <p:oleObj spid="_x0000_s5359" name="Equation" r:id="rId8" imgW="152268" imgH="16495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01367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Both the Null and Alternate Hypotheses are statements about the POPULATION.</a:t>
            </a:r>
          </a:p>
          <a:p>
            <a:endParaRPr lang="en-US" sz="1700" dirty="0" smtClean="0"/>
          </a:p>
          <a:p>
            <a:endParaRPr lang="en-US" sz="1700" dirty="0"/>
          </a:p>
          <a:p>
            <a:r>
              <a:rPr lang="en-US" sz="1700" dirty="0" smtClean="0"/>
              <a:t>Therefore, the symbols that you use will be either</a:t>
            </a:r>
          </a:p>
          <a:p>
            <a:endParaRPr lang="en-US" sz="1700" dirty="0" smtClean="0"/>
          </a:p>
          <a:p>
            <a:r>
              <a:rPr lang="en-US" sz="1700" dirty="0" smtClean="0"/>
              <a:t>              population proportion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or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              population mean</a:t>
            </a:r>
          </a:p>
          <a:p>
            <a:endParaRPr lang="en-US" sz="22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48112" y="684213"/>
          <a:ext cx="1462088" cy="1144587"/>
        </p:xfrm>
        <a:graphic>
          <a:graphicData uri="http://schemas.openxmlformats.org/presentationml/2006/ole">
            <p:oleObj spid="_x0000_s7416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7526122"/>
              </p:ext>
            </p:extLst>
          </p:nvPr>
        </p:nvGraphicFramePr>
        <p:xfrm>
          <a:off x="5853113" y="1054100"/>
          <a:ext cx="700087" cy="509588"/>
        </p:xfrm>
        <a:graphic>
          <a:graphicData uri="http://schemas.openxmlformats.org/presentationml/2006/ole">
            <p:oleObj spid="_x0000_s7417" name="Equation" r:id="rId4" imgW="139639" imgH="101556" progId="Equation.3">
              <p:embed/>
            </p:oleObj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3871913" y="2514600"/>
          <a:ext cx="1462087" cy="1144587"/>
        </p:xfrm>
        <a:graphic>
          <a:graphicData uri="http://schemas.openxmlformats.org/presentationml/2006/ole">
            <p:oleObj spid="_x0000_s7418" name="Equation" r:id="rId5" imgW="291973" imgH="228501" progId="Equation.3">
              <p:embed/>
            </p:oleObj>
          </a:graphicData>
        </a:graphic>
      </p:graphicFrame>
      <p:graphicFrame>
        <p:nvGraphicFramePr>
          <p:cNvPr id="51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2805202"/>
              </p:ext>
            </p:extLst>
          </p:nvPr>
        </p:nvGraphicFramePr>
        <p:xfrm>
          <a:off x="455612" y="3059113"/>
          <a:ext cx="763588" cy="827087"/>
        </p:xfrm>
        <a:graphic>
          <a:graphicData uri="http://schemas.openxmlformats.org/presentationml/2006/ole">
            <p:oleObj spid="_x0000_s7419" name="Equation" r:id="rId6" imgW="152268" imgH="164957" progId="Equation.3">
              <p:embed/>
            </p:oleObj>
          </a:graphicData>
        </a:graphic>
      </p:graphicFrame>
      <p:graphicFrame>
        <p:nvGraphicFramePr>
          <p:cNvPr id="51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3265474"/>
              </p:ext>
            </p:extLst>
          </p:nvPr>
        </p:nvGraphicFramePr>
        <p:xfrm>
          <a:off x="455612" y="4887913"/>
          <a:ext cx="763588" cy="827087"/>
        </p:xfrm>
        <a:graphic>
          <a:graphicData uri="http://schemas.openxmlformats.org/presentationml/2006/ole">
            <p:oleObj spid="_x0000_s7420" name="Equation" r:id="rId7" imgW="152268" imgH="164957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2286638"/>
              </p:ext>
            </p:extLst>
          </p:nvPr>
        </p:nvGraphicFramePr>
        <p:xfrm>
          <a:off x="5256213" y="914400"/>
          <a:ext cx="763587" cy="827087"/>
        </p:xfrm>
        <a:graphic>
          <a:graphicData uri="http://schemas.openxmlformats.org/presentationml/2006/ole">
            <p:oleObj spid="_x0000_s7421" name="Equation" r:id="rId8" imgW="152268" imgH="164957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8838912"/>
              </p:ext>
            </p:extLst>
          </p:nvPr>
        </p:nvGraphicFramePr>
        <p:xfrm>
          <a:off x="5257800" y="2754313"/>
          <a:ext cx="763587" cy="827087"/>
        </p:xfrm>
        <a:graphic>
          <a:graphicData uri="http://schemas.openxmlformats.org/presentationml/2006/ole">
            <p:oleObj spid="_x0000_s7422" name="Equation" r:id="rId9" imgW="152268" imgH="16495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931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While reading the question in the paragraph, you will choose the inequality for the Alternate Hypothesis which best represents what the question wants to show.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Once an inequality sign is chosen, the entire hypothesis test takes on a nickname.</a:t>
            </a:r>
          </a:p>
          <a:p>
            <a:endParaRPr lang="en-US" sz="2200" dirty="0" smtClean="0"/>
          </a:p>
          <a:p>
            <a:r>
              <a:rPr lang="en-US" sz="2200" dirty="0" smtClean="0"/>
              <a:t>These nicknames tell you which tail you shade in the </a:t>
            </a:r>
            <a:r>
              <a:rPr lang="en-US" sz="2200" dirty="0" smtClean="0"/>
              <a:t>bell-shaped</a:t>
            </a:r>
            <a:r>
              <a:rPr lang="en-US" sz="2200" dirty="0" smtClean="0"/>
              <a:t> </a:t>
            </a:r>
            <a:r>
              <a:rPr lang="en-US" sz="2200" dirty="0" smtClean="0"/>
              <a:t>curve in STEP 4.</a:t>
            </a:r>
          </a:p>
          <a:p>
            <a:endParaRPr lang="en-US" sz="2200" dirty="0" smtClean="0"/>
          </a:p>
          <a:p>
            <a:r>
              <a:rPr lang="en-US" sz="2200" u="sng" dirty="0" smtClean="0"/>
              <a:t>TIP</a:t>
            </a:r>
            <a:r>
              <a:rPr lang="en-US" sz="2200" dirty="0" smtClean="0"/>
              <a:t>:  During STEP 4, remember to look back at the inequality in the Alternate Hypothesis for shading.</a:t>
            </a:r>
          </a:p>
          <a:p>
            <a:endParaRPr lang="en-US" sz="22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48112" y="684213"/>
          <a:ext cx="1462088" cy="1144587"/>
        </p:xfrm>
        <a:graphic>
          <a:graphicData uri="http://schemas.openxmlformats.org/presentationml/2006/ole">
            <p:oleObj spid="_x0000_s4320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/>
        </p:nvGraphicFramePr>
        <p:xfrm>
          <a:off x="5840413" y="990600"/>
          <a:ext cx="636587" cy="636588"/>
        </p:xfrm>
        <a:graphic>
          <a:graphicData uri="http://schemas.openxmlformats.org/presentationml/2006/ole">
            <p:oleObj spid="_x0000_s4321" name="Equation" r:id="rId4" imgW="126725" imgH="126725" progId="Equation.3">
              <p:embed/>
            </p:oleObj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05400" y="1981200"/>
            <a:ext cx="2133600" cy="609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“Left-tailed”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5905500" y="1866106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9906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3871913" y="2514600"/>
          <a:ext cx="1462087" cy="1144587"/>
        </p:xfrm>
        <a:graphic>
          <a:graphicData uri="http://schemas.openxmlformats.org/presentationml/2006/ole">
            <p:oleObj spid="_x0000_s4322" name="Equation" r:id="rId5" imgW="291973" imgH="228501" progId="Equation.3">
              <p:embed/>
            </p:oleObj>
          </a:graphicData>
        </a:graphic>
      </p:graphicFrame>
      <p:graphicFrame>
        <p:nvGraphicFramePr>
          <p:cNvPr id="4101" name="Object 2"/>
          <p:cNvGraphicFramePr>
            <a:graphicFrameLocks noChangeAspect="1"/>
          </p:cNvGraphicFramePr>
          <p:nvPr/>
        </p:nvGraphicFramePr>
        <p:xfrm>
          <a:off x="3962400" y="4572000"/>
          <a:ext cx="1462087" cy="1144587"/>
        </p:xfrm>
        <a:graphic>
          <a:graphicData uri="http://schemas.openxmlformats.org/presentationml/2006/ole">
            <p:oleObj spid="_x0000_s4323" name="Equation" r:id="rId6" imgW="291973" imgH="228501" progId="Equation.3">
              <p:embed/>
            </p:oleObj>
          </a:graphicData>
        </a:graphic>
      </p:graphicFrame>
      <p:graphicFrame>
        <p:nvGraphicFramePr>
          <p:cNvPr id="4102" name="Object 4"/>
          <p:cNvGraphicFramePr>
            <a:graphicFrameLocks noChangeAspect="1"/>
          </p:cNvGraphicFramePr>
          <p:nvPr/>
        </p:nvGraphicFramePr>
        <p:xfrm>
          <a:off x="5867400" y="2819400"/>
          <a:ext cx="636587" cy="636588"/>
        </p:xfrm>
        <a:graphic>
          <a:graphicData uri="http://schemas.openxmlformats.org/presentationml/2006/ole">
            <p:oleObj spid="_x0000_s4324" name="Equation" r:id="rId7" imgW="126725" imgH="126725" progId="Equation.3">
              <p:embed/>
            </p:oleObj>
          </a:graphicData>
        </a:graphic>
      </p:graphicFrame>
      <p:graphicFrame>
        <p:nvGraphicFramePr>
          <p:cNvPr id="4103" name="Object 4"/>
          <p:cNvGraphicFramePr>
            <a:graphicFrameLocks noChangeAspect="1"/>
          </p:cNvGraphicFramePr>
          <p:nvPr/>
        </p:nvGraphicFramePr>
        <p:xfrm>
          <a:off x="5835650" y="4800600"/>
          <a:ext cx="700088" cy="700087"/>
        </p:xfrm>
        <a:graphic>
          <a:graphicData uri="http://schemas.openxmlformats.org/presentationml/2006/ole">
            <p:oleObj spid="_x0000_s4325" name="Equation" r:id="rId8" imgW="139700" imgH="139700" progId="Equation.3">
              <p:embed/>
            </p:oleObj>
          </a:graphicData>
        </a:graphic>
      </p:graphicFrame>
      <p:sp>
        <p:nvSpPr>
          <p:cNvPr id="16" name="Content Placeholder 8"/>
          <p:cNvSpPr txBox="1">
            <a:spLocks/>
          </p:cNvSpPr>
          <p:nvPr/>
        </p:nvSpPr>
        <p:spPr>
          <a:xfrm>
            <a:off x="5105400" y="3810000"/>
            <a:ext cx="2286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“Right-tailed”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5105400" y="5867400"/>
            <a:ext cx="2286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“Two-tailed”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5905500" y="3694906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67400" y="28194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5905500" y="5752306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867400" y="48768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367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91" dur="50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D8F0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D8F0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 animBg="1"/>
      <p:bldP spid="16" grpId="0" build="p"/>
      <p:bldP spid="17" grpId="0" build="p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Recall that you will fill out the Alternate hypothesis first by reading the question in the paragraph and seeing what it is that you want to show.  </a:t>
            </a:r>
          </a:p>
          <a:p>
            <a:r>
              <a:rPr lang="en-US" sz="2000" dirty="0" smtClean="0"/>
              <a:t>For example, if you want to show that </a:t>
            </a:r>
          </a:p>
          <a:p>
            <a:endParaRPr lang="en-US" sz="2000" dirty="0" smtClean="0"/>
          </a:p>
          <a:p>
            <a:r>
              <a:rPr lang="en-US" sz="2000" dirty="0" smtClean="0"/>
              <a:t>“…the percentage of all college students that own a cell phone </a:t>
            </a:r>
          </a:p>
          <a:p>
            <a:r>
              <a:rPr lang="en-US" sz="2000" dirty="0" smtClean="0"/>
              <a:t>is less than 99%.”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then fill out the Alternate Hypothesis as follows.  </a:t>
            </a:r>
          </a:p>
          <a:p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48112" y="684213"/>
          <a:ext cx="1462088" cy="1144587"/>
        </p:xfrm>
        <a:graphic>
          <a:graphicData uri="http://schemas.openxmlformats.org/presentationml/2006/ole">
            <p:oleObj spid="_x0000_s33854" name="Equation" r:id="rId4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0690872"/>
              </p:ext>
            </p:extLst>
          </p:nvPr>
        </p:nvGraphicFramePr>
        <p:xfrm>
          <a:off x="6005513" y="1054100"/>
          <a:ext cx="700087" cy="509588"/>
        </p:xfrm>
        <a:graphic>
          <a:graphicData uri="http://schemas.openxmlformats.org/presentationml/2006/ole">
            <p:oleObj spid="_x0000_s33855" name="Equation" r:id="rId5" imgW="139639" imgH="101556" progId="Equation.3">
              <p:embed/>
            </p:oleObj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9937279"/>
              </p:ext>
            </p:extLst>
          </p:nvPr>
        </p:nvGraphicFramePr>
        <p:xfrm>
          <a:off x="3948113" y="2514600"/>
          <a:ext cx="1462087" cy="1144587"/>
        </p:xfrm>
        <a:graphic>
          <a:graphicData uri="http://schemas.openxmlformats.org/presentationml/2006/ole">
            <p:oleObj spid="_x0000_s33856" name="Equation" r:id="rId6" imgW="291973" imgH="228501" progId="Equation.3">
              <p:embed/>
            </p:oleObj>
          </a:graphicData>
        </a:graphic>
      </p:graphicFrame>
      <p:graphicFrame>
        <p:nvGraphicFramePr>
          <p:cNvPr id="51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9324357"/>
              </p:ext>
            </p:extLst>
          </p:nvPr>
        </p:nvGraphicFramePr>
        <p:xfrm>
          <a:off x="3352800" y="4038600"/>
          <a:ext cx="763588" cy="827087"/>
        </p:xfrm>
        <a:graphic>
          <a:graphicData uri="http://schemas.openxmlformats.org/presentationml/2006/ole">
            <p:oleObj spid="_x0000_s33857" name="Equation" r:id="rId7" imgW="152268" imgH="164957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0300556"/>
              </p:ext>
            </p:extLst>
          </p:nvPr>
        </p:nvGraphicFramePr>
        <p:xfrm>
          <a:off x="2952750" y="4387850"/>
          <a:ext cx="2159000" cy="889000"/>
        </p:xfrm>
        <a:graphic>
          <a:graphicData uri="http://schemas.openxmlformats.org/presentationml/2006/ole">
            <p:oleObj spid="_x0000_s33858" name="Equation" r:id="rId8" imgW="431425" imgH="177646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6978441"/>
              </p:ext>
            </p:extLst>
          </p:nvPr>
        </p:nvGraphicFramePr>
        <p:xfrm>
          <a:off x="3352800" y="4049712"/>
          <a:ext cx="763588" cy="827088"/>
        </p:xfrm>
        <a:graphic>
          <a:graphicData uri="http://schemas.openxmlformats.org/presentationml/2006/ole">
            <p:oleObj spid="_x0000_s33859" name="Equation" r:id="rId9" imgW="152268" imgH="16495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2373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48 L 0.1125 0.00648 C 0.16285 0.00648 0.225 -0.04717 0.225 -0.09065 L 0.225 -0.18686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9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0694E-6 L 0.1125 -2.50694E-6 C 0.1625 -2.50694E-6 0.225 -0.12558 0.225 -0.22664 L 0.225 -0.45028 " pathEditMode="relative" rAng="0" ptsTypes="FfFF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22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800A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800A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02199 L 0.20486 0.02199 C 0.27031 0.02199 0.35122 -0.0537 0.35122 -0.11412 L 0.35122 -0.24907 " pathEditMode="relative" rAng="0" ptsTypes="FfFF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40480" cy="4889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 1, Null and Alternate 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Recall that you will fill out the Alternate hypothesis first by reading the question in the paragraph and seeing what it is that you want to show.  </a:t>
            </a:r>
          </a:p>
          <a:p>
            <a:r>
              <a:rPr lang="en-US" sz="2000" dirty="0" smtClean="0"/>
              <a:t>For example, if you want to show that 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“…the percentage of all college students that own a cell phone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is less than 99%.”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then fill out the Alternate Hypothesis as follows.  </a:t>
            </a:r>
          </a:p>
          <a:p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48112" y="684213"/>
          <a:ext cx="1462088" cy="1144587"/>
        </p:xfrm>
        <a:graphic>
          <a:graphicData uri="http://schemas.openxmlformats.org/presentationml/2006/ole">
            <p:oleObj spid="_x0000_s34878" name="Equation" r:id="rId3" imgW="291973" imgH="228501" progId="Equation.3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4931632"/>
              </p:ext>
            </p:extLst>
          </p:nvPr>
        </p:nvGraphicFramePr>
        <p:xfrm>
          <a:off x="6005513" y="1054100"/>
          <a:ext cx="700087" cy="509588"/>
        </p:xfrm>
        <a:graphic>
          <a:graphicData uri="http://schemas.openxmlformats.org/presentationml/2006/ole">
            <p:oleObj spid="_x0000_s34879" name="Equation" r:id="rId4" imgW="139639" imgH="101556" progId="Equation.3">
              <p:embed/>
            </p:oleObj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9885047"/>
              </p:ext>
            </p:extLst>
          </p:nvPr>
        </p:nvGraphicFramePr>
        <p:xfrm>
          <a:off x="3948113" y="2514600"/>
          <a:ext cx="1462087" cy="1144587"/>
        </p:xfrm>
        <a:graphic>
          <a:graphicData uri="http://schemas.openxmlformats.org/presentationml/2006/ole">
            <p:oleObj spid="_x0000_s34880" name="Equation" r:id="rId5" imgW="291973" imgH="228501" progId="Equation.3">
              <p:embed/>
            </p:oleObj>
          </a:graphicData>
        </a:graphic>
      </p:graphicFrame>
      <p:graphicFrame>
        <p:nvGraphicFramePr>
          <p:cNvPr id="51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5880659"/>
              </p:ext>
            </p:extLst>
          </p:nvPr>
        </p:nvGraphicFramePr>
        <p:xfrm>
          <a:off x="5334000" y="2754313"/>
          <a:ext cx="763588" cy="827087"/>
        </p:xfrm>
        <a:graphic>
          <a:graphicData uri="http://schemas.openxmlformats.org/presentationml/2006/ole">
            <p:oleObj spid="_x0000_s34881" name="Equation" r:id="rId6" imgW="152268" imgH="164957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6736175"/>
              </p:ext>
            </p:extLst>
          </p:nvPr>
        </p:nvGraphicFramePr>
        <p:xfrm>
          <a:off x="6070600" y="2559050"/>
          <a:ext cx="2159000" cy="889000"/>
        </p:xfrm>
        <a:graphic>
          <a:graphicData uri="http://schemas.openxmlformats.org/presentationml/2006/ole">
            <p:oleObj spid="_x0000_s34882" name="Equation" r:id="rId7" imgW="431425" imgH="177646" progId="Equation.3">
              <p:embed/>
            </p:oleObj>
          </a:graphicData>
        </a:graphic>
      </p:graphicFrame>
      <p:sp>
        <p:nvSpPr>
          <p:cNvPr id="28" name="Oval 27"/>
          <p:cNvSpPr/>
          <p:nvPr/>
        </p:nvSpPr>
        <p:spPr>
          <a:xfrm>
            <a:off x="5334000" y="27432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276600" y="3276600"/>
            <a:ext cx="1981200" cy="6858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Oval 2047"/>
          <p:cNvSpPr/>
          <p:nvPr/>
        </p:nvSpPr>
        <p:spPr>
          <a:xfrm>
            <a:off x="6096000" y="2552700"/>
            <a:ext cx="2286000" cy="11049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0" name="Straight Arrow Connector 2049"/>
          <p:cNvCxnSpPr>
            <a:endCxn id="2048" idx="3"/>
          </p:cNvCxnSpPr>
          <p:nvPr/>
        </p:nvCxnSpPr>
        <p:spPr>
          <a:xfrm flipV="1">
            <a:off x="2438400" y="3495791"/>
            <a:ext cx="3992377" cy="138101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4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9029715"/>
              </p:ext>
            </p:extLst>
          </p:nvPr>
        </p:nvGraphicFramePr>
        <p:xfrm>
          <a:off x="5410200" y="1001713"/>
          <a:ext cx="763587" cy="827087"/>
        </p:xfrm>
        <a:graphic>
          <a:graphicData uri="http://schemas.openxmlformats.org/presentationml/2006/ole">
            <p:oleObj spid="_x0000_s34883" name="Equation" r:id="rId8" imgW="152268" imgH="164957" progId="Equation.3">
              <p:embed/>
            </p:oleObj>
          </a:graphicData>
        </a:graphic>
      </p:graphicFrame>
      <p:cxnSp>
        <p:nvCxnSpPr>
          <p:cNvPr id="41" name="Straight Arrow Connector 40"/>
          <p:cNvCxnSpPr>
            <a:endCxn id="44" idx="3"/>
          </p:cNvCxnSpPr>
          <p:nvPr/>
        </p:nvCxnSpPr>
        <p:spPr>
          <a:xfrm flipV="1">
            <a:off x="3276600" y="1706048"/>
            <a:ext cx="2168992" cy="225635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334000" y="990600"/>
            <a:ext cx="762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099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48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1020</Words>
  <Application>Microsoft Office PowerPoint</Application>
  <PresentationFormat>On-screen Show (4:3)</PresentationFormat>
  <Paragraphs>190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Hypothesis Tests  Steps and Notation (1-Sample)</vt:lpstr>
      <vt:lpstr>STEP 1, Null and Alternate Hypotheses</vt:lpstr>
      <vt:lpstr>STEP 1, Null and Alternate Hypotheses</vt:lpstr>
      <vt:lpstr>STEP 1, Null and Alternate Hypotheses</vt:lpstr>
      <vt:lpstr>STEP 1, Null and Alternate Hypotheses</vt:lpstr>
      <vt:lpstr>STEP 1, Null and Alternate Hypotheses</vt:lpstr>
      <vt:lpstr>STEP 1, Null and Alternate Hypotheses</vt:lpstr>
      <vt:lpstr>STEP 1, Null and Alternate Hypotheses</vt:lpstr>
      <vt:lpstr>STEP 1, Null and Alternate Hypotheses</vt:lpstr>
      <vt:lpstr>STEP 1, Null and Alternate Hypotheses</vt:lpstr>
      <vt:lpstr>STEP 1, Null and Alternate Hypotheses</vt:lpstr>
      <vt:lpstr>STEP 1, Null and Alternate Hypotheses</vt:lpstr>
      <vt:lpstr>STEP 1, Null and Alternate Hypotheses</vt:lpstr>
      <vt:lpstr>STEP 2, Significance Level</vt:lpstr>
      <vt:lpstr>STEP 3, Statistics</vt:lpstr>
      <vt:lpstr>STEP 3, Statistics</vt:lpstr>
      <vt:lpstr>STEP 4, Part 1, Test Statistic</vt:lpstr>
      <vt:lpstr>STEP 4, Part 1, Test Statistic</vt:lpstr>
      <vt:lpstr>STEP 4, Part 2, P-value</vt:lpstr>
      <vt:lpstr>STEP 5, To reject or not to reject the Null Hypothesis</vt:lpstr>
      <vt:lpstr>STEP 5, To reject or not to reject the Null Hypothesis</vt:lpstr>
      <vt:lpstr>STEP 6, The conclusion</vt:lpstr>
      <vt:lpstr>STEP 6, The conclusion</vt:lpstr>
      <vt:lpstr>THE END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Tests Steps and Notation</dc:title>
  <dc:creator>Patrick</dc:creator>
  <cp:lastModifiedBy>PMurphy2</cp:lastModifiedBy>
  <cp:revision>93</cp:revision>
  <dcterms:created xsi:type="dcterms:W3CDTF">2012-02-14T21:28:30Z</dcterms:created>
  <dcterms:modified xsi:type="dcterms:W3CDTF">2012-11-07T19:54:24Z</dcterms:modified>
</cp:coreProperties>
</file>