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g2f6b2cc12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 name="Google Shape;28;g2f6b2cc1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and Welcome to the class “Introduction to Bioconductor”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name is Kasper Daniel Hansen and I am your instructor.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let us cover what is Bioconductor and why should you care?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2f6b2cc12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2f6b2cc1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Bioconductor is an open source and open development software project for computational biology.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Open source means anyone can read and modify the underlying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Open development means that anyone can contribute to the project.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Bioconductor is build on the R language, which is a widely used language and platform for data science.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R was chosen for a wide range of reason.  Importantly, it is a flexible language, specifically designed for data analysis with high-quality graphics, where it is easy to embed tools written in other languages.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2f6b2cc12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2f6b2cc1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tons of great tools out there, which are very good at accomplishing a specific task in computational biology.  An analysis in computational biology usually involves using multiple such tools together.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ideas behind Bioconductor was the realization that we need a flexible data analysis platform in which we can integrate all of these tools and make them work together.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mental image is that all these great tool are the individual musicians in an orchestra and the project  functions as a conductor and makes them all play together.</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2f6b2cc12_4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2f6b2cc12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a more pragmatic perspective, Bioconductor is a collection of software packages written or partly written in the statistical language 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packages are collected into a single archive; this is called a software repository.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 the years we have seen an incredible growth in the contributions to Bioconductor.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the latest release we had almost 1000 software packages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of these packages have been around for 10 years, some are brand new.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of these packages have very few users.  Others are considered the gold-standard analysis tools for their specific domain and are used by many thousands of researchers.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f6b2cc12_4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2f6b2cc12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anyone can contribute software packages to Bioconductor, as long as the software meets some minimum requirements, we have a very varied selection available.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packages are extremely high quality; others are less polished.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general, all packages have good documentation compared to other academic software.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packages have truly outstanding documentation.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Often there are multiple packages to choose from, when you want to analyze one specific form of data.  And sometimes these packages are in direct competition.  But that is all good for the end user.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6b2cc12_4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6b2cc1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2014 the journal Nature Genetics had an editorial on sharing and using software for genetics.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that point in time Bioconductor and CRAN, which is another software repositories, were highlighted as high-quality repositories.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fact, they were the only software repositories endorsed by this journal.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f6bc497a_1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f6bc497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6bc497a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6bc497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6bc497a_1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6bc497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academically inclined, Bioconductor has been described in these two papers.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is the original manifest back when the project was started.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is a recent update describing where we are now in the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Both articles should be accessible to a wide audience.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38075" y="1002223"/>
            <a:ext cx="7772400" cy="784800"/>
          </a:xfrm>
          <a:prstGeom prst="rect">
            <a:avLst/>
          </a:prstGeom>
        </p:spPr>
        <p:txBody>
          <a:bodyPr anchorCtr="0" anchor="b" bIns="91425" lIns="91425" spcFirstLastPara="1" rIns="91425" wrap="square" tIns="91425">
            <a:noAutofit/>
          </a:bodyPr>
          <a:lstStyle>
            <a:lvl1pPr lvl="0">
              <a:spcBef>
                <a:spcPts val="0"/>
              </a:spcBef>
              <a:spcAft>
                <a:spcPts val="0"/>
              </a:spcAft>
              <a:buClr>
                <a:srgbClr val="4A86E8"/>
              </a:buClr>
              <a:buSzPts val="3600"/>
              <a:buNone/>
              <a:defRPr>
                <a:solidFill>
                  <a:srgbClr val="4A86E8"/>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Google Shape;10;p2"/>
          <p:cNvSpPr txBox="1"/>
          <p:nvPr/>
        </p:nvSpPr>
        <p:spPr>
          <a:xfrm>
            <a:off x="5272875" y="3852550"/>
            <a:ext cx="365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999999"/>
              </a:solidFill>
              <a:latin typeface="Lato"/>
              <a:ea typeface="Lato"/>
              <a:cs typeface="Lato"/>
              <a:sym typeface="Lato"/>
            </a:endParaRPr>
          </a:p>
        </p:txBody>
      </p:sp>
      <p:cxnSp>
        <p:nvCxnSpPr>
          <p:cNvPr id="11" name="Google Shape;11;p2"/>
          <p:cNvCxnSpPr/>
          <p:nvPr/>
        </p:nvCxnSpPr>
        <p:spPr>
          <a:xfrm>
            <a:off x="244700" y="1970475"/>
            <a:ext cx="8603100" cy="19200"/>
          </a:xfrm>
          <a:prstGeom prst="straightConnector1">
            <a:avLst/>
          </a:prstGeom>
          <a:noFill/>
          <a:ln cap="flat" cmpd="sng" w="19050">
            <a:solidFill>
              <a:srgbClr val="000000"/>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Ite">
  <p:cSld name="CUSTOM_1">
    <p:spTree>
      <p:nvGrpSpPr>
        <p:cNvPr id="13" name="Shape 13"/>
        <p:cNvGrpSpPr/>
        <p:nvPr/>
      </p:nvGrpSpPr>
      <p:grpSpPr>
        <a:xfrm>
          <a:off x="0" y="0"/>
          <a:ext cx="0" cy="0"/>
          <a:chOff x="0" y="0"/>
          <a:chExt cx="0" cy="0"/>
        </a:xfrm>
      </p:grpSpPr>
      <p:sp>
        <p:nvSpPr>
          <p:cNvPr id="14" name="Google Shape;14;p4"/>
          <p:cNvSpPr txBox="1"/>
          <p:nvPr>
            <p:ph type="title"/>
          </p:nvPr>
        </p:nvSpPr>
        <p:spPr>
          <a:xfrm>
            <a:off x="4448491" y="14100"/>
            <a:ext cx="4674900" cy="366900"/>
          </a:xfrm>
          <a:prstGeom prst="rect">
            <a:avLst/>
          </a:prstGeom>
          <a:solidFill>
            <a:srgbClr val="000000">
              <a:alpha val="74080"/>
            </a:srgbClr>
          </a:solidFill>
        </p:spPr>
        <p:txBody>
          <a:bodyPr anchorCtr="0" anchor="ctr" bIns="91425" lIns="91425" spcFirstLastPara="1" rIns="91425" wrap="square" tIns="91425">
            <a:noAutofit/>
          </a:bodyPr>
          <a:lstStyle>
            <a:lvl1pPr lvl="0" rtl="0" algn="r">
              <a:spcBef>
                <a:spcPts val="0"/>
              </a:spcBef>
              <a:spcAft>
                <a:spcPts val="0"/>
              </a:spcAft>
              <a:buNone/>
              <a:defRPr b="0" sz="15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ation">
  <p:cSld name="CUSTOM_1_1">
    <p:spTree>
      <p:nvGrpSpPr>
        <p:cNvPr id="15" name="Shape 15"/>
        <p:cNvGrpSpPr/>
        <p:nvPr/>
      </p:nvGrpSpPr>
      <p:grpSpPr>
        <a:xfrm>
          <a:off x="0" y="0"/>
          <a:ext cx="0" cy="0"/>
          <a:chOff x="0" y="0"/>
          <a:chExt cx="0" cy="0"/>
        </a:xfrm>
      </p:grpSpPr>
      <p:sp>
        <p:nvSpPr>
          <p:cNvPr id="16" name="Google Shape;16;p5"/>
          <p:cNvSpPr txBox="1"/>
          <p:nvPr>
            <p:ph idx="1" type="subTitle"/>
          </p:nvPr>
        </p:nvSpPr>
        <p:spPr>
          <a:xfrm>
            <a:off x="1097400" y="783600"/>
            <a:ext cx="6979800" cy="1883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4000">
                <a:solidFill>
                  <a:srgbClr val="797979"/>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17" name="Google Shape;17;p5"/>
          <p:cNvSpPr txBox="1"/>
          <p:nvPr>
            <p:ph type="title"/>
          </p:nvPr>
        </p:nvSpPr>
        <p:spPr>
          <a:xfrm>
            <a:off x="4448491" y="14100"/>
            <a:ext cx="4674900" cy="366900"/>
          </a:xfrm>
          <a:prstGeom prst="rect">
            <a:avLst/>
          </a:prstGeom>
          <a:solidFill>
            <a:srgbClr val="000000">
              <a:alpha val="74080"/>
            </a:srgbClr>
          </a:solidFill>
        </p:spPr>
        <p:txBody>
          <a:bodyPr anchorCtr="0" anchor="ctr" bIns="91425" lIns="91425" spcFirstLastPara="1" rIns="91425" wrap="square" tIns="91425">
            <a:noAutofit/>
          </a:bodyPr>
          <a:lstStyle>
            <a:lvl1pPr lvl="0" rtl="0" algn="r">
              <a:spcBef>
                <a:spcPts val="0"/>
              </a:spcBef>
              <a:spcAft>
                <a:spcPts val="0"/>
              </a:spcAft>
              <a:buNone/>
              <a:defRPr b="0" sz="15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8" name="Google Shape;18;p5"/>
          <p:cNvSpPr txBox="1"/>
          <p:nvPr/>
        </p:nvSpPr>
        <p:spPr>
          <a:xfrm>
            <a:off x="609600" y="838200"/>
            <a:ext cx="609600" cy="106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0">
                <a:solidFill>
                  <a:srgbClr val="FF0000"/>
                </a:solidFill>
                <a:latin typeface="Lato"/>
                <a:ea typeface="Lato"/>
                <a:cs typeface="Lato"/>
                <a:sym typeface="Lato"/>
              </a:rPr>
              <a:t>“</a:t>
            </a:r>
            <a:endParaRPr/>
          </a:p>
        </p:txBody>
      </p:sp>
      <p:sp>
        <p:nvSpPr>
          <p:cNvPr id="19" name="Google Shape;19;p5"/>
          <p:cNvSpPr txBox="1"/>
          <p:nvPr/>
        </p:nvSpPr>
        <p:spPr>
          <a:xfrm>
            <a:off x="7086600" y="1676400"/>
            <a:ext cx="650400" cy="12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0">
                <a:solidFill>
                  <a:srgbClr val="FF0000"/>
                </a:solidFill>
                <a:latin typeface="Lato"/>
                <a:ea typeface="Lato"/>
                <a:cs typeface="Lato"/>
                <a:sym typeface="Lato"/>
              </a:rPr>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not printed)">
  <p:cSld name="CUSTOM">
    <p:bg>
      <p:bgPr>
        <a:solidFill>
          <a:srgbClr val="434343"/>
        </a:solidFill>
      </p:bgPr>
    </p:bg>
    <p:spTree>
      <p:nvGrpSpPr>
        <p:cNvPr id="20" name="Shape 20"/>
        <p:cNvGrpSpPr/>
        <p:nvPr/>
      </p:nvGrpSpPr>
      <p:grpSpPr>
        <a:xfrm>
          <a:off x="0" y="0"/>
          <a:ext cx="0" cy="0"/>
          <a:chOff x="0" y="0"/>
          <a:chExt cx="0" cy="0"/>
        </a:xfrm>
      </p:grpSpPr>
      <p:sp>
        <p:nvSpPr>
          <p:cNvPr id="21" name="Google Shape;21;p6"/>
          <p:cNvSpPr txBox="1"/>
          <p:nvPr>
            <p:ph type="title"/>
          </p:nvPr>
        </p:nvSpPr>
        <p:spPr>
          <a:xfrm>
            <a:off x="457200" y="1370329"/>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000">
                <a:solidFill>
                  <a:srgbClr val="A4C2F4"/>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22" name="Shape 22"/>
        <p:cNvGrpSpPr/>
        <p:nvPr/>
      </p:nvGrpSpPr>
      <p:grpSpPr>
        <a:xfrm>
          <a:off x="0" y="0"/>
          <a:ext cx="0" cy="0"/>
          <a:chOff x="0" y="0"/>
          <a:chExt cx="0" cy="0"/>
        </a:xfrm>
      </p:grpSpPr>
      <p:sp>
        <p:nvSpPr>
          <p:cNvPr id="23" name="Google Shape;23;p7"/>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4" name="Google Shape;24;p7"/>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0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25" name="Google Shape;25;p7"/>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Font typeface="Lato"/>
              <a:buNone/>
              <a:defRPr b="1" sz="3600">
                <a:solidFill>
                  <a:schemeClr val="dk1"/>
                </a:solidFill>
                <a:latin typeface="Lato"/>
                <a:ea typeface="Lato"/>
                <a:cs typeface="Lato"/>
                <a:sym typeface="Lato"/>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Lato"/>
              <a:buChar char="●"/>
              <a:defRPr sz="3000">
                <a:solidFill>
                  <a:schemeClr val="dk1"/>
                </a:solidFill>
                <a:latin typeface="Lato"/>
                <a:ea typeface="Lato"/>
                <a:cs typeface="Lato"/>
                <a:sym typeface="Lato"/>
              </a:defRPr>
            </a:lvl1pPr>
            <a:lvl2pPr indent="-381000" lvl="1" marL="9144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indent="-381000" lvl="2" marL="13716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indent="-342900" lvl="3" marL="182880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4pPr>
            <a:lvl5pPr indent="-342900" lvl="4" marL="228600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5pPr>
            <a:lvl6pPr indent="-342900" lvl="5" marL="274320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6pPr>
            <a:lvl7pPr indent="-342900" lvl="6" marL="320040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7pPr>
            <a:lvl8pPr indent="-342900" lvl="7" marL="365760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8pPr>
            <a:lvl9pPr indent="-342900" lvl="8" marL="411480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2.jpg"/><Relationship Id="rId6" Type="http://schemas.openxmlformats.org/officeDocument/2006/relationships/image" Target="../media/image7.jpg"/><Relationship Id="rId7"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8"/>
          <p:cNvSpPr txBox="1"/>
          <p:nvPr>
            <p:ph type="ctrTitle"/>
          </p:nvPr>
        </p:nvSpPr>
        <p:spPr>
          <a:xfrm>
            <a:off x="138075" y="1002223"/>
            <a:ext cx="77724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Bioconductor</a:t>
            </a:r>
            <a:endParaRPr>
              <a:solidFill>
                <a:srgbClr val="4A86E8"/>
              </a:solidFill>
              <a:latin typeface="Lato"/>
              <a:ea typeface="Lato"/>
              <a:cs typeface="Lato"/>
              <a:sym typeface="Lato"/>
            </a:endParaRPr>
          </a:p>
        </p:txBody>
      </p:sp>
      <p:sp>
        <p:nvSpPr>
          <p:cNvPr id="31" name="Google Shape;31;p8"/>
          <p:cNvSpPr txBox="1"/>
          <p:nvPr/>
        </p:nvSpPr>
        <p:spPr>
          <a:xfrm>
            <a:off x="5638800" y="2000250"/>
            <a:ext cx="3231600" cy="903000"/>
          </a:xfrm>
          <a:prstGeom prst="rect">
            <a:avLst/>
          </a:prstGeom>
          <a:noFill/>
          <a:ln>
            <a:noFill/>
          </a:ln>
        </p:spPr>
        <p:txBody>
          <a:bodyPr anchorCtr="0" anchor="t" bIns="91425" lIns="91425" spcFirstLastPara="1" rIns="91425" wrap="square" tIns="91425">
            <a:noAutofit/>
          </a:bodyPr>
          <a:lstStyle/>
          <a:p>
            <a:pPr indent="0" lvl="0" marL="0" rtl="0" algn="r">
              <a:spcBef>
                <a:spcPts val="600"/>
              </a:spcBef>
              <a:spcAft>
                <a:spcPts val="0"/>
              </a:spcAft>
              <a:buNone/>
            </a:pPr>
            <a:r>
              <a:rPr lang="en" sz="3000">
                <a:latin typeface="Lato"/>
                <a:ea typeface="Lato"/>
                <a:cs typeface="Lato"/>
                <a:sym typeface="Lato"/>
              </a:rPr>
              <a:t>Kasper D Hansen</a:t>
            </a:r>
            <a:endParaRPr sz="3000">
              <a:latin typeface="Lato"/>
              <a:ea typeface="Lato"/>
              <a:cs typeface="Lato"/>
              <a:sym typeface="Lato"/>
            </a:endParaRPr>
          </a:p>
          <a:p>
            <a:pPr indent="0" lvl="0" marL="0" rtl="0" algn="r">
              <a:spcBef>
                <a:spcPts val="600"/>
              </a:spcBef>
              <a:spcAft>
                <a:spcPts val="0"/>
              </a:spcAft>
              <a:buNone/>
            </a:pPr>
            <a:r>
              <a:rPr lang="en" sz="2000">
                <a:solidFill>
                  <a:srgbClr val="666666"/>
                </a:solidFill>
                <a:latin typeface="Lato"/>
                <a:ea typeface="Lato"/>
                <a:cs typeface="Lato"/>
                <a:sym typeface="Lato"/>
              </a:rPr>
              <a:t>@KasperDHansen</a:t>
            </a:r>
            <a:endParaRPr sz="2000">
              <a:solidFill>
                <a:srgbClr val="666666"/>
              </a:solidFill>
              <a:latin typeface="Lato"/>
              <a:ea typeface="Lato"/>
              <a:cs typeface="Lato"/>
              <a:sym typeface="Lato"/>
            </a:endParaRPr>
          </a:p>
          <a:p>
            <a:pPr indent="0" lvl="0" marL="0" rtl="0" algn="r">
              <a:spcBef>
                <a:spcPts val="600"/>
              </a:spcBef>
              <a:spcAft>
                <a:spcPts val="0"/>
              </a:spcAft>
              <a:buNone/>
            </a:pPr>
            <a:r>
              <a:rPr lang="en" sz="2000">
                <a:solidFill>
                  <a:srgbClr val="666666"/>
                </a:solidFill>
                <a:latin typeface="Lato"/>
                <a:ea typeface="Lato"/>
                <a:cs typeface="Lato"/>
                <a:sym typeface="Lato"/>
              </a:rPr>
              <a:t>www.hansenlab.org</a:t>
            </a:r>
            <a:endParaRPr sz="2000">
              <a:solidFill>
                <a:srgbClr val="666666"/>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9"/>
          <p:cNvSpPr txBox="1"/>
          <p:nvPr>
            <p:ph type="title"/>
          </p:nvPr>
        </p:nvSpPr>
        <p:spPr>
          <a:xfrm>
            <a:off x="6490200" y="14100"/>
            <a:ext cx="2632800" cy="36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http://www.bioconductor.org</a:t>
            </a:r>
            <a:endParaRPr/>
          </a:p>
        </p:txBody>
      </p:sp>
      <p:pic>
        <p:nvPicPr>
          <p:cNvPr id="37" name="Google Shape;37;p9"/>
          <p:cNvPicPr preferRelativeResize="0"/>
          <p:nvPr/>
        </p:nvPicPr>
        <p:blipFill>
          <a:blip r:embed="rId3">
            <a:alphaModFix/>
          </a:blip>
          <a:stretch>
            <a:fillRect/>
          </a:stretch>
        </p:blipFill>
        <p:spPr>
          <a:xfrm>
            <a:off x="260650" y="529450"/>
            <a:ext cx="8722998" cy="2511476"/>
          </a:xfrm>
          <a:prstGeom prst="rect">
            <a:avLst/>
          </a:prstGeom>
          <a:noFill/>
          <a:ln>
            <a:noFill/>
          </a:ln>
        </p:spPr>
      </p:pic>
      <p:sp>
        <p:nvSpPr>
          <p:cNvPr id="38" name="Google Shape;38;p9"/>
          <p:cNvSpPr txBox="1"/>
          <p:nvPr/>
        </p:nvSpPr>
        <p:spPr>
          <a:xfrm>
            <a:off x="1190325" y="3284175"/>
            <a:ext cx="3544800" cy="5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0000"/>
                </a:solidFill>
                <a:latin typeface="Lato"/>
                <a:ea typeface="Lato"/>
                <a:cs typeface="Lato"/>
                <a:sym typeface="Lato"/>
              </a:rPr>
              <a:t>and open development</a:t>
            </a:r>
            <a:endParaRPr sz="2400">
              <a:solidFill>
                <a:srgbClr val="FF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pic>
        <p:nvPicPr>
          <p:cNvPr descr="File:Anthony inglis conducting melbourne symphony orchestra.jpg" id="43" name="Google Shape;43;p10"/>
          <p:cNvPicPr preferRelativeResize="0"/>
          <p:nvPr/>
        </p:nvPicPr>
        <p:blipFill>
          <a:blip r:embed="rId3">
            <a:alphaModFix/>
          </a:blip>
          <a:stretch>
            <a:fillRect/>
          </a:stretch>
        </p:blipFill>
        <p:spPr>
          <a:xfrm>
            <a:off x="719188" y="0"/>
            <a:ext cx="7705634" cy="5143500"/>
          </a:xfrm>
          <a:prstGeom prst="rect">
            <a:avLst/>
          </a:prstGeom>
          <a:noFill/>
          <a:ln>
            <a:noFill/>
          </a:ln>
        </p:spPr>
      </p:pic>
      <p:sp>
        <p:nvSpPr>
          <p:cNvPr id="44" name="Google Shape;44;p10"/>
          <p:cNvSpPr txBox="1"/>
          <p:nvPr>
            <p:ph type="title"/>
          </p:nvPr>
        </p:nvSpPr>
        <p:spPr>
          <a:xfrm>
            <a:off x="7089695" y="14100"/>
            <a:ext cx="2033700" cy="36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Fir0002/Flagstaffotos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1"/>
          <p:cNvSpPr txBox="1"/>
          <p:nvPr/>
        </p:nvSpPr>
        <p:spPr>
          <a:xfrm>
            <a:off x="865050" y="678000"/>
            <a:ext cx="6569700" cy="15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More pragmatic: Bioconductor is a </a:t>
            </a:r>
            <a:r>
              <a:rPr lang="en" sz="3000">
                <a:solidFill>
                  <a:srgbClr val="4A86E8"/>
                </a:solidFill>
                <a:latin typeface="Lato"/>
                <a:ea typeface="Lato"/>
                <a:cs typeface="Lato"/>
                <a:sym typeface="Lato"/>
              </a:rPr>
              <a:t>software repository</a:t>
            </a:r>
            <a:r>
              <a:rPr lang="en" sz="3000">
                <a:latin typeface="Lato"/>
                <a:ea typeface="Lato"/>
                <a:cs typeface="Lato"/>
                <a:sym typeface="Lato"/>
              </a:rPr>
              <a:t> of </a:t>
            </a:r>
            <a:r>
              <a:rPr lang="en" sz="3000">
                <a:solidFill>
                  <a:srgbClr val="4A86E8"/>
                </a:solidFill>
                <a:latin typeface="Lato"/>
                <a:ea typeface="Lato"/>
                <a:cs typeface="Lato"/>
                <a:sym typeface="Lato"/>
              </a:rPr>
              <a:t>R packages</a:t>
            </a:r>
            <a:r>
              <a:rPr lang="en" sz="3000">
                <a:latin typeface="Lato"/>
                <a:ea typeface="Lato"/>
                <a:cs typeface="Lato"/>
                <a:sym typeface="Lato"/>
              </a:rPr>
              <a:t> with </a:t>
            </a:r>
            <a:r>
              <a:rPr lang="en" sz="3000">
                <a:solidFill>
                  <a:srgbClr val="4A86E8"/>
                </a:solidFill>
                <a:latin typeface="Lato"/>
                <a:ea typeface="Lato"/>
                <a:cs typeface="Lato"/>
                <a:sym typeface="Lato"/>
              </a:rPr>
              <a:t>some rules and guiding principles</a:t>
            </a:r>
            <a:r>
              <a:rPr lang="en" sz="3000">
                <a:latin typeface="Lato"/>
                <a:ea typeface="Lato"/>
                <a:cs typeface="Lato"/>
                <a:sym typeface="Lato"/>
              </a:rPr>
              <a:t>.</a:t>
            </a:r>
            <a:endParaRPr sz="3000">
              <a:latin typeface="Lato"/>
              <a:ea typeface="Lato"/>
              <a:cs typeface="Lato"/>
              <a:sym typeface="Lato"/>
            </a:endParaRPr>
          </a:p>
        </p:txBody>
      </p:sp>
      <p:sp>
        <p:nvSpPr>
          <p:cNvPr id="50" name="Google Shape;50;p11"/>
          <p:cNvSpPr txBox="1"/>
          <p:nvPr/>
        </p:nvSpPr>
        <p:spPr>
          <a:xfrm>
            <a:off x="865050" y="2583000"/>
            <a:ext cx="74166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Version 3.9 had 1,741 software packages.</a:t>
            </a:r>
            <a:endParaRPr sz="3000">
              <a:solidFill>
                <a:srgbClr val="4A86E8"/>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pic>
        <p:nvPicPr>
          <p:cNvPr descr="Image result for ugly homemade cake" id="55" name="Google Shape;55;p12"/>
          <p:cNvPicPr preferRelativeResize="0"/>
          <p:nvPr/>
        </p:nvPicPr>
        <p:blipFill>
          <a:blip r:embed="rId3">
            <a:alphaModFix/>
          </a:blip>
          <a:stretch>
            <a:fillRect/>
          </a:stretch>
        </p:blipFill>
        <p:spPr>
          <a:xfrm>
            <a:off x="651625" y="920975"/>
            <a:ext cx="1343025" cy="1838325"/>
          </a:xfrm>
          <a:prstGeom prst="rect">
            <a:avLst/>
          </a:prstGeom>
          <a:noFill/>
          <a:ln>
            <a:noFill/>
          </a:ln>
        </p:spPr>
      </p:pic>
      <p:pic>
        <p:nvPicPr>
          <p:cNvPr descr="Image result for ugly homemade cake" id="56" name="Google Shape;56;p12"/>
          <p:cNvPicPr preferRelativeResize="0"/>
          <p:nvPr/>
        </p:nvPicPr>
        <p:blipFill>
          <a:blip r:embed="rId4">
            <a:alphaModFix/>
          </a:blip>
          <a:stretch>
            <a:fillRect/>
          </a:stretch>
        </p:blipFill>
        <p:spPr>
          <a:xfrm>
            <a:off x="5986275" y="868825"/>
            <a:ext cx="2352675" cy="1666875"/>
          </a:xfrm>
          <a:prstGeom prst="rect">
            <a:avLst/>
          </a:prstGeom>
          <a:noFill/>
          <a:ln>
            <a:noFill/>
          </a:ln>
        </p:spPr>
      </p:pic>
      <p:pic>
        <p:nvPicPr>
          <p:cNvPr descr="Image result for cakes" id="57" name="Google Shape;57;p12"/>
          <p:cNvPicPr preferRelativeResize="0"/>
          <p:nvPr/>
        </p:nvPicPr>
        <p:blipFill>
          <a:blip r:embed="rId5">
            <a:alphaModFix/>
          </a:blip>
          <a:stretch>
            <a:fillRect/>
          </a:stretch>
        </p:blipFill>
        <p:spPr>
          <a:xfrm>
            <a:off x="1424850" y="2827313"/>
            <a:ext cx="2486025" cy="1657350"/>
          </a:xfrm>
          <a:prstGeom prst="rect">
            <a:avLst/>
          </a:prstGeom>
          <a:noFill/>
          <a:ln>
            <a:noFill/>
          </a:ln>
        </p:spPr>
      </p:pic>
      <p:pic>
        <p:nvPicPr>
          <p:cNvPr descr="Image result for cakes" id="58" name="Google Shape;58;p12"/>
          <p:cNvPicPr preferRelativeResize="0"/>
          <p:nvPr/>
        </p:nvPicPr>
        <p:blipFill>
          <a:blip r:embed="rId6">
            <a:alphaModFix/>
          </a:blip>
          <a:stretch>
            <a:fillRect/>
          </a:stretch>
        </p:blipFill>
        <p:spPr>
          <a:xfrm>
            <a:off x="2702075" y="868825"/>
            <a:ext cx="2428875" cy="1790700"/>
          </a:xfrm>
          <a:prstGeom prst="rect">
            <a:avLst/>
          </a:prstGeom>
          <a:noFill/>
          <a:ln>
            <a:noFill/>
          </a:ln>
        </p:spPr>
      </p:pic>
      <p:pic>
        <p:nvPicPr>
          <p:cNvPr descr="Image result for cakes" id="59" name="Google Shape;59;p12"/>
          <p:cNvPicPr preferRelativeResize="0"/>
          <p:nvPr/>
        </p:nvPicPr>
        <p:blipFill>
          <a:blip r:embed="rId7">
            <a:alphaModFix/>
          </a:blip>
          <a:stretch>
            <a:fillRect/>
          </a:stretch>
        </p:blipFill>
        <p:spPr>
          <a:xfrm>
            <a:off x="4274675" y="2927975"/>
            <a:ext cx="2828925" cy="1619250"/>
          </a:xfrm>
          <a:prstGeom prst="rect">
            <a:avLst/>
          </a:prstGeom>
          <a:noFill/>
          <a:ln>
            <a:noFill/>
          </a:ln>
        </p:spPr>
      </p:pic>
      <p:sp>
        <p:nvSpPr>
          <p:cNvPr id="60" name="Google Shape;60;p12"/>
          <p:cNvSpPr txBox="1"/>
          <p:nvPr/>
        </p:nvSpPr>
        <p:spPr>
          <a:xfrm>
            <a:off x="1676875" y="217200"/>
            <a:ext cx="55257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A86E8"/>
                </a:solidFill>
                <a:latin typeface="Lato"/>
                <a:ea typeface="Lato"/>
                <a:cs typeface="Lato"/>
                <a:sym typeface="Lato"/>
              </a:rPr>
              <a:t>All sizes, shapes and quality</a:t>
            </a:r>
            <a:endParaRPr sz="3000">
              <a:solidFill>
                <a:srgbClr val="4A86E8"/>
              </a:solidFill>
              <a:latin typeface="Lato"/>
              <a:ea typeface="Lato"/>
              <a:cs typeface="Lato"/>
              <a:sym typeface="Lato"/>
            </a:endParaRPr>
          </a:p>
        </p:txBody>
      </p:sp>
      <p:sp>
        <p:nvSpPr>
          <p:cNvPr id="61" name="Google Shape;61;p12"/>
          <p:cNvSpPr txBox="1"/>
          <p:nvPr/>
        </p:nvSpPr>
        <p:spPr>
          <a:xfrm>
            <a:off x="1177650" y="4484675"/>
            <a:ext cx="68937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A86E8"/>
                </a:solidFill>
                <a:latin typeface="Lato"/>
                <a:ea typeface="Lato"/>
                <a:cs typeface="Lato"/>
                <a:sym typeface="Lato"/>
              </a:rPr>
              <a:t>Sometimes there are several choices</a:t>
            </a:r>
            <a:endParaRPr sz="3000">
              <a:solidFill>
                <a:srgbClr val="4A86E8"/>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cxnSp>
        <p:nvCxnSpPr>
          <p:cNvPr id="66" name="Google Shape;66;p13"/>
          <p:cNvCxnSpPr/>
          <p:nvPr/>
        </p:nvCxnSpPr>
        <p:spPr>
          <a:xfrm flipH="1">
            <a:off x="1990450" y="900175"/>
            <a:ext cx="1042500" cy="894900"/>
          </a:xfrm>
          <a:prstGeom prst="straightConnector1">
            <a:avLst/>
          </a:prstGeom>
          <a:noFill/>
          <a:ln cap="flat" cmpd="sng" w="19050">
            <a:solidFill>
              <a:srgbClr val="FF0000"/>
            </a:solidFill>
            <a:prstDash val="solid"/>
            <a:round/>
            <a:headEnd len="med" w="med" type="none"/>
            <a:tailEnd len="med" w="med" type="triangle"/>
          </a:ln>
        </p:spPr>
      </p:cxnSp>
      <p:sp>
        <p:nvSpPr>
          <p:cNvPr id="67" name="Google Shape;67;p13"/>
          <p:cNvSpPr txBox="1"/>
          <p:nvPr>
            <p:ph idx="4294967295" type="subTitle"/>
          </p:nvPr>
        </p:nvSpPr>
        <p:spPr>
          <a:xfrm>
            <a:off x="993875" y="1040875"/>
            <a:ext cx="7590900" cy="188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3000">
                <a:solidFill>
                  <a:srgbClr val="797979"/>
                </a:solidFill>
              </a:rPr>
              <a:t>The journal has sufficient experience with these resources to endorse their use by authors. We do not yet provide any endorsement for the suitability or usefulness of other solutions.</a:t>
            </a:r>
            <a:endParaRPr sz="3000">
              <a:solidFill>
                <a:srgbClr val="797979"/>
              </a:solidFill>
            </a:endParaRPr>
          </a:p>
        </p:txBody>
      </p:sp>
      <p:sp>
        <p:nvSpPr>
          <p:cNvPr id="68" name="Google Shape;68;p13"/>
          <p:cNvSpPr txBox="1"/>
          <p:nvPr/>
        </p:nvSpPr>
        <p:spPr>
          <a:xfrm>
            <a:off x="975808" y="3596975"/>
            <a:ext cx="8184300" cy="6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Nature Genetics editorial “Credit for Code” 2014, 46:1</a:t>
            </a:r>
            <a:endParaRPr sz="2400">
              <a:latin typeface="Lato"/>
              <a:ea typeface="Lato"/>
              <a:cs typeface="Lato"/>
              <a:sym typeface="Lato"/>
            </a:endParaRPr>
          </a:p>
        </p:txBody>
      </p:sp>
      <p:sp>
        <p:nvSpPr>
          <p:cNvPr id="69" name="Google Shape;69;p13"/>
          <p:cNvSpPr txBox="1"/>
          <p:nvPr/>
        </p:nvSpPr>
        <p:spPr>
          <a:xfrm>
            <a:off x="2751875" y="413625"/>
            <a:ext cx="4074900" cy="4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0000"/>
                </a:solidFill>
                <a:latin typeface="Lato"/>
                <a:ea typeface="Lato"/>
                <a:cs typeface="Lato"/>
                <a:sym typeface="Lato"/>
              </a:rPr>
              <a:t>Bioconductor + CRAN</a:t>
            </a:r>
            <a:endParaRPr sz="2400">
              <a:solidFill>
                <a:srgbClr val="FF0000"/>
              </a:solidFill>
              <a:latin typeface="Lato"/>
              <a:ea typeface="Lato"/>
              <a:cs typeface="Lato"/>
              <a:sym typeface="Lato"/>
            </a:endParaRPr>
          </a:p>
        </p:txBody>
      </p:sp>
      <p:sp>
        <p:nvSpPr>
          <p:cNvPr id="70" name="Google Shape;70;p13"/>
          <p:cNvSpPr txBox="1"/>
          <p:nvPr/>
        </p:nvSpPr>
        <p:spPr>
          <a:xfrm>
            <a:off x="596225" y="964675"/>
            <a:ext cx="860100" cy="143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0">
                <a:solidFill>
                  <a:srgbClr val="FF0000"/>
                </a:solidFill>
                <a:latin typeface="Lato"/>
                <a:ea typeface="Lato"/>
                <a:cs typeface="Lato"/>
                <a:sym typeface="Lato"/>
              </a:rPr>
              <a:t>“</a:t>
            </a:r>
            <a:endParaRPr>
              <a:solidFill>
                <a:schemeClr val="dk1"/>
              </a:solidFill>
            </a:endParaRPr>
          </a:p>
        </p:txBody>
      </p:sp>
      <p:sp>
        <p:nvSpPr>
          <p:cNvPr id="71" name="Google Shape;71;p13"/>
          <p:cNvSpPr txBox="1"/>
          <p:nvPr/>
        </p:nvSpPr>
        <p:spPr>
          <a:xfrm>
            <a:off x="5763075" y="2576325"/>
            <a:ext cx="894900" cy="188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0">
                <a:solidFill>
                  <a:srgbClr val="FF0000"/>
                </a:solidFill>
                <a:latin typeface="Lato"/>
                <a:ea typeface="Lato"/>
                <a:cs typeface="Lato"/>
                <a:sym typeface="Lato"/>
              </a:rPr>
              <a:t>”</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nvSpPr>
        <p:spPr>
          <a:xfrm>
            <a:off x="1589975" y="1390125"/>
            <a:ext cx="6455400" cy="21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797979"/>
                </a:solidFill>
                <a:latin typeface="Lato"/>
                <a:ea typeface="Lato"/>
                <a:cs typeface="Lato"/>
                <a:sym typeface="Lato"/>
              </a:rPr>
              <a:t>Bioconductor has emphasized</a:t>
            </a:r>
            <a:endParaRPr sz="3000">
              <a:solidFill>
                <a:srgbClr val="797979"/>
              </a:solidFill>
              <a:latin typeface="Lato"/>
              <a:ea typeface="Lato"/>
              <a:cs typeface="Lato"/>
              <a:sym typeface="Lato"/>
            </a:endParaRPr>
          </a:p>
          <a:p>
            <a:pPr indent="0" lvl="0" marL="0" rtl="0" algn="ctr">
              <a:spcBef>
                <a:spcPts val="0"/>
              </a:spcBef>
              <a:spcAft>
                <a:spcPts val="0"/>
              </a:spcAft>
              <a:buNone/>
            </a:pPr>
            <a:r>
              <a:rPr lang="en" sz="3000">
                <a:solidFill>
                  <a:srgbClr val="FF0000"/>
                </a:solidFill>
                <a:latin typeface="Lato"/>
                <a:ea typeface="Lato"/>
                <a:cs typeface="Lato"/>
                <a:sym typeface="Lato"/>
              </a:rPr>
              <a:t>Reproducible Research</a:t>
            </a:r>
            <a:endParaRPr sz="3000">
              <a:solidFill>
                <a:srgbClr val="FF0000"/>
              </a:solidFill>
              <a:latin typeface="Lato"/>
              <a:ea typeface="Lato"/>
              <a:cs typeface="Lato"/>
              <a:sym typeface="Lato"/>
            </a:endParaRPr>
          </a:p>
          <a:p>
            <a:pPr indent="0" lvl="0" marL="0" rtl="0" algn="l">
              <a:spcBef>
                <a:spcPts val="0"/>
              </a:spcBef>
              <a:spcAft>
                <a:spcPts val="0"/>
              </a:spcAft>
              <a:buNone/>
            </a:pPr>
            <a:r>
              <a:rPr lang="en" sz="3000">
                <a:solidFill>
                  <a:srgbClr val="797979"/>
                </a:solidFill>
                <a:latin typeface="Lato"/>
                <a:ea typeface="Lato"/>
                <a:cs typeface="Lato"/>
                <a:sym typeface="Lato"/>
              </a:rPr>
              <a:t>since its start, and has been an early adapter and driver of tools to do this.</a:t>
            </a:r>
            <a:endParaRPr sz="3000">
              <a:solidFill>
                <a:srgbClr val="797979"/>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nvSpPr>
        <p:spPr>
          <a:xfrm>
            <a:off x="2039400" y="1259800"/>
            <a:ext cx="5065200" cy="21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797979"/>
                </a:solidFill>
                <a:latin typeface="Lato"/>
                <a:ea typeface="Lato"/>
                <a:cs typeface="Lato"/>
                <a:sym typeface="Lato"/>
              </a:rPr>
              <a:t>Why?</a:t>
            </a:r>
            <a:endParaRPr sz="3000">
              <a:solidFill>
                <a:srgbClr val="797979"/>
              </a:solidFill>
              <a:latin typeface="Lato"/>
              <a:ea typeface="Lato"/>
              <a:cs typeface="Lato"/>
              <a:sym typeface="Lato"/>
            </a:endParaRPr>
          </a:p>
          <a:p>
            <a:pPr indent="457200" lvl="0" marL="0" rtl="0" algn="l">
              <a:spcBef>
                <a:spcPts val="0"/>
              </a:spcBef>
              <a:spcAft>
                <a:spcPts val="0"/>
              </a:spcAft>
              <a:buNone/>
            </a:pPr>
            <a:r>
              <a:rPr lang="en" sz="3000">
                <a:solidFill>
                  <a:srgbClr val="FF0000"/>
                </a:solidFill>
                <a:latin typeface="Lato"/>
                <a:ea typeface="Lato"/>
                <a:cs typeface="Lato"/>
                <a:sym typeface="Lato"/>
              </a:rPr>
              <a:t>Productivity</a:t>
            </a:r>
            <a:endParaRPr sz="3000">
              <a:solidFill>
                <a:srgbClr val="FF0000"/>
              </a:solidFill>
              <a:latin typeface="Lato"/>
              <a:ea typeface="Lato"/>
              <a:cs typeface="Lato"/>
              <a:sym typeface="Lato"/>
            </a:endParaRPr>
          </a:p>
          <a:p>
            <a:pPr indent="457200" lvl="0" marL="0" rtl="0" algn="l">
              <a:spcBef>
                <a:spcPts val="0"/>
              </a:spcBef>
              <a:spcAft>
                <a:spcPts val="0"/>
              </a:spcAft>
              <a:buNone/>
            </a:pPr>
            <a:r>
              <a:rPr lang="en" sz="3000">
                <a:solidFill>
                  <a:srgbClr val="FF0000"/>
                </a:solidFill>
                <a:latin typeface="Lato"/>
                <a:ea typeface="Lato"/>
                <a:cs typeface="Lato"/>
                <a:sym typeface="Lato"/>
              </a:rPr>
              <a:t>Flexibility</a:t>
            </a:r>
            <a:endParaRPr sz="3000">
              <a:solidFill>
                <a:srgbClr val="FF0000"/>
              </a:solidFill>
              <a:latin typeface="Lato"/>
              <a:ea typeface="Lato"/>
              <a:cs typeface="Lato"/>
              <a:sym typeface="Lato"/>
            </a:endParaRPr>
          </a:p>
          <a:p>
            <a:pPr indent="0" lvl="0" marL="0" rtl="0" algn="l">
              <a:spcBef>
                <a:spcPts val="0"/>
              </a:spcBef>
              <a:spcAft>
                <a:spcPts val="0"/>
              </a:spcAft>
              <a:buNone/>
            </a:pPr>
            <a:r>
              <a:t/>
            </a:r>
            <a:endParaRPr sz="3000">
              <a:solidFill>
                <a:srgbClr val="797979"/>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nvSpPr>
        <p:spPr>
          <a:xfrm>
            <a:off x="278025" y="263625"/>
            <a:ext cx="8445000" cy="36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797979"/>
                </a:solidFill>
                <a:latin typeface="Lato"/>
                <a:ea typeface="Lato"/>
                <a:cs typeface="Lato"/>
                <a:sym typeface="Lato"/>
              </a:rPr>
              <a:t>“Bioconductor: open software development for computational biology and bioinformatics”</a:t>
            </a:r>
            <a:endParaRPr sz="2400">
              <a:solidFill>
                <a:srgbClr val="797979"/>
              </a:solidFill>
              <a:latin typeface="Lato"/>
              <a:ea typeface="Lato"/>
              <a:cs typeface="Lato"/>
              <a:sym typeface="Lato"/>
            </a:endParaRPr>
          </a:p>
          <a:p>
            <a:pPr indent="457200" lvl="0" marL="0" rtl="0" algn="l">
              <a:spcBef>
                <a:spcPts val="0"/>
              </a:spcBef>
              <a:spcAft>
                <a:spcPts val="0"/>
              </a:spcAft>
              <a:buClr>
                <a:schemeClr val="dk1"/>
              </a:buClr>
              <a:buSzPts val="1100"/>
              <a:buFont typeface="Arial"/>
              <a:buNone/>
            </a:pPr>
            <a:r>
              <a:rPr lang="en" sz="2400">
                <a:solidFill>
                  <a:srgbClr val="797979"/>
                </a:solidFill>
                <a:latin typeface="Lato"/>
                <a:ea typeface="Lato"/>
                <a:cs typeface="Lato"/>
                <a:sym typeface="Lato"/>
              </a:rPr>
              <a:t>Gentleman et al</a:t>
            </a:r>
            <a:endParaRPr sz="2400">
              <a:solidFill>
                <a:srgbClr val="797979"/>
              </a:solidFill>
              <a:latin typeface="Lato"/>
              <a:ea typeface="Lato"/>
              <a:cs typeface="Lato"/>
              <a:sym typeface="Lato"/>
            </a:endParaRPr>
          </a:p>
          <a:p>
            <a:pPr indent="457200" lvl="0" marL="0" rtl="0" algn="l">
              <a:spcBef>
                <a:spcPts val="0"/>
              </a:spcBef>
              <a:spcAft>
                <a:spcPts val="0"/>
              </a:spcAft>
              <a:buClr>
                <a:schemeClr val="dk1"/>
              </a:buClr>
              <a:buSzPts val="1100"/>
              <a:buFont typeface="Arial"/>
              <a:buNone/>
            </a:pPr>
            <a:r>
              <a:rPr lang="en" sz="2400">
                <a:solidFill>
                  <a:srgbClr val="797979"/>
                </a:solidFill>
                <a:latin typeface="Lato"/>
                <a:ea typeface="Lato"/>
                <a:cs typeface="Lato"/>
                <a:sym typeface="Lato"/>
              </a:rPr>
              <a:t>Genome Biology 2004, 5:R80 </a:t>
            </a:r>
            <a:endParaRPr sz="2400">
              <a:solidFill>
                <a:srgbClr val="797979"/>
              </a:solidFill>
              <a:latin typeface="Lato"/>
              <a:ea typeface="Lato"/>
              <a:cs typeface="Lato"/>
              <a:sym typeface="Lato"/>
            </a:endParaRPr>
          </a:p>
          <a:p>
            <a:pPr indent="0" lvl="0" marL="0" rtl="0" algn="l">
              <a:spcBef>
                <a:spcPts val="0"/>
              </a:spcBef>
              <a:spcAft>
                <a:spcPts val="0"/>
              </a:spcAft>
              <a:buNone/>
            </a:pPr>
            <a:r>
              <a:t/>
            </a:r>
            <a:endParaRPr sz="2400">
              <a:solidFill>
                <a:srgbClr val="797979"/>
              </a:solidFill>
              <a:latin typeface="Lato"/>
              <a:ea typeface="Lato"/>
              <a:cs typeface="Lato"/>
              <a:sym typeface="Lato"/>
            </a:endParaRPr>
          </a:p>
          <a:p>
            <a:pPr indent="0" lvl="0" marL="0" rtl="0" algn="l">
              <a:spcBef>
                <a:spcPts val="0"/>
              </a:spcBef>
              <a:spcAft>
                <a:spcPts val="0"/>
              </a:spcAft>
              <a:buNone/>
            </a:pPr>
            <a:r>
              <a:rPr lang="en" sz="2400">
                <a:solidFill>
                  <a:srgbClr val="797979"/>
                </a:solidFill>
                <a:latin typeface="Lato"/>
                <a:ea typeface="Lato"/>
                <a:cs typeface="Lato"/>
                <a:sym typeface="Lato"/>
              </a:rPr>
              <a:t>“Orchestrating high-throughput genomic analysis with Bioconductor”</a:t>
            </a:r>
            <a:endParaRPr sz="2400">
              <a:solidFill>
                <a:srgbClr val="797979"/>
              </a:solidFill>
              <a:latin typeface="Lato"/>
              <a:ea typeface="Lato"/>
              <a:cs typeface="Lato"/>
              <a:sym typeface="Lato"/>
            </a:endParaRPr>
          </a:p>
          <a:p>
            <a:pPr indent="457200" lvl="0" marL="0" rtl="0" algn="l">
              <a:spcBef>
                <a:spcPts val="0"/>
              </a:spcBef>
              <a:spcAft>
                <a:spcPts val="0"/>
              </a:spcAft>
              <a:buNone/>
            </a:pPr>
            <a:r>
              <a:rPr lang="en" sz="2400">
                <a:solidFill>
                  <a:srgbClr val="797979"/>
                </a:solidFill>
                <a:latin typeface="Lato"/>
                <a:ea typeface="Lato"/>
                <a:cs typeface="Lato"/>
                <a:sym typeface="Lato"/>
              </a:rPr>
              <a:t>Huber et al</a:t>
            </a:r>
            <a:endParaRPr sz="2400">
              <a:solidFill>
                <a:srgbClr val="797979"/>
              </a:solidFill>
              <a:latin typeface="Lato"/>
              <a:ea typeface="Lato"/>
              <a:cs typeface="Lato"/>
              <a:sym typeface="Lato"/>
            </a:endParaRPr>
          </a:p>
          <a:p>
            <a:pPr indent="457200" lvl="0" marL="0" rtl="0" algn="l">
              <a:spcBef>
                <a:spcPts val="0"/>
              </a:spcBef>
              <a:spcAft>
                <a:spcPts val="0"/>
              </a:spcAft>
              <a:buNone/>
            </a:pPr>
            <a:r>
              <a:rPr lang="en" sz="2400">
                <a:solidFill>
                  <a:srgbClr val="797979"/>
                </a:solidFill>
                <a:latin typeface="Lato"/>
                <a:ea typeface="Lato"/>
                <a:cs typeface="Lato"/>
                <a:sym typeface="Lato"/>
              </a:rPr>
              <a:t>Nature Methods 2015, 12:115-121</a:t>
            </a:r>
            <a:endParaRPr sz="2400">
              <a:solidFill>
                <a:srgbClr val="797979"/>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