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91" r:id="rId2"/>
    <p:sldId id="393" r:id="rId3"/>
    <p:sldId id="451" r:id="rId4"/>
    <p:sldId id="462" r:id="rId5"/>
    <p:sldId id="461" r:id="rId6"/>
    <p:sldId id="452" r:id="rId7"/>
    <p:sldId id="457" r:id="rId8"/>
    <p:sldId id="463" r:id="rId9"/>
    <p:sldId id="454" r:id="rId10"/>
    <p:sldId id="455" r:id="rId11"/>
    <p:sldId id="456" r:id="rId12"/>
    <p:sldId id="458" r:id="rId13"/>
    <p:sldId id="460" r:id="rId14"/>
    <p:sldId id="459" r:id="rId1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0033CC"/>
    <a:srgbClr val="FF66FF"/>
    <a:srgbClr val="FF00FF"/>
    <a:srgbClr val="FFCCFF"/>
    <a:srgbClr val="FF99FF"/>
    <a:srgbClr val="FFFFFF"/>
    <a:srgbClr val="00FF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89262" autoAdjust="0"/>
  </p:normalViewPr>
  <p:slideViewPr>
    <p:cSldViewPr snapToGrid="0">
      <p:cViewPr varScale="1">
        <p:scale>
          <a:sx n="122" d="100"/>
          <a:sy n="122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02B42F-B717-44DC-B7E0-020E813AF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4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6B47FDE0-E69E-47E7-B72B-1E16D6383D87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9694FED7-5287-4789-8380-EF0178A6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4FED7-5287-4789-8380-EF0178A6B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7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7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8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2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26FD52-612B-4F21-80AA-F1C13B17A2EC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DC3EF3-87CF-4B81-835B-0E2778755F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7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4166" y="2332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297" y="762609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Biology 644</a:t>
            </a:r>
          </a:p>
          <a:p>
            <a:endParaRPr lang="en-US" sz="32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3200" b="1" dirty="0" smtClean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Old Title</a:t>
            </a:r>
            <a:r>
              <a:rPr lang="en-US" sz="32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Bioinformatics for Molecular </a:t>
            </a:r>
            <a:r>
              <a:rPr lang="en-US" sz="32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Biologists</a:t>
            </a:r>
          </a:p>
          <a:p>
            <a:endParaRPr lang="en-US" sz="32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32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Potential New Title</a:t>
            </a:r>
            <a:r>
              <a:rPr lang="en-US" sz="32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Integrated Bioinformatics Using R for Both Wet and Dry </a:t>
            </a:r>
            <a:r>
              <a:rPr lang="en-US" sz="32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Scientists</a:t>
            </a:r>
          </a:p>
          <a:p>
            <a:endParaRPr lang="en-US" sz="32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32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Spring 2014</a:t>
            </a:r>
          </a:p>
          <a:p>
            <a:endParaRPr lang="en-US" sz="32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32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February 26, 2014</a:t>
            </a:r>
            <a:endParaRPr lang="en-US" sz="32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32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2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498297" y="457823"/>
                <a:ext cx="8229600" cy="5364639"/>
              </a:xfrm>
              <a:prstGeom prst="rect">
                <a:avLst/>
              </a:prstGeom>
            </p:spPr>
            <p:txBody>
              <a:bodyPr>
                <a:no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Wilcoxon Rank-Sum </a:t>
                </a:r>
                <a:r>
                  <a:rPr lang="en-US" sz="3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Test</a:t>
                </a:r>
              </a:p>
              <a:p>
                <a:endParaRPr lang="en-US" sz="28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Wilcoxon rank-sum test is a </a:t>
                </a:r>
                <a:r>
                  <a:rPr lang="en-US" sz="20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nonparametric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alternative to 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</a:t>
                </a:r>
                <a:r>
                  <a:rPr lang="en-US" sz="20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two-sample t-test 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where the test statistic 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W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based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solely on the order in which the 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observations from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two samples 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fall and a known distribution of sum of ranks.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0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Does </a:t>
                </a:r>
                <a:r>
                  <a:rPr lang="en-US" sz="20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NOT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assume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that we are sampling  from </a:t>
                </a:r>
                <a:r>
                  <a:rPr lang="en-US" sz="20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normally distributed distributions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0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</a:t>
                </a:r>
                <a:r>
                  <a:rPr lang="en-US" sz="20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null hypothesis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sz="20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2000" b="1" baseline="-25000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2 </a:t>
                </a:r>
                <a14:m>
                  <m:oMath xmlns:m="http://schemas.openxmlformats.org/officeDocument/2006/math">
                    <m:r>
                      <a:rPr lang="en-US" sz="2000" b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         (</m:t>
                    </m:r>
                    <m:r>
                      <m:rPr>
                        <m:sty m:val="p"/>
                      </m:rPr>
                      <a:rPr lang="el-GR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sz="20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2000" b="1" baseline="-25000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2 </a:t>
                </a:r>
                <a:r>
                  <a:rPr lang="en-US" sz="2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= 0)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And we want to test for an </a:t>
                </a:r>
                <a:r>
                  <a:rPr lang="en-US" sz="20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alternative hypothesis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: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sz="20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l-GR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l-GR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sz="20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        (</m:t>
                    </m:r>
                    <m:r>
                      <m:rPr>
                        <m:sty m:val="p"/>
                      </m:rPr>
                      <a:rPr lang="el-GR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sz="20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2000" b="1" baseline="-25000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2 </a:t>
                </a:r>
                <a14:m>
                  <m:oMath xmlns:m="http://schemas.openxmlformats.org/officeDocument/2006/math">
                    <m:r>
                      <a:rPr lang="el-GR" sz="20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0</a:t>
                </a:r>
                <a:r>
                  <a:rPr lang="en-US" sz="20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000" b="1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Gives a p-value for H</a:t>
                </a:r>
                <a:r>
                  <a:rPr lang="en-US" sz="2000" b="1" baseline="-25000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assuming that H</a:t>
                </a:r>
                <a:r>
                  <a:rPr lang="en-US" sz="2000" b="1" baseline="-25000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0</a:t>
                </a: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true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28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+mj-lt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7" y="457823"/>
                <a:ext cx="8229600" cy="53646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52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297" y="762608"/>
            <a:ext cx="8229600" cy="479413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Paired Vs. Unpaired Tests</a:t>
            </a:r>
          </a:p>
          <a:p>
            <a:endParaRPr 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</a:t>
            </a:r>
            <a:r>
              <a:rPr lang="en-US" sz="18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paired </a:t>
            </a:r>
            <a:r>
              <a:rPr lang="en-US" sz="1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difference test </a:t>
            </a:r>
            <a:r>
              <a:rPr lang="en-US" sz="1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a type of location test that is used when comparing two sets of measurements </a:t>
            </a:r>
            <a:r>
              <a:rPr lang="en-US" sz="1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 </a:t>
            </a:r>
            <a:r>
              <a:rPr lang="en-US" sz="1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assess whether their population means </a:t>
            </a:r>
            <a:r>
              <a:rPr lang="en-US" sz="1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differ when we have two </a:t>
            </a:r>
            <a:r>
              <a:rPr lang="en-US" sz="1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related samples</a:t>
            </a:r>
            <a:r>
              <a:rPr lang="en-US" sz="1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</a:t>
            </a:r>
            <a:r>
              <a:rPr lang="en-US" sz="1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matched samples</a:t>
            </a:r>
            <a:r>
              <a:rPr lang="en-US" sz="1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or </a:t>
            </a:r>
            <a:r>
              <a:rPr lang="en-US" sz="1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repeated measurements </a:t>
            </a:r>
            <a:r>
              <a:rPr lang="en-US" sz="1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 a single sample.</a:t>
            </a:r>
            <a:endParaRPr lang="en-US" sz="18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most familiar example of a paired difference test occurs when subjects are </a:t>
            </a:r>
            <a:r>
              <a:rPr lang="en-US" sz="1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measured before and after a treatment</a:t>
            </a:r>
            <a:r>
              <a:rPr lang="en-US" sz="1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</a:t>
            </a:r>
            <a:r>
              <a:rPr lang="en-US" sz="1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paired difference test uses additional information about the sample that is not present in an ordinary unpaired testing situation, either to </a:t>
            </a:r>
            <a:r>
              <a:rPr lang="en-US" sz="1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increase the statistical power</a:t>
            </a:r>
            <a:r>
              <a:rPr lang="en-US" sz="1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or to reduce the effects of confounders</a:t>
            </a:r>
            <a:r>
              <a:rPr lang="en-US" sz="1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Such </a:t>
            </a:r>
            <a:r>
              <a:rPr lang="en-US" sz="1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</a:t>
            </a:r>
            <a:r>
              <a:rPr lang="en-US" sz="1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"repeated measures" test </a:t>
            </a:r>
            <a:r>
              <a:rPr lang="en-US" sz="1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compares these measurements </a:t>
            </a:r>
            <a:r>
              <a:rPr lang="en-US" sz="18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within subjects</a:t>
            </a:r>
            <a:r>
              <a:rPr lang="en-US" sz="1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, rather than across subjects, and will generally have greater power than an unpaired test.</a:t>
            </a:r>
            <a:endParaRPr lang="en-US" sz="18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75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297" y="293686"/>
            <a:ext cx="8229600" cy="800469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Paired Vs. Unpaired Tests</a:t>
            </a:r>
          </a:p>
        </p:txBody>
      </p:sp>
      <p:sp>
        <p:nvSpPr>
          <p:cNvPr id="5" name="Cloud 4"/>
          <p:cNvSpPr/>
          <p:nvPr/>
        </p:nvSpPr>
        <p:spPr>
          <a:xfrm>
            <a:off x="1370708" y="1682315"/>
            <a:ext cx="2180492" cy="3595077"/>
          </a:xfrm>
          <a:prstGeom prst="cloud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341817" y="1682314"/>
            <a:ext cx="2180492" cy="3595077"/>
          </a:xfrm>
          <a:prstGeom prst="cloud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38215" y="124264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6881" y="124264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72934" y="256259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02818" y="241568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48766" y="304281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40585" y="32902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11347" y="299533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31944" y="332459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25639" y="356546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17836" y="3854757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46115" y="372748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76801" y="423899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25639" y="392857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58684" y="45602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88112" y="4166119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39008" y="2987547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71419" y="392857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00034" y="292860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653132" y="245119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29131" y="296241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930670" y="293177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26144" y="341085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485149" y="3062519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986906" y="329262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399336" y="352873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79200" y="3980109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91422" y="388516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392295" y="427095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96404" y="378417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50603" y="452828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173982" y="396374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34630" y="313750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026144" y="425263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06456" y="305926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1750646" y="3479852"/>
            <a:ext cx="1594534" cy="10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634643" y="3523466"/>
            <a:ext cx="1611977" cy="19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11251" y="2079048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Unpaired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569706" y="316168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186293" y="365303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850112" y="33646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02078" y="355211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910984" y="328341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09408" y="324989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697712" y="32122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820216" y="359204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81955" y="340495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178544" y="351133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330944" y="366373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483344" y="381613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630950" y="333100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851837" y="370038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791189" y="366228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813746" y="344281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25992" y="339714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553645" y="367183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44190" y="339205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itl.nist.gov/div898/handbook/pmc/section5/gifs/normal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4"/>
          <a:stretch/>
        </p:blipFill>
        <p:spPr bwMode="auto">
          <a:xfrm rot="16200000">
            <a:off x="-1041281" y="2887211"/>
            <a:ext cx="3494391" cy="107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http://www.itl.nist.gov/div898/handbook/pmc/section5/gifs/normal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4"/>
          <a:stretch/>
        </p:blipFill>
        <p:spPr bwMode="auto">
          <a:xfrm rot="5400000" flipH="1">
            <a:off x="6559619" y="2964955"/>
            <a:ext cx="3494391" cy="107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Oval 95"/>
          <p:cNvSpPr/>
          <p:nvPr/>
        </p:nvSpPr>
        <p:spPr>
          <a:xfrm>
            <a:off x="2429627" y="33519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553648" y="327689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610766" y="366135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763166" y="381375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963537" y="3631439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578392" y="354954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772318" y="334412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6944654" y="343088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293845" y="333100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954179" y="364775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029983" y="357373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917836" y="322102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730792" y="370194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6743419" y="358987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783350" y="348340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141063" y="36267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893671" y="365303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582027" y="35043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796590" y="354445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002512" y="35170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063384" y="343581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184344" y="347699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287030" y="328990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139306" y="344502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561808" y="340229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loud 91"/>
          <p:cNvSpPr/>
          <p:nvPr/>
        </p:nvSpPr>
        <p:spPr>
          <a:xfrm>
            <a:off x="1370708" y="1682315"/>
            <a:ext cx="2180492" cy="3595077"/>
          </a:xfrm>
          <a:prstGeom prst="cloud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loud 93"/>
          <p:cNvSpPr/>
          <p:nvPr/>
        </p:nvSpPr>
        <p:spPr>
          <a:xfrm>
            <a:off x="5341817" y="1682314"/>
            <a:ext cx="2180492" cy="3595077"/>
          </a:xfrm>
          <a:prstGeom prst="cloud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72934" y="256259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002818" y="241568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848766" y="304281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40585" y="32902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711347" y="299533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031944" y="332459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425639" y="356546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917836" y="3854757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946115" y="372748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776801" y="423899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425639" y="392857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558684" y="45602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088112" y="4166119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339008" y="2987547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071419" y="392857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200034" y="292860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653132" y="245119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729131" y="296241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930670" y="293177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026144" y="341085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485149" y="3062519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986906" y="329262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399336" y="352873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879200" y="3980109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891422" y="388516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392295" y="427095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696404" y="378417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550603" y="452828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173982" y="396374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134630" y="313750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026144" y="425263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006456" y="305926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750646" y="3479852"/>
            <a:ext cx="1594534" cy="10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34643" y="3523466"/>
            <a:ext cx="1611977" cy="19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2569706" y="316168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186293" y="365303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850112" y="33646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002078" y="355211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910984" y="328341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409408" y="324989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697712" y="32122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820216" y="359204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281955" y="340495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178544" y="351133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330944" y="366373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483344" y="381613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630950" y="333100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1837" y="370038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791189" y="366228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813746" y="344281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425992" y="339714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553645" y="367183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644190" y="339205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2" descr="http://www.itl.nist.gov/div898/handbook/pmc/section5/gifs/normal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4"/>
          <a:stretch/>
        </p:blipFill>
        <p:spPr bwMode="auto">
          <a:xfrm rot="16200000">
            <a:off x="-1041281" y="2887211"/>
            <a:ext cx="3494391" cy="107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http://www.itl.nist.gov/div898/handbook/pmc/section5/gifs/normal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4"/>
          <a:stretch/>
        </p:blipFill>
        <p:spPr bwMode="auto">
          <a:xfrm rot="5400000" flipH="1">
            <a:off x="6559619" y="2964955"/>
            <a:ext cx="3494391" cy="107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Oval 149"/>
          <p:cNvSpPr/>
          <p:nvPr/>
        </p:nvSpPr>
        <p:spPr>
          <a:xfrm>
            <a:off x="2429627" y="33519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553648" y="327689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610766" y="366135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763166" y="381375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963537" y="3631439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578392" y="354954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772318" y="334412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944654" y="343088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6293845" y="333100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954179" y="364775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029983" y="357373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917836" y="322102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730792" y="370194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743419" y="358987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783350" y="348340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141063" y="36267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893671" y="365303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582027" y="35043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796590" y="354445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3002512" y="35170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063384" y="343581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184344" y="347699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287030" y="328990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7139306" y="344502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2561808" y="340229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297" y="293686"/>
            <a:ext cx="8229600" cy="800469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Paired Vs. Unpaired Tests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8215" y="124264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6881" y="124264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2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097398" y="2479615"/>
            <a:ext cx="3533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184344" y="3331004"/>
            <a:ext cx="3760310" cy="33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31944" y="3880275"/>
            <a:ext cx="3781802" cy="9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11251" y="2079048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aired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842255" y="2995338"/>
            <a:ext cx="3810877" cy="31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676220" y="4576914"/>
            <a:ext cx="3815226" cy="1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64671" y="3663402"/>
            <a:ext cx="3847256" cy="8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88651" y="5705359"/>
            <a:ext cx="491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these distributions more similar after pairing?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loud 91"/>
          <p:cNvSpPr/>
          <p:nvPr/>
        </p:nvSpPr>
        <p:spPr>
          <a:xfrm>
            <a:off x="1370708" y="1682315"/>
            <a:ext cx="2180492" cy="3595077"/>
          </a:xfrm>
          <a:prstGeom prst="cloud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loud 93"/>
          <p:cNvSpPr/>
          <p:nvPr/>
        </p:nvSpPr>
        <p:spPr>
          <a:xfrm>
            <a:off x="5341817" y="1682314"/>
            <a:ext cx="2180492" cy="3595077"/>
          </a:xfrm>
          <a:prstGeom prst="cloud">
            <a:avLst/>
          </a:prstGeom>
          <a:solidFill>
            <a:srgbClr val="00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72934" y="256259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002818" y="241568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848766" y="304281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140585" y="32902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711347" y="299533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031944" y="332459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425639" y="356546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917836" y="3854757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946115" y="372748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776801" y="423899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425639" y="392857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558684" y="45602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088112" y="4166119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339008" y="2987547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071419" y="392857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200034" y="292860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653132" y="245119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729131" y="296241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930670" y="293177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026144" y="341085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485149" y="3062519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6986906" y="329262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399336" y="352873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879200" y="3980109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891422" y="388516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392295" y="427095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696404" y="378417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550603" y="452828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173982" y="396374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134630" y="313750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026144" y="425263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006456" y="305926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750646" y="3479852"/>
            <a:ext cx="1594534" cy="10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34643" y="3523466"/>
            <a:ext cx="1611977" cy="19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2569706" y="316168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2186293" y="365303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850112" y="33646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2002078" y="355211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910984" y="328341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409408" y="324989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697712" y="32122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820216" y="359204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2281955" y="340495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178544" y="351133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330944" y="366373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6483344" y="381613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630950" y="333100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1837" y="370038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5791189" y="366228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813746" y="344281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425992" y="339714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553645" y="367183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644190" y="339205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2" descr="http://www.itl.nist.gov/div898/handbook/pmc/section5/gifs/normal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4"/>
          <a:stretch/>
        </p:blipFill>
        <p:spPr bwMode="auto">
          <a:xfrm rot="16200000">
            <a:off x="-1041281" y="2887211"/>
            <a:ext cx="3494391" cy="107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http://www.itl.nist.gov/div898/handbook/pmc/section5/gifs/normal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4"/>
          <a:stretch/>
        </p:blipFill>
        <p:spPr bwMode="auto">
          <a:xfrm rot="5400000" flipH="1">
            <a:off x="6559619" y="2964955"/>
            <a:ext cx="3494391" cy="107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Oval 149"/>
          <p:cNvSpPr/>
          <p:nvPr/>
        </p:nvSpPr>
        <p:spPr>
          <a:xfrm>
            <a:off x="2429627" y="33519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2553648" y="327689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610766" y="366135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2763166" y="3813755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2963537" y="3631439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578392" y="354954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772318" y="334412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944654" y="343088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6293845" y="333100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954179" y="364775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029983" y="357373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917836" y="322102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730792" y="370194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743419" y="358987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783350" y="3483401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141063" y="36267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893671" y="365303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2582027" y="35043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2796590" y="354445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3002512" y="3517046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2063384" y="3435810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3184344" y="3476992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287030" y="3289904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7139306" y="3445028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2561808" y="3402293"/>
            <a:ext cx="65454" cy="63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297" y="293686"/>
            <a:ext cx="8229600" cy="800469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Paired Vs. Unpaired Tests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8215" y="124264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6881" y="124264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2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2364726" y="2618034"/>
            <a:ext cx="3496361" cy="1287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097398" y="2479615"/>
            <a:ext cx="3847256" cy="813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129362" y="2515119"/>
            <a:ext cx="3481518" cy="809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031944" y="3466220"/>
            <a:ext cx="2924932" cy="41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11251" y="2079048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aired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76801" y="3042810"/>
            <a:ext cx="3509078" cy="61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644190" y="3059265"/>
            <a:ext cx="4052214" cy="150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888651" y="5705359"/>
            <a:ext cx="485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these distributions more similar after pairing?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297" y="762608"/>
            <a:ext cx="8229600" cy="3922407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Outline</a:t>
            </a:r>
          </a:p>
          <a:p>
            <a:endParaRPr lang="en-US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Make-up Classes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Problem Set 3</a:t>
            </a:r>
            <a:endParaRPr lang="en-US" sz="28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Two Variance F test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Binomial Test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“Goodness of fit” X</a:t>
            </a:r>
            <a:r>
              <a:rPr lang="en-US" sz="2800" b="1" baseline="3000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test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Normality, Outliers tests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Wilcoxon Rank Sum Test (Mann Whitney U)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 Lab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b="1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Chapter</a:t>
            </a:r>
            <a:r>
              <a:rPr lang="fr-FR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b="1" dirty="0" err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Chapter</a:t>
            </a:r>
            <a:r>
              <a:rPr lang="fr-FR" sz="28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 </a:t>
            </a:r>
            <a:r>
              <a:rPr lang="fr-FR" sz="28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4 </a:t>
            </a:r>
            <a:r>
              <a:rPr lang="fr-FR" sz="2800" b="1" dirty="0" err="1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</a:rPr>
              <a:t>Supplemental</a:t>
            </a:r>
            <a:endParaRPr lang="fr-FR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fr-FR" sz="28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37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Binomial test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457200" y="1192953"/>
                <a:ext cx="8229600" cy="4675429"/>
              </a:xfrm>
              <a:prstGeom prst="rect">
                <a:avLst/>
              </a:prstGeom>
            </p:spPr>
            <p:txBody>
              <a:bodyPr>
                <a:no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binomial test is an exact test of the statistical significance of deviations from a theoretically expected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binomial distribution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of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observations with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two categories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</a:t>
                </a:r>
                <a:r>
                  <a:rPr lang="en-US" sz="16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ull hypothesis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1" i="1" baseline="-2500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sz="1600" b="1" i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follows</m:t>
                    </m:r>
                    <m: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binomal</m:t>
                    </m:r>
                    <m: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distribution</m:t>
                    </m:r>
                    <m: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~</m:t>
                    </m:r>
                    <m:r>
                      <m:rPr>
                        <m:sty m:val="p"/>
                      </m:rPr>
                      <a:rPr lang="en-US" sz="16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16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b="0" i="0" baseline="-2500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which models the probability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of obtaining 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k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successes in </a:t>
                </a:r>
                <a:r>
                  <a:rPr lang="en-US" sz="16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trials for all values of 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k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when the probability of a success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b="1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And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we want to test for an </a:t>
                </a:r>
                <a:r>
                  <a:rPr lang="en-US" sz="16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alternative hypothesis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: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          one-sided alternative</a:t>
                </a:r>
                <a:endParaRPr lang="en-US" sz="1600" b="1" baseline="-25000" dirty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        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one-sided alternative</a:t>
                </a:r>
                <a:endParaRPr lang="en-US" sz="1600" b="1" baseline="-25000" dirty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𝒑</m:t>
                    </m:r>
                    <m:r>
                      <a:rPr lang="el-GR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        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two-sided alternative</a:t>
                </a:r>
                <a:endParaRPr lang="en-US" sz="1600" b="1" baseline="-25000" dirty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baseline="-25000" dirty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is true, then the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binomial statistic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has a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binomial distribution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and the </a:t>
                </a:r>
                <a:r>
                  <a:rPr lang="en-US" sz="16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p-value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= probability of getting 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P(p </a:t>
                </a:r>
                <a:r>
                  <a:rPr lang="en-US" sz="16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&lt; 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p</a:t>
                </a:r>
                <a:r>
                  <a:rPr lang="en-US" sz="1600" b="1" baseline="-25000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0</a:t>
                </a:r>
                <a:r>
                  <a:rPr lang="en-US" sz="16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)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P(p </a:t>
                </a:r>
                <a:r>
                  <a:rPr lang="en-US" sz="16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&gt; 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p</a:t>
                </a:r>
                <a:r>
                  <a:rPr lang="en-US" sz="1600" b="1" baseline="-25000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0</a:t>
                </a:r>
                <a:r>
                  <a:rPr lang="en-US" sz="16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)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or 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P(p</a:t>
                </a:r>
                <a:r>
                  <a:rPr lang="el-GR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l-GR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p</a:t>
                </a:r>
                <a:r>
                  <a:rPr lang="en-US" sz="1600" b="1" baseline="-25000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0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).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Where there are more than two categories, and an exact test is required, the multinomial test, based on the multinomial distribution, must be used instead of the binomial test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16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For large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samples,  the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binomial distribution is well approximated by convenient continuous distributions, and these are used as the basis for alternative tests that are much quicker to compute,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like the Pearson's chi-squared.</a:t>
                </a:r>
                <a:endParaRPr lang="en-US" sz="16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2953"/>
                <a:ext cx="8229600" cy="4675429"/>
              </a:xfrm>
              <a:prstGeom prst="rect">
                <a:avLst/>
              </a:prstGeom>
              <a:blipFill rotWithShape="0">
                <a:blip r:embed="rId2"/>
                <a:stretch>
                  <a:fillRect b="-4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9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Binomial test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192953"/>
            <a:ext cx="8229600" cy="4675429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Suppose that for a certain </a:t>
            </a:r>
            <a:r>
              <a:rPr lang="en-US" sz="1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microRNA researcher believes that the </a:t>
            </a:r>
            <a:r>
              <a:rPr lang="en-US" sz="16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probability </a:t>
            </a:r>
            <a:r>
              <a:rPr lang="en-US" sz="16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of a purine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equals a certain value </a:t>
            </a:r>
            <a:r>
              <a:rPr lang="en-US" sz="1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</a:t>
            </a:r>
            <a:r>
              <a:rPr lang="en-US" sz="1600" b="1" baseline="-250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</a:t>
            </a:r>
            <a:r>
              <a:rPr lang="en-US" sz="1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However, another 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researcher has reason to believe that this probability is </a:t>
            </a:r>
            <a:r>
              <a:rPr lang="en-US" sz="1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larger.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 such 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setting we want to test the </a:t>
            </a:r>
            <a:r>
              <a:rPr lang="en-US" sz="16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null-hypothesis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1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</a:t>
            </a:r>
            <a:r>
              <a:rPr lang="en-US" sz="1600" b="1" baseline="-25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</a:t>
            </a:r>
            <a:r>
              <a:rPr lang="en-US" sz="1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: p = p</a:t>
            </a:r>
            <a:r>
              <a:rPr lang="en-US" sz="1600" b="1" baseline="-25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</a:t>
            </a:r>
            <a:r>
              <a:rPr lang="en-US" sz="1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against </a:t>
            </a:r>
            <a:r>
              <a:rPr lang="en-US" sz="1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</a:t>
            </a:r>
            <a:r>
              <a:rPr lang="en-US" sz="16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one-sided</a:t>
            </a:r>
            <a:r>
              <a:rPr lang="en-US" sz="1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16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alternative hypothesis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1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</a:t>
            </a:r>
            <a:r>
              <a:rPr lang="en-US" sz="1600" b="1" baseline="-25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en-US" sz="1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: p &gt; p</a:t>
            </a:r>
            <a:r>
              <a:rPr lang="en-US" sz="1600" b="1" baseline="-250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</a:t>
            </a:r>
            <a:r>
              <a:rPr lang="en-US" sz="1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Sequencing of a microRNA 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of length </a:t>
            </a:r>
            <a:r>
              <a:rPr lang="en-US" sz="1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22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contains </a:t>
            </a:r>
            <a:r>
              <a:rPr lang="en-US" sz="1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18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purines. </a:t>
            </a:r>
            <a:endParaRPr lang="en-US" sz="16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</a:t>
            </a:r>
            <a:r>
              <a:rPr lang="en-US" sz="16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null hypothesis </a:t>
            </a:r>
            <a:r>
              <a:rPr lang="en-US" sz="1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</a:t>
            </a:r>
            <a:r>
              <a:rPr lang="en-US" sz="1600" b="1" baseline="-250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</a:t>
            </a:r>
            <a:r>
              <a:rPr lang="en-US" sz="1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</a:t>
            </a:r>
            <a:r>
              <a:rPr lang="en-US" sz="1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 = </a:t>
            </a:r>
            <a:r>
              <a:rPr lang="en-US" sz="1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0.7 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to be tested against the </a:t>
            </a:r>
            <a:r>
              <a:rPr lang="en-US" sz="16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one-sided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</a:t>
            </a:r>
            <a:r>
              <a:rPr lang="en-US" sz="1600" b="1" baseline="-250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sz="1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1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p &gt; </a:t>
            </a:r>
            <a:r>
              <a:rPr lang="en-US" sz="1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0.7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6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sz="16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1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P(X ≥ 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18) = </a:t>
            </a:r>
            <a:r>
              <a:rPr lang="en-US" sz="1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 </a:t>
            </a:r>
            <a:r>
              <a:rPr lang="en-US" sz="1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 </a:t>
            </a:r>
            <a:r>
              <a:rPr lang="en-US" sz="1600" b="1" dirty="0" err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pbinom</a:t>
            </a:r>
            <a:r>
              <a:rPr lang="en-US" sz="1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(17, 22, 0.7</a:t>
            </a:r>
            <a:r>
              <a:rPr lang="en-US" sz="1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 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</a:t>
            </a:r>
            <a:r>
              <a:rPr lang="en-US" sz="16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0.1645   ≥   0.05 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= </a:t>
            </a:r>
            <a:r>
              <a:rPr lang="el-GR" sz="16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α</a:t>
            </a:r>
            <a:endParaRPr lang="en-US" sz="1600" b="1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600" b="1" dirty="0" smtClean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 we </a:t>
            </a:r>
            <a:r>
              <a:rPr lang="en-US" sz="1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reject the </a:t>
            </a:r>
            <a:r>
              <a:rPr lang="en-US" sz="1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null hypothesis?</a:t>
            </a:r>
            <a:endParaRPr lang="en-US" sz="1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53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X</a:t>
            </a:r>
            <a:r>
              <a:rPr lang="en-US" sz="3600" b="1" baseline="3000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3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test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457200" y="1192953"/>
                <a:ext cx="8229600" cy="4675429"/>
              </a:xfrm>
              <a:prstGeom prst="rect">
                <a:avLst/>
              </a:prstGeom>
            </p:spPr>
            <p:txBody>
              <a:bodyPr>
                <a:no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X</a:t>
                </a:r>
                <a:r>
                  <a:rPr lang="en-US" sz="1600" b="1" baseline="30000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2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(Chi-squared) test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used to test the null hypothesis that the sample data comes from a specific parametric population distribution X</a:t>
                </a:r>
                <a:r>
                  <a:rPr lang="en-US" sz="1600" b="1" baseline="-25000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1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(binomial, Poisson, normal, etc.)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Thus the X</a:t>
                </a:r>
                <a:r>
                  <a:rPr lang="en-US" sz="1600" b="1" baseline="30000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2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test is used to test the “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goodness of fit”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to some parametric distribution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𝒍𝒍</m:t>
                        </m:r>
                        <m: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𝒄𝒆𝒍𝒍𝒔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6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1" i="1" smtClean="0">
                                    <a:ln w="11430"/>
                                    <a:solidFill>
                                      <a:srgbClr val="FF0000"/>
                                    </a:solidFill>
                                    <a:effectLst>
                                      <a:outerShdw blurRad="50800" dist="39000" dir="5460000" algn="tl">
                                        <a:srgbClr val="000000">
                                          <a:alpha val="38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1" i="1" smtClean="0">
                                        <a:ln w="11430"/>
                                        <a:solidFill>
                                          <a:srgbClr val="FF000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n w="11430"/>
                                        <a:solidFill>
                                          <a:srgbClr val="FF000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𝑶𝒃𝒔𝒆𝒓𝒗𝒆𝒅</m:t>
                                    </m:r>
                                    <m:r>
                                      <a:rPr lang="en-US" sz="1600" b="1" i="1" smtClean="0">
                                        <a:ln w="11430"/>
                                        <a:solidFill>
                                          <a:srgbClr val="FF000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  −</m:t>
                                    </m:r>
                                    <m:r>
                                      <a:rPr lang="en-US" sz="1600" b="1" i="1" smtClean="0">
                                        <a:ln w="11430"/>
                                        <a:solidFill>
                                          <a:srgbClr val="FF000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𝑬𝒙𝒑𝒆𝒄𝒕𝒆𝒅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1" i="1" smtClean="0">
                                    <a:ln w="11430"/>
                                    <a:solidFill>
                                      <a:srgbClr val="FF0000"/>
                                    </a:solidFill>
                                    <a:effectLst>
                                      <a:outerShdw blurRad="50800" dist="39000" dir="5460000" algn="tl">
                                        <a:srgbClr val="000000">
                                          <a:alpha val="38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𝑬𝒙𝒑𝒆𝒄𝒕𝒆𝒅</m:t>
                            </m:r>
                          </m:den>
                        </m:f>
                      </m:e>
                    </m:nary>
                  </m:oMath>
                </a14:m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</a:t>
                </a:r>
                <a:r>
                  <a:rPr lang="en-US" sz="16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ull hypothesis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1" i="1" baseline="-2500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sz="1600" b="1" i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follows</m:t>
                    </m:r>
                    <m: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parametric</m:t>
                    </m:r>
                    <m: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distribution</m:t>
                    </m:r>
                  </m:oMath>
                </a14:m>
                <a:endParaRPr lang="en-US" sz="1600" baseline="-25000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And we want to test for the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alternative hypothesis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: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1" i="1" baseline="-2500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differs from this in some way</a:t>
                </a:r>
                <a:endParaRPr lang="en-US" sz="1600" b="1" dirty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baseline="-25000" dirty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is true, then the X</a:t>
                </a:r>
                <a:r>
                  <a:rPr lang="en-US" sz="1600" b="1" baseline="30000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2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statistic is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X</a:t>
                </a:r>
                <a:r>
                  <a:rPr lang="en-US" sz="1600" b="1" baseline="30000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2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distributed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with at most n-1 degrees of freedom, and the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p-value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= 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baseline="-25000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0</a:t>
                </a:r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)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is the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area under right tail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of the appropriate X</a:t>
                </a:r>
                <a:r>
                  <a:rPr lang="en-US" sz="1600" b="1" baseline="30000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2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PDF (Probability Density Function).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We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lose a degree of freedom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for each parameter that is estimated from the data (examples include p, </a:t>
                </a:r>
                <a:r>
                  <a:rPr lang="el-GR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μ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</a:t>
                </a:r>
                <a:r>
                  <a:rPr lang="el-GR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σ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</a:t>
                </a:r>
                <a:r>
                  <a:rPr lang="el-GR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λ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etc.)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2953"/>
                <a:ext cx="8229600" cy="46754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cmaps.cmappers.net/rid=1L5DJ5Z3Z-FM8M9R-13SX/Critical%20region%20chi%20upper%20tai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56" y="2796116"/>
            <a:ext cx="5012947" cy="230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</a:t>
            </a:r>
            <a:r>
              <a:rPr lang="en-US" sz="3600" b="1" baseline="30000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sz="3600" b="1" dirty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test</a:t>
            </a:r>
          </a:p>
          <a:p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4702" y="5067693"/>
            <a:ext cx="1234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</a:t>
            </a:r>
            <a:r>
              <a:rPr lang="en-US" b="1" baseline="30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-statistic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45914" y="4666055"/>
            <a:ext cx="233866" cy="361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39354" y="19694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43582" y="2188783"/>
            <a:ext cx="300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f(x) </a:t>
            </a:r>
            <a:r>
              <a:rPr lang="en-US" dirty="0"/>
              <a:t>= X</a:t>
            </a:r>
            <a:r>
              <a:rPr lang="en-US" baseline="30000" dirty="0"/>
              <a:t>2</a:t>
            </a:r>
            <a:r>
              <a:rPr lang="en-US" dirty="0"/>
              <a:t> distributed, with at most n-1 degrees of freedom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945914" y="2885404"/>
            <a:ext cx="1278767" cy="720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45914" y="5614577"/>
            <a:ext cx="395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With a significance level </a:t>
            </a:r>
            <a:r>
              <a:rPr lang="el-GR" dirty="0" smtClean="0">
                <a:solidFill>
                  <a:srgbClr val="00B050"/>
                </a:solidFill>
              </a:rPr>
              <a:t>α</a:t>
            </a:r>
            <a:r>
              <a:rPr lang="en-US" dirty="0" smtClean="0">
                <a:solidFill>
                  <a:srgbClr val="00B050"/>
                </a:solidFill>
              </a:rPr>
              <a:t>=.05, should we reject the null hypothesis?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7122" y="5123271"/>
            <a:ext cx="2709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X</a:t>
            </a:r>
            <a:r>
              <a:rPr lang="en-US" b="1" baseline="30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n-US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-critical value  =  -X</a:t>
            </a:r>
            <a:r>
              <a:rPr lang="en-US" b="1" baseline="30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el-GR" b="1" baseline="-25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α=</a:t>
            </a:r>
            <a:r>
              <a:rPr lang="en-US" b="1" baseline="-250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.05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5608098" y="5078977"/>
            <a:ext cx="379024" cy="228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01516" y="1070649"/>
                <a:ext cx="4652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baseline="-2500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1" i="1">
                              <a:ln w="11430"/>
                              <a:solidFill>
                                <a:srgbClr val="FF000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11430"/>
                              <a:solidFill>
                                <a:srgbClr val="FF000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ln w="11430"/>
                              <a:solidFill>
                                <a:srgbClr val="FF000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follows</m:t>
                      </m:r>
                      <m:r>
                        <a:rPr lang="en-US" i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en-US" i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parametric</m:t>
                      </m:r>
                      <m:r>
                        <a:rPr lang="en-US" i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distribution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16" y="1070649"/>
                <a:ext cx="465217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59681" y="1357694"/>
                <a:ext cx="3561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+mj-lt"/>
                  </a:rPr>
                  <a:t> differs from this in some way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681" y="1357694"/>
                <a:ext cx="356136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42" t="-10000" r="-171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56946" y="1774316"/>
                <a:ext cx="2970172" cy="560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ln w="11430"/>
                              <a:solidFill>
                                <a:srgbClr val="FF000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ln w="11430"/>
                              <a:solidFill>
                                <a:srgbClr val="FF000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b="1" i="1">
                              <a:ln w="11430"/>
                              <a:solidFill>
                                <a:srgbClr val="FF000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200" b="1" i="1">
                          <a:ln w="11430"/>
                          <a:solidFill>
                            <a:srgbClr val="FF000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1" i="1">
                              <a:ln w="11430"/>
                              <a:solidFill>
                                <a:srgbClr val="FF000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200" b="1" i="1">
                              <a:ln w="11430"/>
                              <a:solidFill>
                                <a:srgbClr val="FF000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200" b="1" i="1">
                              <a:ln w="11430"/>
                              <a:solidFill>
                                <a:srgbClr val="FF000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𝒍𝒍</m:t>
                          </m:r>
                          <m:r>
                            <a:rPr lang="en-US" sz="1200" b="1" i="1">
                              <a:ln w="11430"/>
                              <a:solidFill>
                                <a:srgbClr val="FF000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>
                              <a:ln w="11430"/>
                              <a:solidFill>
                                <a:srgbClr val="FF000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𝒄𝒆𝒍𝒍𝒔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200" b="1" i="1">
                                  <a:ln w="11430"/>
                                  <a:solidFill>
                                    <a:srgbClr val="FF0000"/>
                                  </a:solidFill>
                                  <a:effectLst>
                                    <a:outerShdw blurRad="50800" dist="39000" dir="5460000" algn="tl">
                                      <a:srgbClr val="000000">
                                        <a:alpha val="38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1" i="1">
                                      <a:ln w="11430"/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50800" dist="39000" dir="5460000" algn="tl">
                                          <a:srgbClr val="000000">
                                            <a:alpha val="38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1" i="1">
                                          <a:ln w="11430"/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50800" dist="39000" dir="5460000" algn="tl">
                                              <a:srgbClr val="000000">
                                                <a:alpha val="38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ln w="11430"/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50800" dist="39000" dir="5460000" algn="tl">
                                              <a:srgbClr val="000000">
                                                <a:alpha val="38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𝑶𝒃𝒔𝒆𝒓𝒗𝒆𝒅</m:t>
                                      </m:r>
                                      <m:r>
                                        <a:rPr lang="en-US" sz="1200" b="1" i="1">
                                          <a:ln w="11430"/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50800" dist="39000" dir="5460000" algn="tl">
                                              <a:srgbClr val="000000">
                                                <a:alpha val="38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  −</m:t>
                                      </m:r>
                                      <m:r>
                                        <a:rPr lang="en-US" sz="1200" b="1" i="1">
                                          <a:ln w="11430"/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50800" dist="39000" dir="5460000" algn="tl">
                                              <a:srgbClr val="000000">
                                                <a:alpha val="38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𝑬𝒙𝒑𝒆𝒄𝒕𝒆𝒅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b="1" i="1">
                                      <a:ln w="11430"/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50800" dist="39000" dir="5460000" algn="tl">
                                          <a:srgbClr val="000000">
                                            <a:alpha val="38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1" i="1">
                                  <a:ln w="11430"/>
                                  <a:solidFill>
                                    <a:srgbClr val="FF0000"/>
                                  </a:solidFill>
                                  <a:effectLst>
                                    <a:outerShdw blurRad="50800" dist="39000" dir="5460000" algn="tl">
                                      <a:srgbClr val="000000">
                                        <a:alpha val="38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𝑬𝒙𝒑𝒆𝒄𝒕𝒆𝒅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946" y="1774316"/>
                <a:ext cx="2970172" cy="560410"/>
              </a:xfrm>
              <a:prstGeom prst="rect">
                <a:avLst/>
              </a:prstGeom>
              <a:blipFill rotWithShape="0">
                <a:blip r:embed="rId5"/>
                <a:stretch>
                  <a:fillRect t="-109783" b="-168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5179780" y="4099644"/>
            <a:ext cx="0" cy="566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47525" y="39497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Fisher’s exact test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457200" y="1122618"/>
                <a:ext cx="8229600" cy="4675429"/>
              </a:xfrm>
              <a:prstGeom prst="rect">
                <a:avLst/>
              </a:prstGeom>
            </p:spPr>
            <p:txBody>
              <a:bodyPr>
                <a:no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Fisher’s exact test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is related to the </a:t>
                </a:r>
                <a:r>
                  <a:rPr lang="en-US" sz="1600" b="1" dirty="0" err="1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hypergeometric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distribution and is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more accurate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(exact) than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Pearson's chi-squared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test when sample sizes are small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In general, the test is used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to determine if there are </a:t>
                </a:r>
                <a:r>
                  <a:rPr lang="en-US" sz="16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nonrandom associations </a:t>
                </a: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between two categorical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variables. However, we will use it to test the null hypothesis that the 2-value categorical sample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sz="1600" b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an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unbiased random sample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of the larger population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</a:t>
                </a:r>
                <a:r>
                  <a:rPr lang="en-US" sz="16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n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ull hypothesis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1" i="1" baseline="-2500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sz="1600" b="1" i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unbiased</m:t>
                    </m:r>
                    <m: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sample</m:t>
                    </m:r>
                    <m: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16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600" baseline="-25000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And we want to test for an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alternative hypothesis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: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1" i="1" baseline="-2500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differs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in some way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Example: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If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chromosome 1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representative of the </a:t>
                </a:r>
                <a:r>
                  <a:rPr lang="en-US" sz="16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entire genome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16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𝟐𝟎𝟎𝟎</m:t>
                        </m:r>
                      </m:den>
                    </m:f>
                    <m:r>
                      <a:rPr lang="en-US" sz="1600" b="1" i="1" smtClean="0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6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𝟑𝟎𝟎</m:t>
                        </m:r>
                      </m:num>
                      <m:den>
                        <m:r>
                          <a:rPr lang="en-US" sz="16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𝟔𝟎𝟎𝟎</m:t>
                        </m:r>
                      </m:den>
                    </m:f>
                    <m:r>
                      <a:rPr lang="en-US" sz="1600" b="1" i="0" smtClean="0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600" b="1" i="0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ea typeface="Cambria Math" panose="02040503050406030204" pitchFamily="18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𝐬𝐨</m:t>
                    </m:r>
                    <m:r>
                      <a:rPr lang="en-US" sz="1600" b="1" i="0" smtClean="0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0" smtClean="0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600" b="1" i="1" smtClean="0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b="1" i="0" smtClean="0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𝟔𝟎𝟎𝟎</m:t>
                    </m:r>
                    <m:r>
                      <a:rPr lang="en-US" sz="1600" b="1" i="0" smtClean="0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1" i="1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𝟑𝟎𝟎</m:t>
                    </m:r>
                    <m:r>
                      <a:rPr lang="en-US" sz="1600" b="1" i="1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b="1" i="1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𝟐𝟎𝟎𝟎</m:t>
                    </m:r>
                  </m:oMath>
                </a14:m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ea typeface="Cambria Math" panose="020405030504060302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Therefore, the null hypothesis </a:t>
                </a:r>
                <a14:m>
                  <m:oMath xmlns:m="http://schemas.openxmlformats.org/officeDocument/2006/math"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is that the odds ratio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sz="1600" b="1" i="1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𝟔𝟎𝟎𝟎</m:t>
                        </m:r>
                      </m:num>
                      <m:den>
                        <m:r>
                          <a:rPr lang="en-US" sz="16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𝟑𝟎𝟎</m:t>
                        </m:r>
                        <m:r>
                          <a:rPr lang="en-US" sz="1600" b="1" i="1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𝟐𝟎𝟎𝟎</m:t>
                        </m:r>
                      </m:den>
                    </m:f>
                    <m:r>
                      <a:rPr lang="en-US" sz="1600" b="1" i="1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1" i="1" smtClean="0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alternative hypothesis </a:t>
                </a:r>
                <a14:m>
                  <m:oMath xmlns:m="http://schemas.openxmlformats.org/officeDocument/2006/math">
                    <m:r>
                      <a:rPr lang="en-US" sz="16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is that the odds ratio </a:t>
                </a:r>
                <a14:m>
                  <m:oMath xmlns:m="http://schemas.openxmlformats.org/officeDocument/2006/math">
                    <m:r>
                      <a:rPr lang="en-US" sz="1600" b="1" i="1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≉</m:t>
                    </m:r>
                    <m:r>
                      <a:rPr lang="en-US" sz="1600" b="1" i="1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baseline="-25000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baseline="-25000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algn="l"/>
                <a:endParaRPr lang="en-US" sz="16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6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22618"/>
                <a:ext cx="8229600" cy="4675429"/>
              </a:xfrm>
              <a:prstGeom prst="rect">
                <a:avLst/>
              </a:prstGeom>
              <a:blipFill rotWithShape="0">
                <a:blip r:embed="rId2"/>
                <a:stretch>
                  <a:fillRect b="-10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90" y="4024914"/>
            <a:ext cx="3556125" cy="9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Fisher’s exact test </a:t>
            </a:r>
            <a:r>
              <a:rPr lang="en-US" sz="3600" b="1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Vs</a:t>
            </a:r>
            <a:r>
              <a:rPr lang="en-US" sz="36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Hypergeometric</a:t>
            </a:r>
            <a:endParaRPr lang="en-US" sz="3600" b="1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308711" y="2435625"/>
                <a:ext cx="3958490" cy="4675429"/>
              </a:xfrm>
              <a:prstGeom prst="rect">
                <a:avLst/>
              </a:prstGeom>
            </p:spPr>
            <p:txBody>
              <a:bodyPr>
                <a:no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12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    	      Fisher’s exact test</a:t>
                </a:r>
                <a:endParaRPr lang="en-US" sz="12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200" b="1" i="1" baseline="-2500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2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2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sz="1200" b="1" i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200" b="1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unbiased</m:t>
                    </m:r>
                    <m: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sample</m:t>
                    </m:r>
                    <m: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200" baseline="-25000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200" b="1" i="1" baseline="-2500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2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differs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2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in some way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b="1" dirty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If </a:t>
                </a:r>
                <a:r>
                  <a:rPr lang="en-US" sz="12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chromosome 1</a:t>
                </a:r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an unbiased sample, then</a:t>
                </a:r>
                <a:endParaRPr lang="en-US" sz="1200" b="1" i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b="1" i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𝟑𝟎𝟎</m:t>
                        </m:r>
                      </m:num>
                      <m:den>
                        <m:r>
                          <a:rPr lang="en-US" sz="12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𝟑𝟎𝟎𝟎</m:t>
                        </m:r>
                      </m:den>
                    </m:f>
                    <m:r>
                      <a:rPr lang="en-US" sz="1200" b="1" i="1" smtClean="0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2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𝟓𝟎𝟎</m:t>
                        </m:r>
                      </m:num>
                      <m:den>
                        <m:r>
                          <a:rPr lang="en-US" sz="12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𝟔𝟎𝟎𝟎</m:t>
                        </m:r>
                      </m:den>
                    </m:f>
                    <m:r>
                      <a:rPr lang="en-US" sz="1200" b="1" i="0" smtClean="0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200" b="1" i="0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2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12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2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2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:  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𝟑𝟎𝟎</m:t>
                        </m:r>
                        <m:r>
                          <a:rPr lang="en-US" sz="1200" b="1" i="1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2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𝟔𝟎𝟎𝟎</m:t>
                        </m:r>
                      </m:num>
                      <m:den>
                        <m:r>
                          <a:rPr lang="en-US" sz="12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𝟓𝟎𝟎</m:t>
                        </m:r>
                        <m:r>
                          <a:rPr lang="en-US" sz="1200" b="1" i="1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2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1200" b="1" i="1" smtClean="0">
                            <a:ln w="11430"/>
                            <a:solidFill>
                              <a:srgbClr val="0070C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𝟎𝟎𝟎</m:t>
                        </m:r>
                      </m:den>
                    </m:f>
                    <m:r>
                      <a:rPr lang="en-US" sz="1200" b="1" i="1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200" b="1" i="1" smtClean="0">
                        <a:ln w="11430"/>
                        <a:solidFill>
                          <a:srgbClr val="0070C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2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2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2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2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1" i="1" baseline="-2500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:  F </a:t>
                </a:r>
                <a:r>
                  <a:rPr lang="en-US" sz="12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&gt;</a:t>
                </a:r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1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2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R: </a:t>
                </a:r>
                <a:r>
                  <a:rPr lang="en-US" sz="1200" b="1" dirty="0" err="1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fisher.test</a:t>
                </a:r>
                <a:r>
                  <a:rPr lang="en-US" sz="12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(matrix(c(</a:t>
                </a:r>
                <a:r>
                  <a:rPr lang="en-US" sz="16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300,200,3000,3000</a:t>
                </a:r>
                <a:r>
                  <a:rPr lang="en-US" sz="12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),2,2), alternative="greater</a:t>
                </a:r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")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2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P-value </a:t>
                </a:r>
                <a:r>
                  <a:rPr lang="en-US" sz="12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= </a:t>
                </a:r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1.0013e-05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2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200" b="1" dirty="0" err="1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fisher.test</a:t>
                </a:r>
                <a:r>
                  <a:rPr lang="en-US" sz="12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can do two other jobs: </a:t>
                </a:r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two-sided </a:t>
                </a:r>
                <a:r>
                  <a:rPr lang="en-US" sz="12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test, and giving confidence intervals of odds ratio.</a:t>
                </a:r>
                <a:endParaRPr lang="en-US" sz="12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b="1" baseline="-25000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b="1" baseline="-25000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algn="l"/>
                <a:endParaRPr lang="en-US" sz="12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11" y="2435625"/>
                <a:ext cx="3958490" cy="46754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783" y="1214448"/>
            <a:ext cx="3556125" cy="9890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38306" y="1674110"/>
            <a:ext cx="547077" cy="148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26643" y="1891588"/>
            <a:ext cx="547077" cy="148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1550" y="1887553"/>
            <a:ext cx="547077" cy="148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22689" y="1674109"/>
            <a:ext cx="547077" cy="148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84707" y="1602281"/>
            <a:ext cx="827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300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88617" y="1817201"/>
            <a:ext cx="827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00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19273" y="1602280"/>
            <a:ext cx="827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20889" y="1817201"/>
            <a:ext cx="827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000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4712684" y="2408425"/>
                <a:ext cx="6029567" cy="4675429"/>
              </a:xfrm>
              <a:prstGeom prst="rect">
                <a:avLst/>
              </a:prstGeom>
            </p:spPr>
            <p:txBody>
              <a:bodyPr>
                <a:no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12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   </a:t>
                </a:r>
                <a:r>
                  <a:rPr lang="en-US" sz="1200" b="1" dirty="0" err="1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Hypergeometric</a:t>
                </a:r>
                <a:r>
                  <a:rPr lang="en-US" sz="12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test (one-tailed Fisher’s exact)</a:t>
                </a:r>
                <a:endParaRPr lang="en-US" sz="12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200" b="1" i="1" baseline="-2500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200" b="1" i="1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2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sz="1200" b="1" i="0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200" b="1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unbiased</m:t>
                    </m:r>
                    <m: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sample</m:t>
                    </m:r>
                    <m: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1200" b="0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200" baseline="-25000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1200" b="1" i="1" baseline="-2500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200" b="1" i="1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2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differs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200" b="1" i="1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2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in some way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b="1" dirty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If </a:t>
                </a:r>
                <a:r>
                  <a:rPr lang="en-US" sz="12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chromosome 1</a:t>
                </a:r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 is an unbiased sample, then</a:t>
                </a:r>
                <a:endParaRPr lang="en-US" sz="1200" b="1" i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b="1" i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2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2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2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2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2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2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2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R</a:t>
                </a:r>
                <a:r>
                  <a:rPr lang="en-US" sz="12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: </a:t>
                </a:r>
                <a:r>
                  <a:rPr lang="en-US" sz="12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P(X ≥ k) </a:t>
                </a:r>
                <a:r>
                  <a:rPr lang="en-US" sz="12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= </a:t>
                </a:r>
                <a:r>
                  <a:rPr lang="en-US" sz="1200" b="1" dirty="0" err="1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phyper</a:t>
                </a:r>
                <a:r>
                  <a:rPr lang="en-US" sz="12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(</a:t>
                </a:r>
                <a:r>
                  <a:rPr lang="en-US" sz="1600" b="1" dirty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299, 500, 6000, 3300</a:t>
                </a:r>
                <a:r>
                  <a:rPr lang="en-US" sz="12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, </a:t>
                </a:r>
                <a:r>
                  <a:rPr lang="en-US" sz="1200" b="1" dirty="0" err="1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lower.tail</a:t>
                </a:r>
                <a:r>
                  <a:rPr lang="en-US" sz="12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=FALSE)</a:t>
                </a:r>
                <a:endParaRPr lang="en-US" sz="12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2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P-value </a:t>
                </a:r>
                <a:r>
                  <a:rPr lang="en-US" sz="12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= </a:t>
                </a:r>
                <a:r>
                  <a:rPr lang="en-US" sz="12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1.0013e-05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b="1" baseline="-25000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b="1" baseline="-25000" dirty="0" smtClean="0">
                  <a:ln w="11430"/>
                  <a:solidFill>
                    <a:srgbClr val="FF0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algn="l"/>
                <a:endParaRPr lang="en-US" sz="12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84" y="2408425"/>
                <a:ext cx="6029567" cy="46754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19273" y="3697147"/>
                <a:ext cx="2837508" cy="1076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n w="11430"/>
                          <a:solidFill>
                            <a:srgbClr val="0070C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n w="11430"/>
                              <a:solidFill>
                                <a:srgbClr val="0070C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n w="11430"/>
                              <a:solidFill>
                                <a:srgbClr val="0070C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n w="11430"/>
                              <a:solidFill>
                                <a:srgbClr val="0070C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n w="11430"/>
                              <a:solidFill>
                                <a:srgbClr val="0070C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b="1" i="1" smtClean="0">
                          <a:ln w="11430"/>
                          <a:solidFill>
                            <a:srgbClr val="0070C0"/>
                          </a:solidFill>
                          <a:effectLst>
                            <a:outerShdw blurRad="50800" dist="39000" dir="5460000" algn="tl">
                              <a:srgbClr val="000000">
                                <a:alpha val="38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ln w="11430"/>
                              <a:solidFill>
                                <a:srgbClr val="0070C0"/>
                              </a:solidFill>
                              <a:effectLst>
                                <a:outerShdw blurRad="50800" dist="39000" dir="5460000" algn="tl">
                                  <a:srgbClr val="000000">
                                    <a:alpha val="38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>
                                  <a:ln w="11430"/>
                                  <a:solidFill>
                                    <a:srgbClr val="0070C0"/>
                                  </a:solidFill>
                                  <a:effectLst>
                                    <a:outerShdw blurRad="50800" dist="39000" dir="5460000" algn="tl">
                                      <a:srgbClr val="000000">
                                        <a:alpha val="38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n w="11430"/>
                                      <a:solidFill>
                                        <a:srgbClr val="0070C0"/>
                                      </a:solidFill>
                                      <a:effectLst>
                                        <a:outerShdw blurRad="50800" dist="39000" dir="5460000" algn="tl">
                                          <a:srgbClr val="000000">
                                            <a:alpha val="38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n w="11430"/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ln w="11430"/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b="1" i="1">
                                  <a:ln w="11430"/>
                                  <a:solidFill>
                                    <a:srgbClr val="0070C0"/>
                                  </a:solidFill>
                                  <a:effectLst>
                                    <a:outerShdw blurRad="50800" dist="39000" dir="5460000" algn="tl">
                                      <a:srgbClr val="000000">
                                        <a:alpha val="38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n w="11430"/>
                                      <a:solidFill>
                                        <a:srgbClr val="0070C0"/>
                                      </a:solidFill>
                                      <a:effectLst>
                                        <a:outerShdw blurRad="50800" dist="39000" dir="5460000" algn="tl">
                                          <a:srgbClr val="000000">
                                            <a:alpha val="38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n w="11430"/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b="1" i="1" smtClean="0">
                                        <a:ln w="11430"/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n w="11430"/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ln w="11430"/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n w="11430"/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n w="11430"/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1" i="1">
                                  <a:ln w="11430"/>
                                  <a:solidFill>
                                    <a:srgbClr val="0070C0"/>
                                  </a:solidFill>
                                  <a:effectLst>
                                    <a:outerShdw blurRad="50800" dist="39000" dir="5460000" algn="tl">
                                      <a:srgbClr val="000000">
                                        <a:alpha val="38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n w="11430"/>
                                      <a:solidFill>
                                        <a:srgbClr val="0070C0"/>
                                      </a:solidFill>
                                      <a:effectLst>
                                        <a:outerShdw blurRad="50800" dist="39000" dir="5460000" algn="tl">
                                          <a:srgbClr val="000000">
                                            <a:alpha val="38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n w="11430"/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1" i="1" smtClean="0">
                                        <a:ln w="11430"/>
                                        <a:solidFill>
                                          <a:srgbClr val="0070C0"/>
                                        </a:solidFill>
                                        <a:effectLst>
                                          <a:outerShdw blurRad="50800" dist="39000" dir="5460000" algn="tl">
                                            <a:srgbClr val="000000">
                                              <a:alpha val="38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273" y="3697147"/>
                <a:ext cx="2837508" cy="1076192"/>
              </a:xfrm>
              <a:prstGeom prst="rect">
                <a:avLst/>
              </a:prstGeom>
              <a:blipFill rotWithShape="0">
                <a:blip r:embed="rId5"/>
                <a:stretch>
                  <a:fillRect b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1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8606" y="6488668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Biology 644: Bioinformatics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498297" y="762608"/>
                <a:ext cx="8229600" cy="3922407"/>
              </a:xfrm>
              <a:prstGeom prst="rect">
                <a:avLst/>
              </a:prstGeom>
            </p:spPr>
            <p:txBody>
              <a:bodyPr>
                <a:noAutofit/>
                <a:scene3d>
                  <a:camera prst="orthographicFront"/>
                  <a:lightRig rig="flat" dir="tl">
                    <a:rot lat="0" lon="0" rev="6600000"/>
                  </a:lightRig>
                </a:scene3d>
                <a:sp3d extrusionH="25400" contourW="8890">
                  <a:bevelT w="38100" h="31750"/>
                  <a:contourClr>
                    <a:schemeClr val="accent2">
                      <a:shade val="75000"/>
                    </a:schemeClr>
                  </a:contourClr>
                </a:sp3d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Test for Outliers</a:t>
                </a:r>
              </a:p>
              <a:p>
                <a:endParaRPr lang="en-US" sz="28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ALWAYS plot your data to look for outliers!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8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H</a:t>
                </a:r>
                <a:r>
                  <a:rPr lang="en-US" sz="2800" b="1" baseline="-25000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o</a:t>
                </a:r>
                <a:r>
                  <a:rPr lang="en-US" sz="28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: the sample does NOT contain an outlier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H</a:t>
                </a:r>
                <a:r>
                  <a:rPr lang="en-US" sz="2800" b="1" baseline="-25000" dirty="0" smtClean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</a:t>
                </a:r>
                <a:r>
                  <a:rPr lang="en-US" sz="28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: </a:t>
                </a:r>
                <a:r>
                  <a:rPr lang="en-US" sz="28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the sample does </a:t>
                </a:r>
                <a:r>
                  <a:rPr lang="en-US" sz="28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contain </a:t>
                </a:r>
                <a:r>
                  <a:rPr lang="en-US" sz="28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at least </a:t>
                </a:r>
                <a:r>
                  <a:rPr lang="en-US" sz="28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one </a:t>
                </a:r>
                <a:r>
                  <a:rPr lang="en-US" sz="28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outlier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</a:rPr>
                  <a:t>Grubbs test</a:t>
                </a:r>
                <a:endParaRPr lang="en-US" sz="28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+mj-lt"/>
                  </a:rPr>
                  <a:t>based on the test statistic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𝐠</m:t>
                    </m:r>
                    <m:r>
                      <a:rPr lang="en-US" sz="2000" b="1" i="0" smtClean="0">
                        <a:ln w="11430"/>
                        <a:solidFill>
                          <a:srgbClr val="FF0000"/>
                        </a:solidFill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ln w="11430"/>
                                    <a:solidFill>
                                      <a:srgbClr val="FF0000"/>
                                    </a:solidFill>
                                    <a:effectLst>
                                      <a:outerShdw blurRad="50800" dist="39000" dir="5460000" algn="tl">
                                        <a:srgbClr val="000000">
                                          <a:alpha val="38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n w="11430"/>
                                    <a:solidFill>
                                      <a:srgbClr val="FF0000"/>
                                    </a:solidFill>
                                    <a:effectLst>
                                      <a:outerShdw blurRad="50800" dist="39000" dir="5460000" algn="tl">
                                        <a:srgbClr val="000000">
                                          <a:alpha val="38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n w="11430"/>
                                    <a:solidFill>
                                      <a:srgbClr val="FF0000"/>
                                    </a:solidFill>
                                    <a:effectLst>
                                      <a:outerShdw blurRad="50800" dist="39000" dir="5460000" algn="tl">
                                        <a:srgbClr val="000000">
                                          <a:alpha val="38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 smtClean="0">
                                <a:ln w="11430"/>
                                <a:solidFill>
                                  <a:srgbClr val="FF0000"/>
                                </a:solidFill>
                                <a:effectLst>
                                  <a:outerShdw blurRad="50800" dist="39000" dir="5460000" algn="tl">
                                    <a:srgbClr val="000000">
                                      <a:alpha val="38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1" i="1" smtClean="0">
                                    <a:ln w="11430"/>
                                    <a:solidFill>
                                      <a:srgbClr val="FF0000"/>
                                    </a:solidFill>
                                    <a:effectLst>
                                      <a:outerShdw blurRad="50800" dist="39000" dir="5460000" algn="tl">
                                        <a:srgbClr val="000000">
                                          <a:alpha val="38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n w="11430"/>
                                    <a:solidFill>
                                      <a:srgbClr val="FF0000"/>
                                    </a:solidFill>
                                    <a:effectLst>
                                      <a:outerShdw blurRad="50800" dist="39000" dir="5460000" algn="tl">
                                        <a:srgbClr val="000000">
                                          <a:alpha val="38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sz="2000" b="1" i="1" smtClean="0">
                            <a:ln w="11430"/>
                            <a:solidFill>
                              <a:srgbClr val="FF0000"/>
                            </a:solidFill>
                            <a:effectLst>
                              <a:outerShdw blurRad="50800" dist="39000" dir="5460000" algn="tl">
                                <a:srgbClr val="000000">
                                  <a:alpha val="3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endParaRPr lang="en-US" sz="20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+mj-lt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+mj-lt"/>
                  </a:rPr>
                  <a:t>Gives 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+mj-lt"/>
                  </a:rPr>
                  <a:t>a p-value for </a:t>
                </a:r>
                <a:r>
                  <a:rPr lang="en-US" sz="2000" b="1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+mj-lt"/>
                  </a:rPr>
                  <a:t>H</a:t>
                </a:r>
                <a:r>
                  <a:rPr lang="en-US" sz="2000" b="1" baseline="-25000" dirty="0">
                    <a:ln w="11430"/>
                    <a:solidFill>
                      <a:srgbClr val="FF0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+mj-lt"/>
                  </a:rPr>
                  <a:t>a</a:t>
                </a:r>
                <a:r>
                  <a:rPr lang="en-US" sz="2000" b="1" dirty="0">
                    <a:ln w="11430"/>
                    <a:solidFill>
                      <a:srgbClr val="0070C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+mj-lt"/>
                  </a:rPr>
                  <a:t>: </a:t>
                </a:r>
                <a:r>
                  <a:rPr lang="en-US" sz="2000" b="1" dirty="0" smtClean="0">
                    <a:ln w="11430"/>
                    <a:solidFill>
                      <a:srgbClr val="FFC000"/>
                    </a:solidFill>
                    <a:effectLst>
                      <a:outerShdw blurRad="50800" dist="39000" dir="5460000" algn="tl">
                        <a:srgbClr val="000000">
                          <a:alpha val="38000"/>
                        </a:srgbClr>
                      </a:outerShdw>
                    </a:effectLst>
                    <a:latin typeface="+mj-lt"/>
                  </a:rPr>
                  <a:t>sample has 1 or more outliers</a:t>
                </a:r>
                <a:endParaRPr lang="en-US" sz="2000" b="1" dirty="0">
                  <a:ln w="11430"/>
                  <a:solidFill>
                    <a:srgbClr val="FFC0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+mj-lt"/>
                </a:endParaRPr>
              </a:p>
              <a:p>
                <a:pPr algn="l"/>
                <a:endParaRPr lang="en-US" sz="2800" b="1" dirty="0" smtClean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fr-FR" sz="2800" b="1" dirty="0">
                  <a:ln w="11430"/>
                  <a:solidFill>
                    <a:srgbClr val="0070C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+mj-lt"/>
                </a:endParaRP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97" y="762608"/>
                <a:ext cx="8229600" cy="3922407"/>
              </a:xfrm>
              <a:prstGeom prst="rect">
                <a:avLst/>
              </a:prstGeom>
              <a:blipFill rotWithShape="0">
                <a:blip r:embed="rId2"/>
                <a:stretch>
                  <a:fillRect b="-1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1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56605</TotalTime>
  <Words>804</Words>
  <Application>Microsoft Office PowerPoint</Application>
  <PresentationFormat>On-screen Show (4:3)</PresentationFormat>
  <Paragraphs>197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Todd Riley</cp:lastModifiedBy>
  <cp:revision>602</cp:revision>
  <cp:lastPrinted>2014-02-06T21:18:29Z</cp:lastPrinted>
  <dcterms:created xsi:type="dcterms:W3CDTF">2012-09-20T11:59:09Z</dcterms:created>
  <dcterms:modified xsi:type="dcterms:W3CDTF">2014-08-14T18:19:01Z</dcterms:modified>
</cp:coreProperties>
</file>