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4" r:id="rId4"/>
    <p:sldId id="268" r:id="rId5"/>
    <p:sldId id="267" r:id="rId6"/>
    <p:sldId id="265" r:id="rId7"/>
    <p:sldId id="270" r:id="rId8"/>
    <p:sldId id="257" r:id="rId9"/>
    <p:sldId id="25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D974-EA0E-C247-8093-C852D9CAE01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B5BE-0925-FF43-8CD2-07F209E8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B5BE-0925-FF43-8CD2-07F209E8F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088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8C58-27CD-3149-9E1F-517A373B716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CE5E-8D21-2F40-865F-C1EA6DE8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94EC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1088C7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088C7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088C7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1088C7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1088C7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pythonforbiologists.com/" TargetMode="External"/><Relationship Id="rId5" Type="http://schemas.openxmlformats.org/officeDocument/2006/relationships/hyperlink" Target="http://biopython.org/DIST/docs/tutorial/Tutorial.html" TargetMode="External"/><Relationship Id="rId6" Type="http://schemas.openxmlformats.org/officeDocument/2006/relationships/hyperlink" Target="http://biopython.org/wiki/Main_Page" TargetMode="External"/><Relationship Id="rId7" Type="http://schemas.openxmlformats.org/officeDocument/2006/relationships/hyperlink" Target="https://docs.python.org/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pythonthehardway.org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 – 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Biol</a:t>
            </a:r>
            <a:r>
              <a:rPr lang="en-US" dirty="0" smtClean="0"/>
              <a:t> 361 – Bioinformatics Lab</a:t>
            </a:r>
          </a:p>
          <a:p>
            <a:r>
              <a:rPr lang="en-US" smtClean="0"/>
              <a:t>Sep </a:t>
            </a:r>
            <a:r>
              <a:rPr lang="en-US" smtClean="0"/>
              <a:t>14, 2015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2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(Online) Python Books:</a:t>
            </a:r>
          </a:p>
          <a:p>
            <a:pPr lvl="1"/>
            <a:r>
              <a:rPr lang="en-US" dirty="0" smtClean="0"/>
              <a:t>Learn Python the Hard Way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http://learnpythonthehardway.org/book/</a:t>
            </a:r>
            <a:endParaRPr lang="en-US" sz="2400" dirty="0" smtClean="0"/>
          </a:p>
          <a:p>
            <a:pPr lvl="1"/>
            <a:r>
              <a:rPr lang="en-US" smtClean="0"/>
              <a:t>Think Python (PDF)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hlinkClick r:id="rId3"/>
              </a:rPr>
              <a:t>http://www.greenteapress.com/thinkpython/thinkpython.pdf</a:t>
            </a:r>
            <a:endParaRPr lang="en-US" dirty="0" smtClean="0"/>
          </a:p>
          <a:p>
            <a:pPr lvl="1"/>
            <a:r>
              <a:rPr lang="en-US" dirty="0" smtClean="0"/>
              <a:t>Python for Biologists</a:t>
            </a:r>
          </a:p>
          <a:p>
            <a:pPr marL="914400" lvl="2" indent="0">
              <a:buNone/>
            </a:pPr>
            <a:r>
              <a:rPr lang="en-US" dirty="0" smtClean="0">
                <a:hlinkClick r:id="rId4"/>
              </a:rPr>
              <a:t>http://pythonforbiologists.com/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 smtClean="0"/>
              <a:t>Biopython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5"/>
              </a:rPr>
              <a:t>http://biopython.org/DIST/docs/tutorial/Tutorial.html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http://biopython.org/wiki/Main_Page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Python documentation:</a:t>
            </a:r>
          </a:p>
          <a:p>
            <a:pPr lvl="1"/>
            <a:r>
              <a:rPr lang="en-US" dirty="0" smtClean="0">
                <a:hlinkClick r:id="rId7"/>
              </a:rPr>
              <a:t>https://docs.python.org/2/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programming language released in 1991 by Guido Van </a:t>
            </a:r>
            <a:r>
              <a:rPr lang="en-US" dirty="0" err="1" smtClean="0"/>
              <a:t>Rossum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applications</a:t>
            </a:r>
            <a:r>
              <a:rPr lang="en-US" dirty="0"/>
              <a:t>, from scripting to web </a:t>
            </a:r>
            <a:r>
              <a:rPr lang="en-US" dirty="0" smtClean="0"/>
              <a:t>programming</a:t>
            </a:r>
          </a:p>
          <a:p>
            <a:endParaRPr lang="en-US" dirty="0"/>
          </a:p>
          <a:p>
            <a:r>
              <a:rPr lang="en-US" dirty="0" smtClean="0"/>
              <a:t>Used by Google</a:t>
            </a:r>
            <a:r>
              <a:rPr lang="en-US" dirty="0"/>
              <a:t>, </a:t>
            </a:r>
            <a:r>
              <a:rPr lang="en-US" dirty="0" smtClean="0"/>
              <a:t>CERN</a:t>
            </a:r>
            <a:r>
              <a:rPr lang="en-US" dirty="0"/>
              <a:t>, </a:t>
            </a:r>
            <a:r>
              <a:rPr lang="en-US" dirty="0" smtClean="0"/>
              <a:t>NASA, etc.</a:t>
            </a:r>
          </a:p>
          <a:p>
            <a:endParaRPr lang="en-US" dirty="0"/>
          </a:p>
          <a:p>
            <a:r>
              <a:rPr lang="en-US" dirty="0" smtClean="0"/>
              <a:t>Named for Monty Python’s Flying Circus</a:t>
            </a:r>
          </a:p>
          <a:p>
            <a:pPr lvl="1"/>
            <a:r>
              <a:rPr lang="en-US" dirty="0" smtClean="0"/>
              <a:t>Documentation and example code frequently contain Monty Python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Syntax is consistent and (relatively) easy to understand</a:t>
            </a:r>
          </a:p>
          <a:p>
            <a:pPr lvl="1"/>
            <a:r>
              <a:rPr lang="en-US" dirty="0" smtClean="0"/>
              <a:t>Emphasizes readability (good for beginners!)</a:t>
            </a:r>
          </a:p>
          <a:p>
            <a:endParaRPr lang="en-US" dirty="0" smtClean="0"/>
          </a:p>
          <a:p>
            <a:r>
              <a:rPr lang="en-US" dirty="0" smtClean="0"/>
              <a:t>Allows you to start writing interesting programs right away</a:t>
            </a:r>
          </a:p>
          <a:p>
            <a:endParaRPr lang="en-US" dirty="0" smtClean="0"/>
          </a:p>
          <a:p>
            <a:r>
              <a:rPr lang="en-US" dirty="0" smtClean="0"/>
              <a:t>Used by many, many people in many different fields (including bioinformatics)</a:t>
            </a:r>
          </a:p>
          <a:p>
            <a:endParaRPr lang="en-US" dirty="0" smtClean="0"/>
          </a:p>
          <a:p>
            <a:r>
              <a:rPr lang="en-US" dirty="0" smtClean="0"/>
              <a:t>Tons of online help and resources available (check our “Python Resources” folder on Blackboard for a start!)</a:t>
            </a:r>
          </a:p>
          <a:p>
            <a:endParaRPr lang="en-US" dirty="0"/>
          </a:p>
          <a:p>
            <a:r>
              <a:rPr lang="en-US" dirty="0" smtClean="0"/>
              <a:t>Google for other excellent Python resources!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Perl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>
                <a:solidFill>
                  <a:schemeClr val="accent5"/>
                </a:solidFill>
              </a:rPr>
              <a:t>Python:</a:t>
            </a:r>
            <a:endParaRPr lang="en-US" sz="2800" b="0" dirty="0">
              <a:solidFill>
                <a:schemeClr val="accent5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9932" b="-29932"/>
          <a:stretch>
            <a:fillRect/>
          </a:stretch>
        </p:blipFill>
        <p:spPr>
          <a:xfrm>
            <a:off x="457200" y="1756173"/>
            <a:ext cx="3813024" cy="372912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>
                <a:solidFill>
                  <a:srgbClr val="4BACC6"/>
                </a:solidFill>
              </a:rPr>
              <a:t>Perl:</a:t>
            </a:r>
            <a:endParaRPr lang="en-US" sz="2800" b="0" dirty="0">
              <a:solidFill>
                <a:srgbClr val="4BACC6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44286" b="-44286"/>
          <a:stretch>
            <a:fillRect/>
          </a:stretch>
        </p:blipFill>
        <p:spPr>
          <a:xfrm>
            <a:off x="4497388" y="1417638"/>
            <a:ext cx="4498975" cy="4398252"/>
          </a:xfrm>
        </p:spPr>
      </p:pic>
      <p:sp>
        <p:nvSpPr>
          <p:cNvPr id="13" name="TextBox 12"/>
          <p:cNvSpPr txBox="1"/>
          <p:nvPr/>
        </p:nvSpPr>
        <p:spPr>
          <a:xfrm>
            <a:off x="457200" y="5223685"/>
            <a:ext cx="651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Python is a lot simpler and easier to read!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37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99512" cy="9086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Indentation is important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286"/>
            <a:ext cx="8229600" cy="4942878"/>
          </a:xfrm>
        </p:spPr>
        <p:txBody>
          <a:bodyPr>
            <a:normAutofit/>
          </a:bodyPr>
          <a:lstStyle/>
          <a:p>
            <a:r>
              <a:rPr lang="en-US" sz="2400" dirty="0"/>
              <a:t>In P</a:t>
            </a:r>
            <a:r>
              <a:rPr lang="en-US" sz="2400" dirty="0" smtClean="0"/>
              <a:t>ython, indentation is a crucial part of the syntax</a:t>
            </a:r>
          </a:p>
          <a:p>
            <a:endParaRPr lang="en-US" sz="2400" dirty="0"/>
          </a:p>
          <a:p>
            <a:r>
              <a:rPr lang="en-US" sz="2400" dirty="0"/>
              <a:t>It is used to delimit loops and </a:t>
            </a:r>
            <a:r>
              <a:rPr lang="en-US" sz="2400" dirty="0" smtClean="0"/>
              <a:t>conditions</a:t>
            </a:r>
          </a:p>
          <a:p>
            <a:endParaRPr lang="en-US" sz="2400" dirty="0" smtClean="0"/>
          </a:p>
          <a:p>
            <a:r>
              <a:rPr lang="en-US" sz="2400" dirty="0" smtClean="0"/>
              <a:t>If your code is not indented correctly, it will likely not work the way you expect</a:t>
            </a:r>
          </a:p>
          <a:p>
            <a:endParaRPr lang="en-US" sz="2400" dirty="0" smtClean="0"/>
          </a:p>
          <a:p>
            <a:r>
              <a:rPr lang="en-US" sz="2400" dirty="0" smtClean="0"/>
              <a:t>Indentation example: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</a:t>
            </a:r>
            <a:r>
              <a:rPr lang="en-US" sz="2400" dirty="0" smtClean="0">
                <a:solidFill>
                  <a:srgbClr val="FF0000"/>
                </a:solidFill>
              </a:rPr>
              <a:t>print</a:t>
            </a:r>
            <a:r>
              <a:rPr lang="en-US" sz="2400" dirty="0" smtClean="0"/>
              <a:t> </a:t>
            </a:r>
            <a:r>
              <a:rPr lang="en-US" sz="2400" dirty="0"/>
              <a:t>is inside the </a:t>
            </a:r>
            <a:r>
              <a:rPr lang="en-US" sz="2400" dirty="0" smtClean="0"/>
              <a:t>loop, </a:t>
            </a:r>
            <a:r>
              <a:rPr lang="en-US" sz="2400" dirty="0"/>
              <a:t>while the second is outside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19850"/>
            <a:ext cx="8428807" cy="7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is especially good for biologists (and scientists in general)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Has several tools and packages designed specifically for biology (e.g. </a:t>
            </a:r>
            <a:r>
              <a:rPr lang="en-US" dirty="0" err="1" smtClean="0"/>
              <a:t>Biopython</a:t>
            </a:r>
            <a:r>
              <a:rPr lang="en-US" dirty="0" smtClean="0"/>
              <a:t>, which we’ll be using)</a:t>
            </a:r>
          </a:p>
          <a:p>
            <a:endParaRPr lang="en-US" dirty="0" smtClean="0"/>
          </a:p>
          <a:p>
            <a:r>
              <a:rPr lang="en-US" dirty="0" smtClean="0"/>
              <a:t>Can be integrated with outside scientific tools</a:t>
            </a:r>
          </a:p>
          <a:p>
            <a:endParaRPr lang="en-US" dirty="0"/>
          </a:p>
          <a:p>
            <a:r>
              <a:rPr lang="en-US" dirty="0" smtClean="0"/>
              <a:t>Works well with long strings of text, which are really common in biology</a:t>
            </a:r>
          </a:p>
          <a:p>
            <a:endParaRPr lang="en-US" dirty="0" smtClean="0"/>
          </a:p>
          <a:p>
            <a:r>
              <a:rPr lang="en-US" dirty="0" smtClean="0"/>
              <a:t>For example, this DNA sequence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AGTACACTGGT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is a string!</a:t>
            </a:r>
          </a:p>
          <a:p>
            <a:endParaRPr lang="en-US" dirty="0"/>
          </a:p>
          <a:p>
            <a:r>
              <a:rPr lang="en-US" dirty="0" smtClean="0"/>
              <a:t>What are some things you might want to write a program to do with a DNA or amino acid sequence string?</a:t>
            </a:r>
          </a:p>
        </p:txBody>
      </p:sp>
    </p:spTree>
    <p:extLst>
      <p:ext uri="{BB962C8B-B14F-4D97-AF65-F5344CB8AC3E}">
        <p14:creationId xmlns:p14="http://schemas.microsoft.com/office/powerpoint/2010/main" val="169204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free Python distribution</a:t>
            </a:r>
          </a:p>
          <a:p>
            <a:endParaRPr lang="en-US" dirty="0" smtClean="0"/>
          </a:p>
          <a:p>
            <a:r>
              <a:rPr lang="en-US" dirty="0" smtClean="0"/>
              <a:t>Prepackaged with useful scientific tools, e.g. </a:t>
            </a:r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SciPy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with many different Python tools and environments, e.g.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endParaRPr lang="en-US" dirty="0"/>
          </a:p>
          <a:p>
            <a:r>
              <a:rPr lang="en-US" dirty="0"/>
              <a:t>Website: https://</a:t>
            </a:r>
            <a:r>
              <a:rPr lang="en-US" dirty="0" err="1"/>
              <a:t>store.continuum.io</a:t>
            </a:r>
            <a:r>
              <a:rPr lang="en-US" dirty="0"/>
              <a:t>/</a:t>
            </a:r>
            <a:r>
              <a:rPr lang="en-US" dirty="0" err="1"/>
              <a:t>cshop</a:t>
            </a:r>
            <a:r>
              <a:rPr lang="en-US" dirty="0"/>
              <a:t>/anaconda/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6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of freely available Python tools for molecular biology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Constantly updated</a:t>
            </a:r>
          </a:p>
          <a:p>
            <a:pPr lvl="1"/>
            <a:r>
              <a:rPr lang="en-US" dirty="0" smtClean="0"/>
              <a:t>New tools are added all the time, which means </a:t>
            </a:r>
            <a:r>
              <a:rPr lang="en-US" dirty="0" err="1" smtClean="0"/>
              <a:t>Biopython</a:t>
            </a:r>
            <a:r>
              <a:rPr lang="en-US" dirty="0" smtClean="0"/>
              <a:t> is becoming more and more powerful</a:t>
            </a:r>
          </a:p>
          <a:p>
            <a:pPr lvl="1"/>
            <a:endParaRPr lang="en-US" dirty="0"/>
          </a:p>
          <a:p>
            <a:r>
              <a:rPr lang="en-US" dirty="0" smtClean="0"/>
              <a:t>Very useful resource: </a:t>
            </a:r>
            <a:r>
              <a:rPr lang="en-US" dirty="0" err="1" smtClean="0"/>
              <a:t>Biopython</a:t>
            </a:r>
            <a:r>
              <a:rPr lang="en-US" dirty="0" smtClean="0"/>
              <a:t> Tutorial and Cookbook 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http://biopython.org/DIST/docs/tutorial/Tutorial.html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552958" cy="7162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can you do with it?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931"/>
            <a:ext cx="8390257" cy="572226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n-US" sz="9600" dirty="0" smtClean="0"/>
              <a:t>Work with online </a:t>
            </a:r>
            <a:r>
              <a:rPr lang="en-US" sz="9600" dirty="0"/>
              <a:t>bioinformatics </a:t>
            </a:r>
            <a:r>
              <a:rPr lang="en-US" sz="9600" dirty="0" smtClean="0"/>
              <a:t>resources (</a:t>
            </a:r>
            <a:r>
              <a:rPr lang="en-US" sz="9600" dirty="0"/>
              <a:t>NCBI, </a:t>
            </a:r>
            <a:r>
              <a:rPr lang="en-US" sz="9600" dirty="0" err="1"/>
              <a:t>ExPASy</a:t>
            </a:r>
            <a:r>
              <a:rPr lang="en-US" sz="9600" dirty="0" smtClean="0"/>
              <a:t>)</a:t>
            </a:r>
          </a:p>
          <a:p>
            <a:pPr>
              <a:lnSpc>
                <a:spcPct val="80000"/>
              </a:lnSpc>
            </a:pPr>
            <a:endParaRPr lang="en-US" sz="9600" dirty="0"/>
          </a:p>
          <a:p>
            <a:pPr>
              <a:lnSpc>
                <a:spcPct val="90000"/>
              </a:lnSpc>
            </a:pPr>
            <a:r>
              <a:rPr lang="en-US" sz="9600" dirty="0"/>
              <a:t>Interface </a:t>
            </a:r>
            <a:r>
              <a:rPr lang="en-US" sz="9600" dirty="0" smtClean="0"/>
              <a:t>with </a:t>
            </a:r>
            <a:r>
              <a:rPr lang="en-US" sz="9600" dirty="0"/>
              <a:t>common bioinformatics programs (Blast, </a:t>
            </a:r>
            <a:r>
              <a:rPr lang="en-US" sz="9600" dirty="0" err="1"/>
              <a:t>ClustalW</a:t>
            </a:r>
            <a:r>
              <a:rPr lang="en-US" sz="9600" dirty="0" smtClean="0"/>
              <a:t>)</a:t>
            </a:r>
          </a:p>
          <a:p>
            <a:pPr>
              <a:lnSpc>
                <a:spcPct val="80000"/>
              </a:lnSpc>
            </a:pPr>
            <a:endParaRPr lang="en-US" sz="9600" dirty="0"/>
          </a:p>
          <a:p>
            <a:pPr>
              <a:lnSpc>
                <a:spcPct val="80000"/>
              </a:lnSpc>
            </a:pPr>
            <a:r>
              <a:rPr lang="en-US" sz="9600" dirty="0" smtClean="0"/>
              <a:t>Manipulate sequences (transcription, translation, etc.)</a:t>
            </a:r>
          </a:p>
          <a:p>
            <a:pPr>
              <a:lnSpc>
                <a:spcPct val="80000"/>
              </a:lnSpc>
            </a:pPr>
            <a:endParaRPr lang="en-US" sz="9600" dirty="0"/>
          </a:p>
          <a:p>
            <a:pPr>
              <a:lnSpc>
                <a:spcPct val="80000"/>
              </a:lnSpc>
            </a:pPr>
            <a:r>
              <a:rPr lang="en-US" sz="9600" dirty="0" smtClean="0"/>
              <a:t>Deal with sequence alignments</a:t>
            </a:r>
          </a:p>
          <a:p>
            <a:pPr>
              <a:lnSpc>
                <a:spcPct val="80000"/>
              </a:lnSpc>
            </a:pPr>
            <a:endParaRPr lang="en-US" sz="9600" dirty="0"/>
          </a:p>
          <a:p>
            <a:pPr>
              <a:lnSpc>
                <a:spcPct val="80000"/>
              </a:lnSpc>
            </a:pPr>
            <a:r>
              <a:rPr lang="en-US" sz="9600" dirty="0" smtClean="0"/>
              <a:t>Manage protein structures</a:t>
            </a:r>
          </a:p>
          <a:p>
            <a:pPr>
              <a:lnSpc>
                <a:spcPct val="80000"/>
              </a:lnSpc>
            </a:pPr>
            <a:endParaRPr lang="en-US" sz="9600" dirty="0" smtClean="0"/>
          </a:p>
          <a:p>
            <a:pPr>
              <a:lnSpc>
                <a:spcPct val="80000"/>
              </a:lnSpc>
            </a:pPr>
            <a:r>
              <a:rPr lang="en-US" sz="9600" dirty="0" smtClean="0"/>
              <a:t>Run applications</a:t>
            </a:r>
          </a:p>
          <a:p>
            <a:pPr>
              <a:lnSpc>
                <a:spcPct val="80000"/>
              </a:lnSpc>
            </a:pPr>
            <a:endParaRPr lang="en-US" sz="9600" dirty="0" smtClean="0"/>
          </a:p>
          <a:p>
            <a:pPr>
              <a:lnSpc>
                <a:spcPct val="80000"/>
              </a:lnSpc>
            </a:pPr>
            <a:r>
              <a:rPr lang="en-US" sz="9600" dirty="0" smtClean="0"/>
              <a:t>Example: NCBI Query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9600" dirty="0" smtClean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9600" dirty="0"/>
              <a:t>	</a:t>
            </a:r>
            <a:r>
              <a:rPr lang="en-US" sz="9600" dirty="0" smtClean="0"/>
              <a:t>results </a:t>
            </a:r>
            <a:r>
              <a:rPr lang="en-US" sz="9600" dirty="0"/>
              <a:t>= </a:t>
            </a:r>
            <a:r>
              <a:rPr lang="en-US" sz="9600" dirty="0" err="1"/>
              <a:t>Entrez.esearch</a:t>
            </a:r>
            <a:r>
              <a:rPr lang="en-US" sz="9600" dirty="0"/>
              <a:t>(</a:t>
            </a:r>
            <a:r>
              <a:rPr lang="en-US" sz="9600" dirty="0" err="1"/>
              <a:t>db</a:t>
            </a:r>
            <a:r>
              <a:rPr lang="en-US" sz="9600" dirty="0"/>
              <a:t>='nucleotide', term='cox2') </a:t>
            </a:r>
            <a:endParaRPr lang="en-US" sz="9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9600" dirty="0"/>
              <a:t>	</a:t>
            </a:r>
            <a:r>
              <a:rPr lang="en-US" sz="9600" dirty="0" err="1" smtClean="0"/>
              <a:t>Entrez.read</a:t>
            </a:r>
            <a:r>
              <a:rPr lang="en-US" sz="9600" dirty="0"/>
              <a:t>(results</a:t>
            </a:r>
            <a:r>
              <a:rPr lang="en-US" sz="9600" dirty="0" smtClean="0"/>
              <a:t>)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539739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3398</TotalTime>
  <Words>446</Words>
  <Application>Microsoft Macintosh PowerPoint</Application>
  <PresentationFormat>On-screen Show (4:3)</PresentationFormat>
  <Paragraphs>100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Lab 1 – Intro to Python</vt:lpstr>
      <vt:lpstr>Python</vt:lpstr>
      <vt:lpstr>Why Python?</vt:lpstr>
      <vt:lpstr>Python vs. Perl</vt:lpstr>
      <vt:lpstr>Indentation is important</vt:lpstr>
      <vt:lpstr>Python is especially good for biologists (and scientists in general)</vt:lpstr>
      <vt:lpstr>Anaconda</vt:lpstr>
      <vt:lpstr>Biopython</vt:lpstr>
      <vt:lpstr>What can you do with it?</vt:lpstr>
      <vt:lpstr>Helpful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Colaneri</dc:creator>
  <cp:lastModifiedBy>Z V</cp:lastModifiedBy>
  <cp:revision>14</cp:revision>
  <dcterms:created xsi:type="dcterms:W3CDTF">2014-09-07T17:11:34Z</dcterms:created>
  <dcterms:modified xsi:type="dcterms:W3CDTF">2015-09-12T01:45:52Z</dcterms:modified>
</cp:coreProperties>
</file>