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91" r:id="rId2"/>
    <p:sldId id="393" r:id="rId3"/>
    <p:sldId id="451" r:id="rId4"/>
    <p:sldId id="449" r:id="rId5"/>
    <p:sldId id="450" r:id="rId6"/>
    <p:sldId id="395" r:id="rId7"/>
    <p:sldId id="454" r:id="rId8"/>
    <p:sldId id="452" r:id="rId9"/>
    <p:sldId id="453" r:id="rId10"/>
    <p:sldId id="456" r:id="rId11"/>
    <p:sldId id="455" r:id="rId12"/>
    <p:sldId id="457" r:id="rId13"/>
    <p:sldId id="458" r:id="rId1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FFCC"/>
    <a:srgbClr val="FF66FF"/>
    <a:srgbClr val="FF00FF"/>
    <a:srgbClr val="FFCCFF"/>
    <a:srgbClr val="FF99FF"/>
    <a:srgbClr val="FFFFFF"/>
    <a:srgbClr val="00FF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0" autoAdjust="0"/>
    <p:restoredTop sz="89262" autoAdjust="0"/>
  </p:normalViewPr>
  <p:slideViewPr>
    <p:cSldViewPr snapToGrid="0">
      <p:cViewPr varScale="1">
        <p:scale>
          <a:sx n="108" d="100"/>
          <a:sy n="108" d="100"/>
        </p:scale>
        <p:origin x="19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02B42F-B717-44DC-B7E0-020E813AF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4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6B47FDE0-E69E-47E7-B72B-1E16D6383D87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9694FED7-5287-4789-8380-EF0178A6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4FED7-5287-4789-8380-EF0178A6B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7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7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8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7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4166" y="2332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297" y="762609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Biology 644</a:t>
            </a:r>
          </a:p>
          <a:p>
            <a:endParaRPr lang="en-US" sz="32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32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Old Title</a:t>
            </a:r>
            <a:r>
              <a:rPr lang="en-US" sz="32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Bioinformatics for Molecular </a:t>
            </a:r>
            <a:r>
              <a:rPr lang="en-US" sz="32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Biologists</a:t>
            </a:r>
          </a:p>
          <a:p>
            <a:endParaRPr lang="en-US" sz="32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32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Potential New Title</a:t>
            </a:r>
            <a:r>
              <a:rPr lang="en-US" sz="32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Integrated Bioinformatics Using R for Both Wet and Dry </a:t>
            </a:r>
            <a:r>
              <a:rPr lang="en-US" sz="32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Scientists</a:t>
            </a:r>
          </a:p>
          <a:p>
            <a:endParaRPr lang="en-US" sz="32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32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Spring 2014</a:t>
            </a:r>
          </a:p>
          <a:p>
            <a:endParaRPr lang="en-US" sz="32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32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February 20, 2014</a:t>
            </a:r>
            <a:endParaRPr lang="en-US" sz="32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32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2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-Distribution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482" name="Picture 2" descr="File:F distributionP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4" y="2648562"/>
            <a:ext cx="3889293" cy="291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File:F distributionC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009" y="2648562"/>
            <a:ext cx="3897678" cy="292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1439" y="2066165"/>
            <a:ext cx="27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Probability density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323" y="2066165"/>
            <a:ext cx="32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Cumulative distribution function</a:t>
            </a:r>
          </a:p>
        </p:txBody>
      </p:sp>
    </p:spTree>
    <p:extLst>
      <p:ext uri="{BB962C8B-B14F-4D97-AF65-F5344CB8AC3E}">
        <p14:creationId xmlns:p14="http://schemas.microsoft.com/office/powerpoint/2010/main" val="34313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Hypergeometric</a:t>
            </a:r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Distribution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417638"/>
            <a:ext cx="8229600" cy="4294793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</a:t>
            </a:r>
            <a:r>
              <a:rPr lang="en-US" sz="2800" b="1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hypergeometric</a:t>
            </a: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distribution is a discrete probability distribution that describes the probability of </a:t>
            </a:r>
            <a:r>
              <a:rPr 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</a:t>
            </a: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successes in </a:t>
            </a:r>
            <a:r>
              <a:rPr 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</a:t>
            </a: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draws </a:t>
            </a:r>
            <a:r>
              <a:rPr lang="en-US" sz="2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without replacement</a:t>
            </a: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from a finite population of size </a:t>
            </a:r>
            <a:r>
              <a:rPr 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</a:t>
            </a: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containing exactly </a:t>
            </a:r>
            <a:r>
              <a:rPr 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</a:t>
            </a: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successes.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This </a:t>
            </a: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in contrast to the binomial distribution, which describes the probability of </a:t>
            </a:r>
            <a:r>
              <a:rPr 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</a:t>
            </a: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successes in </a:t>
            </a:r>
            <a:r>
              <a:rPr 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</a:t>
            </a: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draws </a:t>
            </a:r>
            <a:r>
              <a:rPr lang="en-US" sz="2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 replacement</a:t>
            </a: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  <a:endParaRPr lang="en-US" sz="20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65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Hypergeometric</a:t>
            </a:r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Distribution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417638"/>
            <a:ext cx="8229600" cy="4294793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</a:t>
            </a:r>
            <a:r>
              <a:rPr lang="en-US" sz="2000" b="1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hypergeometric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distribution applies to sampling </a:t>
            </a:r>
            <a:r>
              <a:rPr lang="en-US" sz="20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without replacement 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from a finite population whose elements can be classified into two mutually exclusive categories like Pass/Fail, Male/Female or </a:t>
            </a:r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Employed/Unemployed.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 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random selections are made from the population, each subsequent draw decreases the population causing the probability of success to change with each draw</a:t>
            </a:r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following conditions </a:t>
            </a:r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characterize 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</a:t>
            </a:r>
            <a:r>
              <a:rPr lang="en-US" sz="2000" b="1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hypergeometric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distribution: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The result of each draw can be classified into one or two categories.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The</a:t>
            </a:r>
            <a:r>
              <a:rPr lang="en-US" sz="20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probability of a success changes on each draw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68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Hypergeometric</a:t>
            </a:r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Distribution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417638"/>
            <a:ext cx="8229600" cy="4294793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random variable X follows 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</a:t>
            </a:r>
            <a:r>
              <a:rPr lang="en-US" sz="2000" b="1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hypergeometric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distribution if its probability mass function (</a:t>
            </a:r>
            <a:r>
              <a:rPr lang="en-US" sz="2000" b="1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pmf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 is given by</a:t>
            </a:r>
            <a:endParaRPr lang="en-US" sz="20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2530" name="Picture 2" descr=" P(X=k) = {{{K \choose k} {{N-K} \choose {n-k}}}\over {N \choose n}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97" y="2551845"/>
            <a:ext cx="3096382" cy="9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961783" y="3926589"/>
            <a:ext cx="5474576" cy="120032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population size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number of success states in the population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number of draws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number of successes </a:t>
            </a:r>
          </a:p>
        </p:txBody>
      </p:sp>
      <p:pic>
        <p:nvPicPr>
          <p:cNvPr id="22542" name="Picture 14" descr="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97" y="4057894"/>
            <a:ext cx="1714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3" name="Picture 15" descr="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97" y="4332531"/>
            <a:ext cx="1714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Picture 16" descr="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97" y="4607169"/>
            <a:ext cx="1143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5" name="Picture 17" descr="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97" y="4881807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297" y="762608"/>
            <a:ext cx="8229600" cy="3922407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Outline</a:t>
            </a:r>
          </a:p>
          <a:p>
            <a:endParaRPr 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Make-up Classes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χ</a:t>
            </a:r>
            <a:r>
              <a:rPr lang="en-US" sz="2800" b="1" baseline="3000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2</a:t>
            </a: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 Distribution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T-Distribution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F-Distribution</a:t>
            </a:r>
            <a:endParaRPr lang="fr-FR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Hypergeometric</a:t>
            </a:r>
            <a:r>
              <a:rPr lang="fr-FR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 Distribution</a:t>
            </a:r>
            <a:endParaRPr lang="fr-FR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 Lab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Problem</a:t>
            </a:r>
            <a:r>
              <a:rPr lang="fr-FR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 Set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Chapter</a:t>
            </a:r>
            <a:r>
              <a:rPr lang="fr-FR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 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b="1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Chapter</a:t>
            </a:r>
            <a:r>
              <a:rPr lang="fr-FR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 </a:t>
            </a:r>
            <a:r>
              <a:rPr lang="fr-FR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3 </a:t>
            </a:r>
            <a:r>
              <a:rPr lang="fr-FR" sz="28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Supplemental</a:t>
            </a:r>
            <a:endParaRPr lang="fr-FR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37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l-GR" sz="3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χ2 </a:t>
            </a:r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Distribution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64886"/>
            <a:ext cx="8229600" cy="3922407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chi-squared 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distribution (also chi-square or χ²-distribution) with k degrees of freedom is the distribution of a </a:t>
            </a:r>
            <a:r>
              <a:rPr lang="en-US" sz="20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sum of the squares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of k independent </a:t>
            </a:r>
            <a:r>
              <a:rPr lang="en-US" sz="20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standard normal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random variables</a:t>
            </a:r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 Z</a:t>
            </a:r>
            <a:r>
              <a:rPr lang="en-US" sz="2000" b="1" baseline="-25000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..., </a:t>
            </a:r>
            <a:r>
              <a:rPr lang="en-US" sz="2000" b="1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</a:t>
            </a:r>
            <a:r>
              <a:rPr lang="en-US" sz="2000" b="1" baseline="-25000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are independent, </a:t>
            </a:r>
            <a:r>
              <a:rPr lang="en-US" sz="20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standard normal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random variables, then the sum of their squares,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20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distributed according to the chi-squared distribution with </a:t>
            </a:r>
            <a:r>
              <a:rPr lang="en-US" sz="20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 degrees of freedom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This is usually denoted 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20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chi-squared distribution has one parameter: k — a positive integer that specifies the number of degrees of freedom (i.e. the number of </a:t>
            </a:r>
            <a:r>
              <a:rPr lang="en-US" sz="2000" b="1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</a:t>
            </a:r>
            <a:r>
              <a:rPr lang="en-US" sz="2000" b="1" baseline="-25000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r>
              <a:rPr lang="en-US" sz="2000" b="1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’s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63628" y="2735331"/>
                <a:ext cx="1216743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628" y="2735331"/>
                <a:ext cx="1216743" cy="7845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90238" y="4817994"/>
                <a:ext cx="2563522" cy="28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38" y="4817994"/>
                <a:ext cx="2563522" cy="287964"/>
              </a:xfrm>
              <a:prstGeom prst="rect">
                <a:avLst/>
              </a:prstGeom>
              <a:blipFill rotWithShape="0">
                <a:blip r:embed="rId3"/>
                <a:stretch>
                  <a:fillRect l="-4048" t="-2083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9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l-GR" sz="3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χ2 </a:t>
            </a:r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Distribution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8434" name="Picture 2" descr="File:Chi-square pdf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8" y="2294792"/>
            <a:ext cx="3969727" cy="264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24205" y="1675915"/>
            <a:ext cx="27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Probability density function</a:t>
            </a:r>
          </a:p>
        </p:txBody>
      </p:sp>
      <p:pic>
        <p:nvPicPr>
          <p:cNvPr id="18436" name="Picture 4" descr="File:Chi-square cdf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6" y="2294792"/>
            <a:ext cx="3969727" cy="264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02134" y="1675915"/>
            <a:ext cx="32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Cumulative distribution function</a:t>
            </a:r>
          </a:p>
        </p:txBody>
      </p:sp>
    </p:spTree>
    <p:extLst>
      <p:ext uri="{BB962C8B-B14F-4D97-AF65-F5344CB8AC3E}">
        <p14:creationId xmlns:p14="http://schemas.microsoft.com/office/powerpoint/2010/main" val="5412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l-GR" sz="3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χ2 </a:t>
            </a:r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Distribution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417638"/>
            <a:ext cx="8229600" cy="4294793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chi-squared distribution is used in the common chi-squared tests </a:t>
            </a: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for:</a:t>
            </a:r>
            <a:endParaRPr 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goodness of fit 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of an observed distribution to a theoretical 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the independence of two criteria of classification of qualitative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in </a:t>
            </a:r>
            <a:r>
              <a:rPr lang="en-US" sz="20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confidence interval 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estimation for a population standard deviation of a normal distribution from a sample standard deviation.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Many other statistical tests also use this distribution, like Friedman's analysis of variance by ranks.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chi-squared distribution is a special case of the </a:t>
            </a:r>
            <a:r>
              <a:rPr lang="en-US" sz="2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gamma distribution</a:t>
            </a:r>
            <a:r>
              <a:rPr lang="en-US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21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(Student’s) t-Distribution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417638"/>
            <a:ext cx="8229600" cy="4294793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Student's t-distribution (or simply the t-distribution) is a family of continuous probability distributions that arises when estimating the mean of a </a:t>
            </a:r>
            <a:r>
              <a:rPr lang="en-US" sz="24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normally distributed population </a:t>
            </a:r>
            <a:r>
              <a:rPr lang="en-US" sz="24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 situations where the </a:t>
            </a:r>
            <a:r>
              <a:rPr lang="en-US" sz="24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sample size</a:t>
            </a:r>
            <a:r>
              <a:rPr lang="en-US" sz="24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is small </a:t>
            </a:r>
            <a:r>
              <a:rPr lang="en-US" sz="24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(&lt; 30) and </a:t>
            </a:r>
            <a:r>
              <a:rPr lang="en-US" sz="24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population standard deviation is unknown</a:t>
            </a:r>
            <a:r>
              <a:rPr lang="en-US" sz="24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endParaRPr lang="en-US" sz="24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It </a:t>
            </a:r>
            <a:r>
              <a:rPr lang="en-US" sz="24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plays a role in a number of widely used statistical </a:t>
            </a:r>
            <a:r>
              <a:rPr lang="en-US" sz="24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analyses including</a:t>
            </a:r>
            <a:endParaRPr lang="en-US" sz="20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the Student's t-test for assessing the statistical significance of the </a:t>
            </a:r>
            <a:r>
              <a:rPr lang="en-US" sz="20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difference between two sample means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the construction of confidence intervals for the difference between two population </a:t>
            </a:r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means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linear </a:t>
            </a:r>
            <a:r>
              <a:rPr lang="en-US" sz="20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regression analysis</a:t>
            </a:r>
            <a:r>
              <a:rPr lang="en-US" sz="2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2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(Student’s) t-Distribution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457200" y="1180251"/>
                <a:ext cx="8229600" cy="4294793"/>
              </a:xfrm>
              <a:prstGeom prst="rect">
                <a:avLst/>
              </a:prstGeom>
            </p:spPr>
            <p:txBody>
              <a:bodyPr>
                <a:no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If the data are normally distributed, then the values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 smtClean="0">
                                    <a:ln w="1143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50800" dist="39000" dir="5460000" algn="tl">
                                        <a:srgbClr val="000000">
                                          <a:alpha val="38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n w="1143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50800" dist="39000" dir="5460000" algn="tl">
                                        <a:srgbClr val="000000">
                                          <a:alpha val="38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16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16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</m:num>
                      <m:den>
                        <m:f>
                          <m:fPr>
                            <m:type m:val="skw"/>
                            <m:ctrlPr>
                              <a:rPr lang="el-GR" sz="16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b="1" i="1">
                                    <a:ln w="1143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50800" dist="39000" dir="5460000" algn="tl">
                                        <a:srgbClr val="000000">
                                          <a:alpha val="38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b="1" i="1">
                                    <a:ln w="1143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50800" dist="39000" dir="5460000" algn="tl">
                                        <a:srgbClr val="000000">
                                          <a:alpha val="38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follow a T-distribution with 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n-1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degrees of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freedom, where 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s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the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sample standard deviation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the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sample mean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T-distribution is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approximately equal to the </a:t>
                </a:r>
                <a:r>
                  <a:rPr lang="en-US" sz="16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normal distribution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when the sample size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is thirty or greater.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If we take a sample of </a:t>
                </a:r>
                <a:r>
                  <a:rPr lang="en-US" sz="16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 = ν+1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observations from a normal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distribution, compute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sample mean and plot it, and repeat this process infinitely many times (for the same </a:t>
                </a:r>
                <a:r>
                  <a:rPr lang="en-US" sz="16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), we get the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t-Distribution probability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density function for that 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If we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compute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sample variance for these </a:t>
                </a:r>
                <a:r>
                  <a:rPr lang="en-US" sz="16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observations, then the t-distribution (for </a:t>
                </a:r>
                <a:r>
                  <a:rPr lang="en-US" sz="16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n-1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) can be defined as the distribution of the location of the true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mean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relative to the sample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mean, divided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by the </a:t>
                </a:r>
                <a:r>
                  <a:rPr lang="en-US" sz="16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sample standard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error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In this way, the </a:t>
                </a:r>
                <a:r>
                  <a:rPr lang="en-US" sz="16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t-distribution can be used to estimate how likely it is that the true mean lies in any given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range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t-distribution is symmetric and bell-shaped, like the normal distribution, but has </a:t>
                </a:r>
                <a:r>
                  <a:rPr lang="en-US" sz="16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heavier tails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meaning that it is more prone to producing values that fall far from its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mean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80251"/>
                <a:ext cx="8229600" cy="4294793"/>
              </a:xfrm>
              <a:prstGeom prst="rect">
                <a:avLst/>
              </a:prstGeom>
              <a:blipFill rotWithShape="0">
                <a:blip r:embed="rId2"/>
                <a:stretch>
                  <a:fillRect b="-3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(Student’s) t-Distribution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458" name="Picture 2" descr="File:Student t pdf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2" y="2330327"/>
            <a:ext cx="4035669" cy="32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94531" y="1802396"/>
            <a:ext cx="27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Probability density function</a:t>
            </a:r>
          </a:p>
        </p:txBody>
      </p:sp>
      <p:pic>
        <p:nvPicPr>
          <p:cNvPr id="19460" name="Picture 4" descr="Student t cdf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93" y="2330327"/>
            <a:ext cx="4035668" cy="32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76102" y="1802396"/>
            <a:ext cx="32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Cumulative distribution function</a:t>
            </a:r>
          </a:p>
        </p:txBody>
      </p:sp>
    </p:spTree>
    <p:extLst>
      <p:ext uri="{BB962C8B-B14F-4D97-AF65-F5344CB8AC3E}">
        <p14:creationId xmlns:p14="http://schemas.microsoft.com/office/powerpoint/2010/main" val="35410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-Distribution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457200" y="1417638"/>
                <a:ext cx="8229600" cy="4294793"/>
              </a:xfrm>
              <a:prstGeom prst="rect">
                <a:avLst/>
              </a:prstGeom>
            </p:spPr>
            <p:txBody>
              <a:bodyPr>
                <a:no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Also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known as </a:t>
                </a:r>
                <a:r>
                  <a:rPr lang="en-US" sz="2000" b="1" dirty="0" err="1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Snedecor's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F distribution or the Fisher-</a:t>
                </a:r>
                <a:r>
                  <a:rPr lang="en-US" sz="2000" b="1" dirty="0" err="1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Snedecor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distribution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0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F-distribution is important for testing the </a:t>
                </a:r>
                <a:r>
                  <a:rPr lang="en-US" sz="20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equality of two </a:t>
                </a:r>
                <a:r>
                  <a:rPr lang="en-US" sz="20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variances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0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It can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be shown that the </a:t>
                </a:r>
                <a:r>
                  <a:rPr lang="en-US" sz="20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ratio of variances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from two independent sets of </a:t>
                </a:r>
                <a:r>
                  <a:rPr lang="en-US" sz="20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normally </a:t>
                </a:r>
                <a:r>
                  <a:rPr lang="en-US" sz="20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distributed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random variables follows an 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F-distribution.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0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Specifically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if the two population variances are equal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0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0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0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0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0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follows an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F-distribution with </a:t>
                </a:r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</a:t>
                </a:r>
                <a:r>
                  <a:rPr lang="en-US" sz="2000" b="1" baseline="-25000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1</a:t>
                </a:r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- </a:t>
                </a:r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1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; </a:t>
                </a:r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</a:t>
                </a:r>
                <a:r>
                  <a:rPr lang="en-US" sz="2000" b="1" baseline="-25000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</a:t>
                </a:r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- </a:t>
                </a:r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1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degrees of freedom,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the sample variance of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first sample set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 i="0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that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of the 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second sample, </a:t>
                </a:r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</a:t>
                </a:r>
                <a:r>
                  <a:rPr lang="en-US" sz="2000" b="1" baseline="-25000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1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the number of 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observations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in the 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first sample and </a:t>
                </a:r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</a:t>
                </a:r>
                <a:r>
                  <a:rPr lang="en-US" sz="2000" b="1" baseline="-25000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</a:t>
                </a:r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in the second</a:t>
                </a:r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</a:t>
                </a:r>
                <a:endParaRPr lang="en-US" sz="2000" b="1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16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0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7638"/>
                <a:ext cx="8229600" cy="42947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1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52015</TotalTime>
  <Words>676</Words>
  <Application>Microsoft Office PowerPoint</Application>
  <PresentationFormat>On-screen Show (4:3)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Todd Riley</cp:lastModifiedBy>
  <cp:revision>489</cp:revision>
  <cp:lastPrinted>2014-02-06T21:18:29Z</cp:lastPrinted>
  <dcterms:created xsi:type="dcterms:W3CDTF">2012-09-20T11:59:09Z</dcterms:created>
  <dcterms:modified xsi:type="dcterms:W3CDTF">2014-08-14T18:14:02Z</dcterms:modified>
</cp:coreProperties>
</file>