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3"/>
  </p:notesMasterIdLst>
  <p:sldIdLst>
    <p:sldId id="289" r:id="rId2"/>
    <p:sldId id="290" r:id="rId3"/>
    <p:sldId id="291" r:id="rId4"/>
    <p:sldId id="293" r:id="rId5"/>
    <p:sldId id="298" r:id="rId6"/>
    <p:sldId id="300" r:id="rId7"/>
    <p:sldId id="296" r:id="rId8"/>
    <p:sldId id="302" r:id="rId9"/>
    <p:sldId id="295" r:id="rId10"/>
    <p:sldId id="301" r:id="rId11"/>
    <p:sldId id="29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43"/>
    <a:srgbClr val="36B13E"/>
    <a:srgbClr val="1F5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47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E3A32-A577-2D42-A514-7706B5551AD8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1CE5-AA45-FD47-978E-977EEA1B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8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8200"/>
            <a:ext cx="8229600" cy="479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docs.docker.com/engine/understanding-dock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Matt Eldridge</a:t>
            </a:r>
          </a:p>
          <a:p>
            <a:r>
              <a:rPr lang="en-US" sz="2400" dirty="0" smtClean="0"/>
              <a:t>CRUK-CI Bioinformatics 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64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have we used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75693"/>
              </p:ext>
            </p:extLst>
          </p:nvPr>
        </p:nvGraphicFramePr>
        <p:xfrm>
          <a:off x="444497" y="1213072"/>
          <a:ext cx="8260633" cy="5378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3"/>
                <a:gridCol w="5034830"/>
              </a:tblGrid>
              <a:tr h="1199928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r>
                        <a:rPr lang="en-US" baseline="0" dirty="0" smtClean="0"/>
                        <a:t> third party software packaged as “dockerized apps”</a:t>
                      </a:r>
                      <a:endParaRPr lang="en-US" b="0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Sanger Cance</a:t>
                      </a:r>
                      <a:r>
                        <a:rPr lang="en-US" b="1" baseline="0" dirty="0" smtClean="0"/>
                        <a:t>r Genome Project analysis pipeline</a:t>
                      </a:r>
                      <a:r>
                        <a:rPr lang="en-US" b="0" baseline="0" dirty="0" smtClean="0"/>
                        <a:t> (variant calling for whole genome sequencing)</a:t>
                      </a:r>
                      <a:endParaRPr lang="en-US" b="1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baseline="0" dirty="0" err="1" smtClean="0"/>
                        <a:t>Polysolver</a:t>
                      </a:r>
                      <a:r>
                        <a:rPr lang="en-US" b="0" baseline="0" dirty="0" smtClean="0"/>
                        <a:t> (HLA typing)</a:t>
                      </a:r>
                      <a:endParaRPr lang="en-US" b="1" dirty="0"/>
                    </a:p>
                  </a:txBody>
                  <a:tcPr marL="182880" marT="91440" marB="91440"/>
                </a:tc>
              </a:tr>
              <a:tr h="892588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Installing and running third</a:t>
                      </a:r>
                      <a:r>
                        <a:rPr lang="en-US" baseline="0" dirty="0" smtClean="0"/>
                        <a:t> party software</a:t>
                      </a:r>
                      <a:endParaRPr lang="en-US" b="0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MutSigCV</a:t>
                      </a:r>
                      <a:r>
                        <a:rPr lang="en-US" b="0" baseline="0" dirty="0" smtClean="0"/>
                        <a:t> (mutational significance)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  <a:tr h="1201729">
                <a:tc>
                  <a:txBody>
                    <a:bodyPr/>
                    <a:lstStyle/>
                    <a:p>
                      <a:r>
                        <a:rPr lang="en-US" dirty="0" smtClean="0"/>
                        <a:t>Deploying Shiny applications</a:t>
                      </a:r>
                      <a:endParaRPr lang="en-US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Proteomics</a:t>
                      </a:r>
                      <a:r>
                        <a:rPr lang="en-US" b="1" baseline="0" dirty="0" smtClean="0"/>
                        <a:t> TMT analysis </a:t>
                      </a:r>
                      <a:r>
                        <a:rPr lang="en-US" baseline="0" dirty="0" smtClean="0"/>
                        <a:t>(Bioinformatics Core)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baseline="0" dirty="0" smtClean="0"/>
                        <a:t>Breast Cancer PDTX Encyclopaedia </a:t>
                      </a:r>
                      <a:r>
                        <a:rPr lang="en-US" baseline="0" dirty="0" smtClean="0"/>
                        <a:t>(Caldas lab, Bioinformatics Core)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  <a:tr h="1474383">
                <a:tc>
                  <a:txBody>
                    <a:bodyPr/>
                    <a:lstStyle/>
                    <a:p>
                      <a:r>
                        <a:rPr lang="en-US" dirty="0" smtClean="0"/>
                        <a:t>Packaging and distributing</a:t>
                      </a:r>
                      <a:r>
                        <a:rPr lang="en-US" baseline="0" dirty="0" smtClean="0"/>
                        <a:t> tools developed in-house</a:t>
                      </a:r>
                      <a:endParaRPr lang="en-US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SVclone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dirty="0" err="1" smtClean="0"/>
                        <a:t>umour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clonality</a:t>
                      </a:r>
                      <a:r>
                        <a:rPr lang="en-US" baseline="0" dirty="0" smtClean="0"/>
                        <a:t> analysis tool for ICGC-TCGA-DREAM Challenge (Geoff </a:t>
                      </a:r>
                      <a:r>
                        <a:rPr lang="en-US" baseline="0" dirty="0" err="1" smtClean="0"/>
                        <a:t>MacIntyre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baseline="0" dirty="0" err="1" smtClean="0"/>
                        <a:t>ParaBam</a:t>
                      </a:r>
                      <a:r>
                        <a:rPr lang="en-US" baseline="0" dirty="0" smtClean="0"/>
                        <a:t> tool for optimized processing of BAM files (Henry </a:t>
                      </a:r>
                      <a:r>
                        <a:rPr lang="en-US" baseline="0" dirty="0" err="1" smtClean="0"/>
                        <a:t>Farmery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  <a:tr h="610142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CRUK</a:t>
                      </a:r>
                      <a:r>
                        <a:rPr lang="en-US" baseline="0" dirty="0" smtClean="0"/>
                        <a:t> Summer School on cancer genome analysis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42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</a:t>
            </a:r>
            <a:r>
              <a:rPr lang="en-US" dirty="0" err="1" smtClean="0"/>
              <a:t>Docker</a:t>
            </a:r>
            <a:r>
              <a:rPr lang="en-US" dirty="0" smtClean="0"/>
              <a:t> help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Trialing new software</a:t>
            </a:r>
          </a:p>
          <a:p>
            <a:pPr lvl="1"/>
            <a:r>
              <a:rPr lang="en-US" sz="2000" dirty="0"/>
              <a:t>Clean, unpolluted starting point</a:t>
            </a:r>
          </a:p>
          <a:p>
            <a:pPr lvl="1"/>
            <a:r>
              <a:rPr lang="en-US" sz="2000" dirty="0" smtClean="0"/>
              <a:t>Isolated environment, won’t affect other applications</a:t>
            </a:r>
          </a:p>
          <a:p>
            <a:pPr lvl="1"/>
            <a:r>
              <a:rPr lang="en-US" sz="2000" dirty="0" err="1" smtClean="0"/>
              <a:t>Superuser</a:t>
            </a:r>
            <a:r>
              <a:rPr lang="en-US" sz="2000" dirty="0" smtClean="0"/>
              <a:t> privileges and complete control over what you install</a:t>
            </a:r>
          </a:p>
          <a:p>
            <a:endParaRPr lang="en-US" sz="2400" dirty="0" smtClean="0"/>
          </a:p>
          <a:p>
            <a:r>
              <a:rPr lang="en-US" sz="2400" dirty="0" smtClean="0"/>
              <a:t>Bioinformatics developers increasingly using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to package and distribute applications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Deployment of an application during development</a:t>
            </a:r>
          </a:p>
          <a:p>
            <a:pPr lvl="1"/>
            <a:r>
              <a:rPr lang="en-US" sz="2000" dirty="0" smtClean="0"/>
              <a:t>Share your environment with a colleague to run on their machine</a:t>
            </a:r>
          </a:p>
          <a:p>
            <a:pPr lvl="1"/>
            <a:r>
              <a:rPr lang="en-US" sz="2000" dirty="0" smtClean="0"/>
              <a:t>Update a production system with minimum downtime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835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200"/>
            <a:ext cx="8229600" cy="505990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ü"/>
            </a:pPr>
            <a:r>
              <a:rPr lang="en-US" sz="2400" dirty="0" smtClean="0"/>
              <a:t>A virtualization platform</a:t>
            </a:r>
          </a:p>
          <a:p>
            <a:pPr>
              <a:spcBef>
                <a:spcPts val="2424"/>
              </a:spcBef>
              <a:buFont typeface="Wingdings" charset="2"/>
              <a:buChar char="ü"/>
            </a:pPr>
            <a:r>
              <a:rPr lang="en-US" sz="2400" dirty="0" smtClean="0"/>
              <a:t>A way to package an application, and all its dependencies, and share it with others</a:t>
            </a:r>
          </a:p>
          <a:p>
            <a:pPr>
              <a:spcBef>
                <a:spcPts val="2424"/>
              </a:spcBef>
              <a:buFont typeface="Wingdings" charset="2"/>
              <a:buChar char="ü"/>
            </a:pPr>
            <a:r>
              <a:rPr lang="en-US" sz="2400" dirty="0" smtClean="0"/>
              <a:t>An isolated environment in which to install and try new software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b="1" dirty="0" err="1" smtClean="0"/>
              <a:t>docker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5D5D5D"/>
                </a:solidFill>
              </a:rPr>
              <a:t>/ˈ</a:t>
            </a:r>
            <a:r>
              <a:rPr lang="en-US" sz="2400" dirty="0" err="1" smtClean="0">
                <a:solidFill>
                  <a:srgbClr val="5D5D5D"/>
                </a:solidFill>
              </a:rPr>
              <a:t>dɒkə</a:t>
            </a:r>
            <a:r>
              <a:rPr lang="en-US" sz="2400" dirty="0" smtClean="0">
                <a:solidFill>
                  <a:srgbClr val="5D5D5D"/>
                </a:solidFill>
              </a:rPr>
              <a:t>/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5D5D5D"/>
                </a:solidFill>
              </a:rPr>
              <a:t>Noun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b="1" dirty="0" smtClean="0"/>
              <a:t>container system for wrapping a piece of software in a complete file system with everything it needs to run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5D5D5D"/>
                </a:solidFill>
              </a:rPr>
              <a:t>A person employed in a port to load and unload ships</a:t>
            </a:r>
            <a:endParaRPr lang="en-US" sz="2000" dirty="0">
              <a:solidFill>
                <a:srgbClr val="5D5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3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42" y="1644253"/>
            <a:ext cx="8188526" cy="4276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50265"/>
            <a:ext cx="715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 from </a:t>
            </a:r>
            <a:r>
              <a:rPr lang="en-US" sz="1600" dirty="0" err="1" smtClean="0"/>
              <a:t>Docker</a:t>
            </a:r>
            <a:r>
              <a:rPr lang="en-US" sz="1600" dirty="0"/>
              <a:t> </a:t>
            </a:r>
            <a:r>
              <a:rPr lang="en-US" sz="1600" dirty="0" smtClean="0"/>
              <a:t>website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://docs.docker.com/engine/understanding-</a:t>
            </a:r>
            <a:r>
              <a:rPr lang="en-US" sz="1600" dirty="0" smtClean="0">
                <a:hlinkClick r:id="rId3"/>
              </a:rPr>
              <a:t>docker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0625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2433" y="4695299"/>
            <a:ext cx="7678746" cy="419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433" y="2400074"/>
            <a:ext cx="3693721" cy="21321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WRITABLE CONTAINER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707458" y="1433052"/>
            <a:ext cx="3693721" cy="3099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WRITABLE CONTAINER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73910" y="4042849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Ubuntu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873910" y="3571927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</a:t>
            </a:r>
            <a:r>
              <a:rPr lang="en-US" sz="1400" dirty="0" err="1" smtClean="0"/>
              <a:t>emacs</a:t>
            </a:r>
            <a:r>
              <a:rPr lang="en-US" sz="1400" dirty="0" smtClean="0"/>
              <a:t>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873910" y="3101005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apache–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4858935" y="4042849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CentOS</a:t>
            </a:r>
            <a:r>
              <a:rPr lang="en-US" sz="1400" dirty="0" smtClean="0"/>
              <a:t>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4858935" y="3571927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development tools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4858935" y="3101005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R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2" name="Rectangle 11"/>
          <p:cNvSpPr/>
          <p:nvPr/>
        </p:nvSpPr>
        <p:spPr>
          <a:xfrm>
            <a:off x="4858935" y="2600955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shiny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3" name="Rectangle 12"/>
          <p:cNvSpPr/>
          <p:nvPr/>
        </p:nvSpPr>
        <p:spPr>
          <a:xfrm>
            <a:off x="4858935" y="2132104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shiny server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2433" y="5452610"/>
            <a:ext cx="767874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ayered </a:t>
            </a:r>
            <a:r>
              <a:rPr lang="en-US" b="1" dirty="0" err="1" smtClean="0"/>
              <a:t>filesystem</a:t>
            </a:r>
            <a:r>
              <a:rPr lang="en-US" dirty="0"/>
              <a:t> </a:t>
            </a:r>
            <a:r>
              <a:rPr lang="en-US" dirty="0" smtClean="0"/>
              <a:t>– sharing common files for efficient disk usage and image downloads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Images </a:t>
            </a:r>
            <a:r>
              <a:rPr lang="en-US" dirty="0" smtClean="0"/>
              <a:t>can be built using </a:t>
            </a:r>
            <a:r>
              <a:rPr lang="en-US" b="1" dirty="0" err="1" smtClean="0"/>
              <a:t>Dockerfile</a:t>
            </a:r>
            <a:r>
              <a:rPr lang="en-US" dirty="0" smtClean="0"/>
              <a:t>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9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smtClean="0"/>
              <a:t>Pull </a:t>
            </a:r>
            <a:r>
              <a:rPr lang="en-US" sz="2400" dirty="0" smtClean="0"/>
              <a:t>an image from a repository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pull </a:t>
            </a:r>
            <a:r>
              <a:rPr lang="en-US" sz="2000" b="1" dirty="0" err="1" smtClean="0">
                <a:latin typeface="Courier"/>
                <a:cs typeface="Courier"/>
              </a:rPr>
              <a:t>bioconductor</a:t>
            </a:r>
            <a:r>
              <a:rPr lang="en-US" sz="2000" b="1" dirty="0" smtClean="0">
                <a:latin typeface="Courier"/>
                <a:cs typeface="Courier"/>
              </a:rPr>
              <a:t>/</a:t>
            </a:r>
            <a:r>
              <a:rPr lang="en-US" sz="2000" b="1" dirty="0" err="1" smtClean="0">
                <a:latin typeface="Courier"/>
                <a:cs typeface="Courier"/>
              </a:rPr>
              <a:t>release_base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Run a command within a new container based on this image</a:t>
            </a: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run -it </a:t>
            </a:r>
            <a:r>
              <a:rPr lang="en-US" sz="2000" b="1" dirty="0" err="1" smtClean="0">
                <a:latin typeface="Courier"/>
                <a:cs typeface="Courier"/>
              </a:rPr>
              <a:t>bioconductor</a:t>
            </a:r>
            <a:r>
              <a:rPr lang="en-US" sz="2000" b="1" dirty="0">
                <a:latin typeface="Courier"/>
                <a:cs typeface="Courier"/>
              </a:rPr>
              <a:t>/</a:t>
            </a:r>
            <a:r>
              <a:rPr lang="en-US" sz="2000" b="1" dirty="0" err="1" smtClean="0">
                <a:latin typeface="Courier"/>
                <a:cs typeface="Courier"/>
              </a:rPr>
              <a:t>release_base</a:t>
            </a:r>
            <a:r>
              <a:rPr lang="en-US" sz="2000" b="1" dirty="0" smtClean="0">
                <a:latin typeface="Courier"/>
                <a:cs typeface="Courier"/>
              </a:rPr>
              <a:t> R</a:t>
            </a:r>
            <a:endParaRPr lang="en-US" sz="2000" b="1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0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200"/>
            <a:ext cx="8229600" cy="5285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 </a:t>
            </a:r>
            <a:r>
              <a:rPr lang="en-US" sz="2000" dirty="0" smtClean="0"/>
              <a:t> Start from an existing image, e.g. the base </a:t>
            </a:r>
            <a:r>
              <a:rPr lang="en-US" sz="2000" dirty="0" err="1" smtClean="0"/>
              <a:t>CentOS</a:t>
            </a:r>
            <a:r>
              <a:rPr lang="en-US" sz="2000" dirty="0" smtClean="0"/>
              <a:t> image, and create a container running a shell</a:t>
            </a:r>
            <a:endParaRPr lang="en-US" sz="2000" dirty="0"/>
          </a:p>
          <a:p>
            <a:pPr marL="0" indent="0">
              <a:spcBef>
                <a:spcPts val="1224"/>
              </a:spcBef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run -it centos bash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sz="2000" dirty="0" smtClean="0"/>
              <a:t>  Install new software, add data files, etc.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2000" dirty="0" smtClean="0"/>
              <a:t>Exit from the shell and find the container ID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ps</a:t>
            </a:r>
            <a:r>
              <a:rPr lang="en-US" sz="2000" b="1" dirty="0" smtClean="0">
                <a:latin typeface="Courier"/>
                <a:cs typeface="Courier"/>
              </a:rPr>
              <a:t> –a</a:t>
            </a:r>
            <a:endParaRPr lang="en-US" sz="2000" dirty="0" smtClean="0"/>
          </a:p>
          <a:p>
            <a:pPr marL="0" indent="0">
              <a:spcBef>
                <a:spcPts val="2424"/>
              </a:spcBef>
              <a:buNone/>
            </a:pPr>
            <a:r>
              <a:rPr lang="en-US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4</a:t>
            </a: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2000" dirty="0" smtClean="0"/>
              <a:t>Save the container as a new image</a:t>
            </a:r>
            <a:endParaRPr lang="en-US" sz="2000" dirty="0"/>
          </a:p>
          <a:p>
            <a:pPr marL="0" indent="0">
              <a:spcBef>
                <a:spcPts val="1224"/>
              </a:spcBef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commit </a:t>
            </a:r>
            <a:r>
              <a:rPr lang="en-US" sz="2000" b="1" dirty="0" err="1" smtClean="0">
                <a:latin typeface="Courier"/>
                <a:cs typeface="Courier"/>
              </a:rPr>
              <a:t>cranky_feynmann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myimage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400" dirty="0" smtClean="0"/>
              <a:t>Builds can be automated using a </a:t>
            </a:r>
            <a:r>
              <a:rPr lang="en-US" sz="2400" b="1" dirty="0" err="1" smtClean="0"/>
              <a:t>Dockerfile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036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495" y="1293669"/>
            <a:ext cx="8734796" cy="513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11F70"/>
                </a:solidFill>
                <a:cs typeface="Courier"/>
              </a:rPr>
              <a:t>A </a:t>
            </a:r>
            <a:r>
              <a:rPr lang="en-US" sz="2400" dirty="0" err="1" smtClean="0">
                <a:solidFill>
                  <a:srgbClr val="211F70"/>
                </a:solidFill>
                <a:cs typeface="Courier"/>
              </a:rPr>
              <a:t>Dockerfile</a:t>
            </a:r>
            <a:r>
              <a:rPr lang="en-US" sz="2400" dirty="0" smtClean="0">
                <a:solidFill>
                  <a:srgbClr val="211F70"/>
                </a:solidFill>
                <a:cs typeface="Courier"/>
              </a:rPr>
              <a:t> is a set of instructions for assembling an image</a:t>
            </a:r>
            <a:endParaRPr lang="en-US" sz="2400" dirty="0">
              <a:solidFill>
                <a:srgbClr val="211F70"/>
              </a:solidFill>
              <a:cs typeface="Courier"/>
            </a:endParaRPr>
          </a:p>
          <a:p>
            <a:endParaRPr lang="en-US" sz="2000" dirty="0" smtClean="0">
              <a:solidFill>
                <a:srgbClr val="211F70"/>
              </a:solidFill>
              <a:cs typeface="Courier"/>
            </a:endParaRPr>
          </a:p>
          <a:p>
            <a:r>
              <a:rPr lang="en-US" sz="2000" dirty="0" smtClean="0">
                <a:solidFill>
                  <a:srgbClr val="211F70"/>
                </a:solidFill>
                <a:cs typeface="Courier"/>
              </a:rPr>
              <a:t>Example: </a:t>
            </a:r>
            <a:r>
              <a:rPr lang="en-US" sz="2000" b="1" dirty="0" smtClean="0">
                <a:solidFill>
                  <a:srgbClr val="211F70"/>
                </a:solidFill>
                <a:cs typeface="Courier"/>
              </a:rPr>
              <a:t>Shiny </a:t>
            </a:r>
            <a:r>
              <a:rPr lang="en-US" sz="2000" b="1" dirty="0" smtClean="0">
                <a:solidFill>
                  <a:srgbClr val="211F70"/>
                </a:solidFill>
                <a:cs typeface="Courier"/>
              </a:rPr>
              <a:t>server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FROM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centos:7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</a:t>
            </a:r>
            <a:r>
              <a:rPr lang="en-US" sz="1200" dirty="0" err="1">
                <a:latin typeface="Courier"/>
                <a:cs typeface="Courier"/>
              </a:rPr>
              <a:t>groupinstall</a:t>
            </a:r>
            <a:r>
              <a:rPr lang="en-US" sz="1200" dirty="0">
                <a:latin typeface="Courier"/>
                <a:cs typeface="Courier"/>
              </a:rPr>
              <a:t> -y 'development tools'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install -y </a:t>
            </a:r>
            <a:r>
              <a:rPr lang="en-US" sz="1200" dirty="0" err="1" smtClean="0">
                <a:latin typeface="Courier"/>
                <a:cs typeface="Courier"/>
              </a:rPr>
              <a:t>wget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rpm -</a:t>
            </a:r>
            <a:r>
              <a:rPr lang="en-US" sz="1200" dirty="0" err="1">
                <a:latin typeface="Courier"/>
                <a:cs typeface="Courier"/>
              </a:rPr>
              <a:t>Uvh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dl.fedoraproject.org</a:t>
            </a:r>
            <a:r>
              <a:rPr lang="en-US" sz="1200" dirty="0">
                <a:latin typeface="Courier"/>
                <a:cs typeface="Courier"/>
              </a:rPr>
              <a:t>/pub/</a:t>
            </a:r>
            <a:r>
              <a:rPr lang="en-US" sz="1200" dirty="0" err="1">
                <a:latin typeface="Courier"/>
                <a:cs typeface="Courier"/>
              </a:rPr>
              <a:t>epel</a:t>
            </a:r>
            <a:r>
              <a:rPr lang="en-US" sz="1200" dirty="0">
                <a:latin typeface="Courier"/>
                <a:cs typeface="Courier"/>
              </a:rPr>
              <a:t>/epel-release-latest-7.noarch.rpm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install -y R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R -e "</a:t>
            </a:r>
            <a:r>
              <a:rPr lang="en-US" sz="1200" dirty="0" err="1">
                <a:latin typeface="Courier"/>
                <a:cs typeface="Courier"/>
              </a:rPr>
              <a:t>install.packages</a:t>
            </a:r>
            <a:r>
              <a:rPr lang="en-US" sz="1200" dirty="0">
                <a:latin typeface="Courier"/>
                <a:cs typeface="Courier"/>
              </a:rPr>
              <a:t>(c('shiny', '</a:t>
            </a:r>
            <a:r>
              <a:rPr lang="en-US" sz="1200" dirty="0" err="1">
                <a:latin typeface="Courier"/>
                <a:cs typeface="Courier"/>
              </a:rPr>
              <a:t>rmarkdown</a:t>
            </a:r>
            <a:r>
              <a:rPr lang="en-US" sz="1200" dirty="0">
                <a:latin typeface="Courier"/>
                <a:cs typeface="Courier"/>
              </a:rPr>
              <a:t>'), repos='https://</a:t>
            </a:r>
            <a:r>
              <a:rPr lang="en-US" sz="1200" dirty="0" err="1">
                <a:latin typeface="Courier"/>
                <a:cs typeface="Courier"/>
              </a:rPr>
              <a:t>cran.rstudio.com</a:t>
            </a:r>
            <a:r>
              <a:rPr lang="en-US" sz="1200" dirty="0">
                <a:latin typeface="Courier"/>
                <a:cs typeface="Courier"/>
              </a:rPr>
              <a:t>')"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R -e "</a:t>
            </a:r>
            <a:r>
              <a:rPr lang="en-US" sz="1200" dirty="0" err="1">
                <a:latin typeface="Courier"/>
                <a:cs typeface="Courier"/>
              </a:rPr>
              <a:t>install.packages</a:t>
            </a:r>
            <a:r>
              <a:rPr lang="en-US" sz="1200" dirty="0">
                <a:latin typeface="Courier"/>
                <a:cs typeface="Courier"/>
              </a:rPr>
              <a:t>('</a:t>
            </a:r>
            <a:r>
              <a:rPr lang="en-US" sz="1200" dirty="0" err="1">
                <a:latin typeface="Courier"/>
                <a:cs typeface="Courier"/>
              </a:rPr>
              <a:t>devtools</a:t>
            </a:r>
            <a:r>
              <a:rPr lang="en-US" sz="1200" dirty="0">
                <a:latin typeface="Courier"/>
                <a:cs typeface="Courier"/>
              </a:rPr>
              <a:t>', repos='http://</a:t>
            </a:r>
            <a:r>
              <a:rPr lang="en-US" sz="1200" dirty="0" err="1">
                <a:latin typeface="Courier"/>
                <a:cs typeface="Courier"/>
              </a:rPr>
              <a:t>mirrors.ebi.ac.uk</a:t>
            </a:r>
            <a:r>
              <a:rPr lang="en-US" sz="1200" dirty="0">
                <a:latin typeface="Courier"/>
                <a:cs typeface="Courier"/>
              </a:rPr>
              <a:t>/CRAN')"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https://download3.rstudio.org/centos6.3/x86_64/shiny-server-1.5.0.730-rh6-x86_64.rpm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install -y --</a:t>
            </a:r>
            <a:r>
              <a:rPr lang="en-US" sz="1200" dirty="0" err="1">
                <a:latin typeface="Courier"/>
                <a:cs typeface="Courier"/>
              </a:rPr>
              <a:t>nogpgcheck</a:t>
            </a:r>
            <a:r>
              <a:rPr lang="en-US" sz="1200" dirty="0">
                <a:latin typeface="Courier"/>
                <a:cs typeface="Courier"/>
              </a:rPr>
              <a:t> shiny-server-1.5.0.730-rh6-x86_64.rpm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sk-SK" sz="1200" b="1" dirty="0">
                <a:latin typeface="Courier"/>
                <a:cs typeface="Courier"/>
              </a:rPr>
              <a:t>EXPOSE</a:t>
            </a:r>
            <a:r>
              <a:rPr lang="sk-SK" sz="1200" dirty="0">
                <a:latin typeface="Courier"/>
                <a:cs typeface="Courier"/>
              </a:rPr>
              <a:t> 3838</a:t>
            </a:r>
          </a:p>
          <a:p>
            <a:endParaRPr lang="sk-SK" sz="1200" dirty="0">
              <a:latin typeface="Courier"/>
              <a:cs typeface="Courier"/>
            </a:endParaRPr>
          </a:p>
          <a:p>
            <a:r>
              <a:rPr lang="sk-SK" sz="1200" b="1" dirty="0">
                <a:latin typeface="Courier"/>
                <a:cs typeface="Courier"/>
              </a:rPr>
              <a:t>COPY</a:t>
            </a:r>
            <a:r>
              <a:rPr lang="sk-SK" sz="1200" dirty="0">
                <a:latin typeface="Courier"/>
                <a:cs typeface="Courier"/>
              </a:rPr>
              <a:t> shiny-server.sh /usr/bin/shiny-server.sh</a:t>
            </a:r>
          </a:p>
          <a:p>
            <a:endParaRPr lang="sk-SK" sz="1200" dirty="0">
              <a:latin typeface="Courier"/>
              <a:cs typeface="Courier"/>
            </a:endParaRPr>
          </a:p>
          <a:p>
            <a:r>
              <a:rPr lang="sk-SK" sz="1200" b="1" dirty="0">
                <a:latin typeface="Courier"/>
                <a:cs typeface="Courier"/>
              </a:rPr>
              <a:t>CMD</a:t>
            </a:r>
            <a:r>
              <a:rPr lang="sk-SK" sz="1200" dirty="0">
                <a:latin typeface="Courier"/>
                <a:cs typeface="Courier"/>
              </a:rPr>
              <a:t> ["/usr/bin/shiny-</a:t>
            </a:r>
            <a:r>
              <a:rPr lang="sk-SK" sz="1200" dirty="0" smtClean="0">
                <a:latin typeface="Courier"/>
                <a:cs typeface="Courier"/>
              </a:rPr>
              <a:t>server.sh"]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665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Virtual Machines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471217"/>
            <a:ext cx="4067697" cy="31149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37" y="1470934"/>
            <a:ext cx="4065477" cy="3113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700" y="4777188"/>
            <a:ext cx="406769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Virtual Machines</a:t>
            </a:r>
            <a:r>
              <a:rPr lang="en-US" sz="1600" i="1" dirty="0" smtClean="0"/>
              <a:t> (VMware, </a:t>
            </a:r>
            <a:r>
              <a:rPr lang="en-US" sz="1600" i="1" dirty="0" err="1" smtClean="0"/>
              <a:t>VirtualBox</a:t>
            </a:r>
            <a:r>
              <a:rPr lang="en-US" sz="1600" i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Each virtual machine includes the entire guest OS – tens of GBs, can take minutes to start up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51838" y="4777188"/>
            <a:ext cx="406547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Docker</a:t>
            </a:r>
            <a:endParaRPr lang="en-US" sz="1600" b="1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Containers run as isolated processes on the host OS – lightweight, start instantly, use less memory</a:t>
            </a:r>
          </a:p>
        </p:txBody>
      </p:sp>
    </p:spTree>
    <p:extLst>
      <p:ext uri="{BB962C8B-B14F-4D97-AF65-F5344CB8AC3E}">
        <p14:creationId xmlns:p14="http://schemas.microsoft.com/office/powerpoint/2010/main" val="184182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24"/>
              </a:spcBef>
            </a:pPr>
            <a:r>
              <a:rPr lang="en-US" sz="2400" dirty="0" smtClean="0"/>
              <a:t>Elevated privileges</a:t>
            </a:r>
          </a:p>
          <a:p>
            <a:pPr lvl="1">
              <a:spcBef>
                <a:spcPts val="624"/>
              </a:spcBef>
            </a:pPr>
            <a:r>
              <a:rPr lang="en-US" sz="2000" dirty="0" err="1" smtClean="0"/>
              <a:t>Docker</a:t>
            </a:r>
            <a:r>
              <a:rPr lang="en-US" sz="2000" dirty="0" smtClean="0"/>
              <a:t> daemon requires root privileges on </a:t>
            </a:r>
            <a:r>
              <a:rPr lang="en-US" sz="2000" dirty="0" err="1" smtClean="0"/>
              <a:t>linux</a:t>
            </a:r>
            <a:endParaRPr lang="en-US" sz="2000" dirty="0"/>
          </a:p>
          <a:p>
            <a:pPr lvl="1">
              <a:spcBef>
                <a:spcPts val="624"/>
              </a:spcBef>
            </a:pPr>
            <a:r>
              <a:rPr lang="en-US" sz="2000" dirty="0" smtClean="0"/>
              <a:t>Allows containers to have root access to the host </a:t>
            </a:r>
            <a:r>
              <a:rPr lang="en-US" sz="2000" dirty="0" err="1" smtClean="0"/>
              <a:t>filesystem</a:t>
            </a:r>
            <a:endParaRPr lang="en-US" sz="2000" dirty="0" smtClean="0"/>
          </a:p>
          <a:p>
            <a:pPr>
              <a:spcBef>
                <a:spcPts val="2424"/>
              </a:spcBef>
            </a:pPr>
            <a:r>
              <a:rPr lang="en-US" sz="2400" dirty="0" smtClean="0"/>
              <a:t>Weaker isolation than VMs</a:t>
            </a:r>
          </a:p>
          <a:p>
            <a:pPr lvl="1">
              <a:spcBef>
                <a:spcPts val="624"/>
              </a:spcBef>
            </a:pPr>
            <a:r>
              <a:rPr lang="en-US" sz="2000" dirty="0"/>
              <a:t>A</a:t>
            </a:r>
            <a:r>
              <a:rPr lang="en-US" sz="2000" dirty="0" smtClean="0"/>
              <a:t>ttacks (viruses, intrusions) can propagate down to the underlying OS and into other containers</a:t>
            </a:r>
            <a:endParaRPr lang="en-US" sz="2000" dirty="0"/>
          </a:p>
          <a:p>
            <a:pPr>
              <a:spcBef>
                <a:spcPts val="4224"/>
              </a:spcBef>
            </a:pPr>
            <a:r>
              <a:rPr lang="en-US" sz="2400" i="1" dirty="0" smtClean="0">
                <a:solidFill>
                  <a:srgbClr val="211F70"/>
                </a:solidFill>
              </a:rPr>
              <a:t>Cannot </a:t>
            </a:r>
            <a:r>
              <a:rPr lang="en-US" sz="2400" i="1" dirty="0">
                <a:solidFill>
                  <a:srgbClr val="211F70"/>
                </a:solidFill>
              </a:rPr>
              <a:t>run </a:t>
            </a:r>
            <a:r>
              <a:rPr lang="en-US" sz="2400" i="1" dirty="0" smtClean="0">
                <a:solidFill>
                  <a:srgbClr val="211F70"/>
                </a:solidFill>
              </a:rPr>
              <a:t>dockerized apps on </a:t>
            </a:r>
            <a:r>
              <a:rPr lang="en-US" sz="2400" i="1" dirty="0">
                <a:solidFill>
                  <a:srgbClr val="211F70"/>
                </a:solidFill>
              </a:rPr>
              <a:t>the CRUK-CI HPC clusters </a:t>
            </a:r>
            <a:r>
              <a:rPr lang="en-US" sz="2400" b="1" i="1" dirty="0">
                <a:solidFill>
                  <a:srgbClr val="211F70"/>
                </a:solidFill>
                <a:sym typeface="Wingdings"/>
              </a:rPr>
              <a:t></a:t>
            </a:r>
          </a:p>
          <a:p>
            <a:pPr>
              <a:spcBef>
                <a:spcPts val="2424"/>
              </a:spcBef>
            </a:pPr>
            <a:endParaRPr lang="en-US" sz="2400" dirty="0">
              <a:solidFill>
                <a:srgbClr val="211F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11F70"/>
      </a:dk1>
      <a:lt1>
        <a:sysClr val="window" lastClr="FFFFFF"/>
      </a:lt1>
      <a:dk2>
        <a:srgbClr val="000000"/>
      </a:dk2>
      <a:lt2>
        <a:srgbClr val="BABABA"/>
      </a:lt2>
      <a:accent1>
        <a:srgbClr val="D8006B"/>
      </a:accent1>
      <a:accent2>
        <a:srgbClr val="24A8E6"/>
      </a:accent2>
      <a:accent3>
        <a:srgbClr val="EA7BAF"/>
      </a:accent3>
      <a:accent4>
        <a:srgbClr val="8282B3"/>
      </a:accent4>
      <a:accent5>
        <a:srgbClr val="81D3F1"/>
      </a:accent5>
      <a:accent6>
        <a:srgbClr val="5D5C5C"/>
      </a:accent6>
      <a:hlink>
        <a:srgbClr val="9A99C2"/>
      </a:hlink>
      <a:folHlink>
        <a:srgbClr val="F3AD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</TotalTime>
  <Words>730</Words>
  <Application>Microsoft Macintosh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Docker</vt:lpstr>
      <vt:lpstr>What is Docker?</vt:lpstr>
      <vt:lpstr>Docker Components</vt:lpstr>
      <vt:lpstr>Docker Containers</vt:lpstr>
      <vt:lpstr>Getting Started</vt:lpstr>
      <vt:lpstr>Building an image</vt:lpstr>
      <vt:lpstr>Dockerfile</vt:lpstr>
      <vt:lpstr>Docker vs Virtual Machines</vt:lpstr>
      <vt:lpstr>Security issues</vt:lpstr>
      <vt:lpstr>How have we used Docker?</vt:lpstr>
      <vt:lpstr>So how can Docker help me?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subject/>
  <dc:creator>Matthew Eldridge</dc:creator>
  <cp:keywords/>
  <dc:description/>
  <cp:lastModifiedBy>Matthew Eldridge</cp:lastModifiedBy>
  <cp:revision>415</cp:revision>
  <dcterms:created xsi:type="dcterms:W3CDTF">2016-09-16T13:55:18Z</dcterms:created>
  <dcterms:modified xsi:type="dcterms:W3CDTF">2016-11-11T11:58:50Z</dcterms:modified>
  <cp:category/>
</cp:coreProperties>
</file>