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3"/>
  </p:notesMasterIdLst>
  <p:sldIdLst>
    <p:sldId id="256" r:id="rId2"/>
    <p:sldId id="258" r:id="rId3"/>
    <p:sldId id="260" r:id="rId4"/>
    <p:sldId id="286" r:id="rId5"/>
    <p:sldId id="259" r:id="rId6"/>
    <p:sldId id="269" r:id="rId7"/>
    <p:sldId id="284" r:id="rId8"/>
    <p:sldId id="266" r:id="rId9"/>
    <p:sldId id="261" r:id="rId10"/>
    <p:sldId id="288" r:id="rId11"/>
    <p:sldId id="263" r:id="rId12"/>
    <p:sldId id="265" r:id="rId13"/>
    <p:sldId id="285" r:id="rId14"/>
    <p:sldId id="289" r:id="rId15"/>
    <p:sldId id="290" r:id="rId16"/>
    <p:sldId id="275" r:id="rId17"/>
    <p:sldId id="272" r:id="rId18"/>
    <p:sldId id="287" r:id="rId19"/>
    <p:sldId id="277" r:id="rId20"/>
    <p:sldId id="281" r:id="rId21"/>
    <p:sldId id="291" r:id="rId22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24"/>
    </p:embeddedFont>
    <p:embeddedFont>
      <p:font typeface="Bebas Neue" panose="020F0502020204030204" pitchFamily="34" charset="0"/>
      <p:regular r:id="rId25"/>
    </p:embeddedFont>
    <p:embeddedFont>
      <p:font typeface="Bell MT" panose="02020503060305020303" pitchFamily="18" charset="77"/>
      <p:regular r:id="rId26"/>
      <p:bold r:id="rId27"/>
      <p:italic r:id="rId28"/>
    </p:embeddedFont>
    <p:embeddedFont>
      <p:font typeface="Montserrat Black" panose="020F0502020204030204" pitchFamily="34" charset="0"/>
      <p:bold r:id="rId29"/>
      <p:italic r:id="rId30"/>
      <p:boldItalic r:id="rId31"/>
    </p:embeddedFont>
    <p:embeddedFont>
      <p:font typeface="Raleway" pitchFamily="2" charset="77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85BCA0-0033-810C-B21C-7400A571D1E8}" v="475" dt="2022-08-09T03:20:08.217"/>
    <p1510:client id="{289AF6D6-8A34-4FC9-81ED-0AC17D5EE3A8}" v="345" dt="2022-08-08T18:41:46.156"/>
    <p1510:client id="{40FF7268-039D-D65A-4175-86F12B1D1D72}" v="1" dt="2022-08-09T01:29:02.912"/>
    <p1510:client id="{5B5EFE55-0CF5-DC45-8D11-9EAE9D6D8E66}" v="1011" dt="2022-08-09T02:26:19.895"/>
    <p1510:client id="{B58DB0E8-FC7B-D3D6-A8A0-4FC5D151F84C}" v="83" dt="2022-08-09T02:18:28.329"/>
    <p1510:client id="{B64241BA-ABD5-F93C-151C-7636387205EC}" v="177" dt="2022-08-09T00:11:46.093"/>
    <p1510:client id="{E09DA461-9D7B-694B-B00E-9B001F7E2632}" v="1661" dt="2022-08-09T03:27:20.237"/>
    <p1510:client id="{F27EB605-22E7-FFDA-FA78-B6EDE6FEB487}" v="14" dt="2022-08-09T03:21:18.632"/>
  </p1510:revLst>
</p1510:revInfo>
</file>

<file path=ppt/tableStyles.xml><?xml version="1.0" encoding="utf-8"?>
<a:tblStyleLst xmlns:a="http://schemas.openxmlformats.org/drawingml/2006/main" def="{D5263BA6-B58E-40D7-A521-89206FBB507F}">
  <a:tblStyle styleId="{D5263BA6-B58E-40D7-A521-89206FBB50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ccf07e1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ccf07e1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3d2f9137a1_0_1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3d2f9137a1_0_1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3d2f9137a1_0_1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3d2f9137a1_0_1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969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3d2f9137a1_0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3d2f9137a1_0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3d2f9137a1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3d2f9137a1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3cbd3b1228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3cbd3b1228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716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3d2f9137a1_0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13d2f9137a1_0_1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13d2f9137a1_0_1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13d2f9137a1_0_1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cbd3b1228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cbd3b1228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d2f9137a1_0_1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3d2f9137a1_0_1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3cbd3b1228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3cbd3b1228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566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cbd3b122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3cbd3b122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3d2f9137a1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3d2f9137a1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3d2f9137a1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3d2f9137a1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3cbd3b1228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3cbd3b1228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3d2f9137a1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3d2f9137a1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469975" y="1686473"/>
            <a:ext cx="4960800" cy="19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469975" y="3674498"/>
            <a:ext cx="21015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7"/>
          <p:cNvGrpSpPr/>
          <p:nvPr/>
        </p:nvGrpSpPr>
        <p:grpSpPr>
          <a:xfrm>
            <a:off x="716538" y="537208"/>
            <a:ext cx="7710925" cy="272996"/>
            <a:chOff x="719875" y="539500"/>
            <a:chExt cx="7710925" cy="272996"/>
          </a:xfrm>
        </p:grpSpPr>
        <p:sp>
          <p:nvSpPr>
            <p:cNvPr id="103" name="Google Shape;103;p17"/>
            <p:cNvSpPr/>
            <p:nvPr/>
          </p:nvSpPr>
          <p:spPr>
            <a:xfrm rot="5400000">
              <a:off x="8160504" y="542200"/>
              <a:ext cx="270296" cy="270296"/>
            </a:xfrm>
            <a:custGeom>
              <a:avLst/>
              <a:gdLst/>
              <a:ahLst/>
              <a:cxnLst/>
              <a:rect l="l" t="t" r="r" b="b"/>
              <a:pathLst>
                <a:path w="66168" h="66168" extrusionOk="0">
                  <a:moveTo>
                    <a:pt x="0" y="0"/>
                  </a:moveTo>
                  <a:lnTo>
                    <a:pt x="0" y="66168"/>
                  </a:lnTo>
                  <a:cubicBezTo>
                    <a:pt x="0" y="29586"/>
                    <a:pt x="29586" y="0"/>
                    <a:pt x="66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4" name="Google Shape;104;p17"/>
            <p:cNvCxnSpPr/>
            <p:nvPr/>
          </p:nvCxnSpPr>
          <p:spPr>
            <a:xfrm rot="10800000">
              <a:off x="719875" y="539500"/>
              <a:ext cx="77109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717800" y="539500"/>
            <a:ext cx="7713000" cy="5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subTitle" idx="1"/>
          </p:nvPr>
        </p:nvSpPr>
        <p:spPr>
          <a:xfrm>
            <a:off x="720000" y="2293775"/>
            <a:ext cx="2336400" cy="44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2"/>
          </p:nvPr>
        </p:nvSpPr>
        <p:spPr>
          <a:xfrm>
            <a:off x="720000" y="2705064"/>
            <a:ext cx="2336400" cy="10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3"/>
          </p:nvPr>
        </p:nvSpPr>
        <p:spPr>
          <a:xfrm>
            <a:off x="3403800" y="2705064"/>
            <a:ext cx="2336400" cy="10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4"/>
          </p:nvPr>
        </p:nvSpPr>
        <p:spPr>
          <a:xfrm>
            <a:off x="6087600" y="2705064"/>
            <a:ext cx="2336400" cy="10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5"/>
          </p:nvPr>
        </p:nvSpPr>
        <p:spPr>
          <a:xfrm>
            <a:off x="3403800" y="2293775"/>
            <a:ext cx="2336400" cy="44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6"/>
          </p:nvPr>
        </p:nvSpPr>
        <p:spPr>
          <a:xfrm>
            <a:off x="6087600" y="2293775"/>
            <a:ext cx="2336400" cy="44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717800" y="539500"/>
            <a:ext cx="7713000" cy="5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7" name="Google Shape;117;p19"/>
          <p:cNvGrpSpPr/>
          <p:nvPr/>
        </p:nvGrpSpPr>
        <p:grpSpPr>
          <a:xfrm>
            <a:off x="716538" y="537208"/>
            <a:ext cx="7710925" cy="4069083"/>
            <a:chOff x="716538" y="537208"/>
            <a:chExt cx="7710925" cy="4069083"/>
          </a:xfrm>
        </p:grpSpPr>
        <p:grpSp>
          <p:nvGrpSpPr>
            <p:cNvPr id="118" name="Google Shape;118;p19"/>
            <p:cNvGrpSpPr/>
            <p:nvPr/>
          </p:nvGrpSpPr>
          <p:grpSpPr>
            <a:xfrm flipH="1">
              <a:off x="716538" y="537208"/>
              <a:ext cx="7710925" cy="272996"/>
              <a:chOff x="719875" y="539500"/>
              <a:chExt cx="7710925" cy="272996"/>
            </a:xfrm>
          </p:grpSpPr>
          <p:sp>
            <p:nvSpPr>
              <p:cNvPr id="119" name="Google Shape;119;p19"/>
              <p:cNvSpPr/>
              <p:nvPr/>
            </p:nvSpPr>
            <p:spPr>
              <a:xfrm rot="5400000">
                <a:off x="8160504" y="542200"/>
                <a:ext cx="270296" cy="270296"/>
              </a:xfrm>
              <a:custGeom>
                <a:avLst/>
                <a:gdLst/>
                <a:ahLst/>
                <a:cxnLst/>
                <a:rect l="l" t="t" r="r" b="b"/>
                <a:pathLst>
                  <a:path w="66168" h="66168" extrusionOk="0">
                    <a:moveTo>
                      <a:pt x="0" y="0"/>
                    </a:moveTo>
                    <a:lnTo>
                      <a:pt x="0" y="66168"/>
                    </a:lnTo>
                    <a:cubicBezTo>
                      <a:pt x="0" y="29586"/>
                      <a:pt x="29586" y="0"/>
                      <a:pt x="66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0" name="Google Shape;120;p19"/>
              <p:cNvCxnSpPr/>
              <p:nvPr/>
            </p:nvCxnSpPr>
            <p:spPr>
              <a:xfrm rot="10800000">
                <a:off x="719875" y="539500"/>
                <a:ext cx="77109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1" name="Google Shape;121;p19"/>
            <p:cNvGrpSpPr/>
            <p:nvPr/>
          </p:nvGrpSpPr>
          <p:grpSpPr>
            <a:xfrm flipH="1">
              <a:off x="716563" y="4334611"/>
              <a:ext cx="7710900" cy="271681"/>
              <a:chOff x="719875" y="4336902"/>
              <a:chExt cx="7710900" cy="271681"/>
            </a:xfrm>
          </p:grpSpPr>
          <p:sp>
            <p:nvSpPr>
              <p:cNvPr id="122" name="Google Shape;122;p19"/>
              <p:cNvSpPr/>
              <p:nvPr/>
            </p:nvSpPr>
            <p:spPr>
              <a:xfrm rot="-5400000">
                <a:off x="720000" y="4336902"/>
                <a:ext cx="268973" cy="268973"/>
              </a:xfrm>
              <a:custGeom>
                <a:avLst/>
                <a:gdLst/>
                <a:ahLst/>
                <a:cxnLst/>
                <a:rect l="l" t="t" r="r" b="b"/>
                <a:pathLst>
                  <a:path w="66168" h="66168" extrusionOk="0">
                    <a:moveTo>
                      <a:pt x="0" y="0"/>
                    </a:moveTo>
                    <a:lnTo>
                      <a:pt x="0" y="66168"/>
                    </a:lnTo>
                    <a:cubicBezTo>
                      <a:pt x="0" y="29586"/>
                      <a:pt x="29586" y="0"/>
                      <a:pt x="66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3" name="Google Shape;123;p19"/>
              <p:cNvCxnSpPr/>
              <p:nvPr/>
            </p:nvCxnSpPr>
            <p:spPr>
              <a:xfrm>
                <a:off x="719875" y="4608583"/>
                <a:ext cx="77109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subTitle" idx="1"/>
          </p:nvPr>
        </p:nvSpPr>
        <p:spPr>
          <a:xfrm>
            <a:off x="1272061" y="2277600"/>
            <a:ext cx="2867100" cy="4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2"/>
          </p:nvPr>
        </p:nvSpPr>
        <p:spPr>
          <a:xfrm>
            <a:off x="1272061" y="1459583"/>
            <a:ext cx="2867100" cy="81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3"/>
          </p:nvPr>
        </p:nvSpPr>
        <p:spPr>
          <a:xfrm>
            <a:off x="5004839" y="1459583"/>
            <a:ext cx="2867100" cy="81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4"/>
          </p:nvPr>
        </p:nvSpPr>
        <p:spPr>
          <a:xfrm>
            <a:off x="1272061" y="2894075"/>
            <a:ext cx="2867100" cy="81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5"/>
          </p:nvPr>
        </p:nvSpPr>
        <p:spPr>
          <a:xfrm>
            <a:off x="5004839" y="2894075"/>
            <a:ext cx="2867100" cy="81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6"/>
          </p:nvPr>
        </p:nvSpPr>
        <p:spPr>
          <a:xfrm>
            <a:off x="1272061" y="3712200"/>
            <a:ext cx="2867100" cy="4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7"/>
          </p:nvPr>
        </p:nvSpPr>
        <p:spPr>
          <a:xfrm>
            <a:off x="5004836" y="2277600"/>
            <a:ext cx="2867100" cy="4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8"/>
          </p:nvPr>
        </p:nvSpPr>
        <p:spPr>
          <a:xfrm>
            <a:off x="5004836" y="3712200"/>
            <a:ext cx="2867100" cy="4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717800" y="539500"/>
            <a:ext cx="7713000" cy="5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4" name="Google Shape;134;p20"/>
          <p:cNvGrpSpPr/>
          <p:nvPr/>
        </p:nvGrpSpPr>
        <p:grpSpPr>
          <a:xfrm flipH="1">
            <a:off x="716538" y="537208"/>
            <a:ext cx="7710925" cy="4069083"/>
            <a:chOff x="716538" y="537208"/>
            <a:chExt cx="7710925" cy="4069083"/>
          </a:xfrm>
        </p:grpSpPr>
        <p:grpSp>
          <p:nvGrpSpPr>
            <p:cNvPr id="135" name="Google Shape;135;p20"/>
            <p:cNvGrpSpPr/>
            <p:nvPr/>
          </p:nvGrpSpPr>
          <p:grpSpPr>
            <a:xfrm flipH="1">
              <a:off x="716538" y="537208"/>
              <a:ext cx="7710925" cy="272996"/>
              <a:chOff x="719875" y="539500"/>
              <a:chExt cx="7710925" cy="272996"/>
            </a:xfrm>
          </p:grpSpPr>
          <p:sp>
            <p:nvSpPr>
              <p:cNvPr id="136" name="Google Shape;136;p20"/>
              <p:cNvSpPr/>
              <p:nvPr/>
            </p:nvSpPr>
            <p:spPr>
              <a:xfrm rot="5400000">
                <a:off x="8160504" y="542200"/>
                <a:ext cx="270296" cy="270296"/>
              </a:xfrm>
              <a:custGeom>
                <a:avLst/>
                <a:gdLst/>
                <a:ahLst/>
                <a:cxnLst/>
                <a:rect l="l" t="t" r="r" b="b"/>
                <a:pathLst>
                  <a:path w="66168" h="66168" extrusionOk="0">
                    <a:moveTo>
                      <a:pt x="0" y="0"/>
                    </a:moveTo>
                    <a:lnTo>
                      <a:pt x="0" y="66168"/>
                    </a:lnTo>
                    <a:cubicBezTo>
                      <a:pt x="0" y="29586"/>
                      <a:pt x="29586" y="0"/>
                      <a:pt x="66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7" name="Google Shape;137;p20"/>
              <p:cNvCxnSpPr/>
              <p:nvPr/>
            </p:nvCxnSpPr>
            <p:spPr>
              <a:xfrm rot="10800000">
                <a:off x="719875" y="539500"/>
                <a:ext cx="77109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8" name="Google Shape;138;p20"/>
            <p:cNvGrpSpPr/>
            <p:nvPr/>
          </p:nvGrpSpPr>
          <p:grpSpPr>
            <a:xfrm flipH="1">
              <a:off x="716563" y="4334611"/>
              <a:ext cx="7710900" cy="271681"/>
              <a:chOff x="719875" y="4336902"/>
              <a:chExt cx="7710900" cy="271681"/>
            </a:xfrm>
          </p:grpSpPr>
          <p:sp>
            <p:nvSpPr>
              <p:cNvPr id="139" name="Google Shape;139;p20"/>
              <p:cNvSpPr/>
              <p:nvPr/>
            </p:nvSpPr>
            <p:spPr>
              <a:xfrm rot="-5400000">
                <a:off x="720000" y="4336902"/>
                <a:ext cx="268973" cy="268973"/>
              </a:xfrm>
              <a:custGeom>
                <a:avLst/>
                <a:gdLst/>
                <a:ahLst/>
                <a:cxnLst/>
                <a:rect l="l" t="t" r="r" b="b"/>
                <a:pathLst>
                  <a:path w="66168" h="66168" extrusionOk="0">
                    <a:moveTo>
                      <a:pt x="0" y="0"/>
                    </a:moveTo>
                    <a:lnTo>
                      <a:pt x="0" y="66168"/>
                    </a:lnTo>
                    <a:cubicBezTo>
                      <a:pt x="0" y="29586"/>
                      <a:pt x="29586" y="0"/>
                      <a:pt x="66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0" name="Google Shape;140;p20"/>
              <p:cNvCxnSpPr/>
              <p:nvPr/>
            </p:nvCxnSpPr>
            <p:spPr>
              <a:xfrm>
                <a:off x="719875" y="4608583"/>
                <a:ext cx="77109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 hasCustomPrompt="1"/>
          </p:nvPr>
        </p:nvSpPr>
        <p:spPr>
          <a:xfrm>
            <a:off x="762500" y="1772450"/>
            <a:ext cx="5070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0" name="Google Shape;160;p22"/>
          <p:cNvSpPr txBox="1">
            <a:spLocks noGrp="1"/>
          </p:cNvSpPr>
          <p:nvPr>
            <p:ph type="subTitle" idx="1"/>
          </p:nvPr>
        </p:nvSpPr>
        <p:spPr>
          <a:xfrm>
            <a:off x="762500" y="2416225"/>
            <a:ext cx="50706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title" idx="2" hasCustomPrompt="1"/>
          </p:nvPr>
        </p:nvSpPr>
        <p:spPr>
          <a:xfrm>
            <a:off x="762500" y="3228575"/>
            <a:ext cx="5070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3"/>
          </p:nvPr>
        </p:nvSpPr>
        <p:spPr>
          <a:xfrm>
            <a:off x="762500" y="3872375"/>
            <a:ext cx="50706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title" idx="4"/>
          </p:nvPr>
        </p:nvSpPr>
        <p:spPr>
          <a:xfrm>
            <a:off x="717800" y="539500"/>
            <a:ext cx="5160000" cy="5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ctrTitle"/>
          </p:nvPr>
        </p:nvSpPr>
        <p:spPr>
          <a:xfrm>
            <a:off x="717800" y="669825"/>
            <a:ext cx="48639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subTitle" idx="1"/>
          </p:nvPr>
        </p:nvSpPr>
        <p:spPr>
          <a:xfrm>
            <a:off x="717800" y="1576575"/>
            <a:ext cx="4863900" cy="13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717800" y="3869819"/>
            <a:ext cx="5118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and includes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24"/>
          <p:cNvGrpSpPr/>
          <p:nvPr/>
        </p:nvGrpSpPr>
        <p:grpSpPr>
          <a:xfrm flipH="1">
            <a:off x="716538" y="537208"/>
            <a:ext cx="7710925" cy="4069083"/>
            <a:chOff x="716538" y="537208"/>
            <a:chExt cx="7710925" cy="4069083"/>
          </a:xfrm>
        </p:grpSpPr>
        <p:grpSp>
          <p:nvGrpSpPr>
            <p:cNvPr id="170" name="Google Shape;170;p24"/>
            <p:cNvGrpSpPr/>
            <p:nvPr/>
          </p:nvGrpSpPr>
          <p:grpSpPr>
            <a:xfrm flipH="1">
              <a:off x="716538" y="537208"/>
              <a:ext cx="7710925" cy="272996"/>
              <a:chOff x="719875" y="539500"/>
              <a:chExt cx="7710925" cy="272996"/>
            </a:xfrm>
          </p:grpSpPr>
          <p:sp>
            <p:nvSpPr>
              <p:cNvPr id="171" name="Google Shape;171;p24"/>
              <p:cNvSpPr/>
              <p:nvPr/>
            </p:nvSpPr>
            <p:spPr>
              <a:xfrm rot="5400000">
                <a:off x="8160504" y="542200"/>
                <a:ext cx="270296" cy="270296"/>
              </a:xfrm>
              <a:custGeom>
                <a:avLst/>
                <a:gdLst/>
                <a:ahLst/>
                <a:cxnLst/>
                <a:rect l="l" t="t" r="r" b="b"/>
                <a:pathLst>
                  <a:path w="66168" h="66168" extrusionOk="0">
                    <a:moveTo>
                      <a:pt x="0" y="0"/>
                    </a:moveTo>
                    <a:lnTo>
                      <a:pt x="0" y="66168"/>
                    </a:lnTo>
                    <a:cubicBezTo>
                      <a:pt x="0" y="29586"/>
                      <a:pt x="29586" y="0"/>
                      <a:pt x="66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2" name="Google Shape;172;p24"/>
              <p:cNvCxnSpPr/>
              <p:nvPr/>
            </p:nvCxnSpPr>
            <p:spPr>
              <a:xfrm rot="10800000">
                <a:off x="719875" y="539500"/>
                <a:ext cx="77109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3" name="Google Shape;173;p24"/>
            <p:cNvGrpSpPr/>
            <p:nvPr/>
          </p:nvGrpSpPr>
          <p:grpSpPr>
            <a:xfrm flipH="1">
              <a:off x="716563" y="4334611"/>
              <a:ext cx="7710900" cy="271681"/>
              <a:chOff x="719875" y="4336902"/>
              <a:chExt cx="7710900" cy="271681"/>
            </a:xfrm>
          </p:grpSpPr>
          <p:sp>
            <p:nvSpPr>
              <p:cNvPr id="174" name="Google Shape;174;p24"/>
              <p:cNvSpPr/>
              <p:nvPr/>
            </p:nvSpPr>
            <p:spPr>
              <a:xfrm rot="-5400000">
                <a:off x="720000" y="4336902"/>
                <a:ext cx="268973" cy="268973"/>
              </a:xfrm>
              <a:custGeom>
                <a:avLst/>
                <a:gdLst/>
                <a:ahLst/>
                <a:cxnLst/>
                <a:rect l="l" t="t" r="r" b="b"/>
                <a:pathLst>
                  <a:path w="66168" h="66168" extrusionOk="0">
                    <a:moveTo>
                      <a:pt x="0" y="0"/>
                    </a:moveTo>
                    <a:lnTo>
                      <a:pt x="0" y="66168"/>
                    </a:lnTo>
                    <a:cubicBezTo>
                      <a:pt x="0" y="29586"/>
                      <a:pt x="29586" y="0"/>
                      <a:pt x="66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5" name="Google Shape;175;p24"/>
              <p:cNvCxnSpPr/>
              <p:nvPr/>
            </p:nvCxnSpPr>
            <p:spPr>
              <a:xfrm>
                <a:off x="719875" y="4608583"/>
                <a:ext cx="77109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5"/>
          <p:cNvGrpSpPr/>
          <p:nvPr/>
        </p:nvGrpSpPr>
        <p:grpSpPr>
          <a:xfrm>
            <a:off x="716538" y="537208"/>
            <a:ext cx="7710925" cy="272996"/>
            <a:chOff x="719875" y="539500"/>
            <a:chExt cx="7710925" cy="272996"/>
          </a:xfrm>
        </p:grpSpPr>
        <p:sp>
          <p:nvSpPr>
            <p:cNvPr id="178" name="Google Shape;178;p25"/>
            <p:cNvSpPr/>
            <p:nvPr/>
          </p:nvSpPr>
          <p:spPr>
            <a:xfrm rot="5400000">
              <a:off x="8160504" y="542200"/>
              <a:ext cx="270296" cy="270296"/>
            </a:xfrm>
            <a:custGeom>
              <a:avLst/>
              <a:gdLst/>
              <a:ahLst/>
              <a:cxnLst/>
              <a:rect l="l" t="t" r="r" b="b"/>
              <a:pathLst>
                <a:path w="66168" h="66168" extrusionOk="0">
                  <a:moveTo>
                    <a:pt x="0" y="0"/>
                  </a:moveTo>
                  <a:lnTo>
                    <a:pt x="0" y="66168"/>
                  </a:lnTo>
                  <a:cubicBezTo>
                    <a:pt x="0" y="29586"/>
                    <a:pt x="29586" y="0"/>
                    <a:pt x="66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9" name="Google Shape;179;p25"/>
            <p:cNvCxnSpPr/>
            <p:nvPr/>
          </p:nvCxnSpPr>
          <p:spPr>
            <a:xfrm rot="10800000">
              <a:off x="719875" y="539500"/>
              <a:ext cx="77109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469975" y="2767450"/>
            <a:ext cx="363930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469975" y="1901638"/>
            <a:ext cx="3506100" cy="789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5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469975" y="3517900"/>
            <a:ext cx="2591700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17800" y="539500"/>
            <a:ext cx="7713000" cy="5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7800" y="1131400"/>
            <a:ext cx="7713000" cy="3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✦"/>
              <a:defRPr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>
            <a:off x="716538" y="537208"/>
            <a:ext cx="7710925" cy="272996"/>
            <a:chOff x="719875" y="539500"/>
            <a:chExt cx="7710925" cy="272996"/>
          </a:xfrm>
        </p:grpSpPr>
        <p:sp>
          <p:nvSpPr>
            <p:cNvPr id="19" name="Google Shape;19;p4"/>
            <p:cNvSpPr/>
            <p:nvPr/>
          </p:nvSpPr>
          <p:spPr>
            <a:xfrm rot="5400000">
              <a:off x="8160504" y="542200"/>
              <a:ext cx="270296" cy="270296"/>
            </a:xfrm>
            <a:custGeom>
              <a:avLst/>
              <a:gdLst/>
              <a:ahLst/>
              <a:cxnLst/>
              <a:rect l="l" t="t" r="r" b="b"/>
              <a:pathLst>
                <a:path w="66168" h="66168" extrusionOk="0">
                  <a:moveTo>
                    <a:pt x="0" y="0"/>
                  </a:moveTo>
                  <a:lnTo>
                    <a:pt x="0" y="66168"/>
                  </a:lnTo>
                  <a:cubicBezTo>
                    <a:pt x="0" y="29586"/>
                    <a:pt x="29586" y="0"/>
                    <a:pt x="66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4"/>
            <p:cNvCxnSpPr/>
            <p:nvPr/>
          </p:nvCxnSpPr>
          <p:spPr>
            <a:xfrm rot="10800000">
              <a:off x="719875" y="539500"/>
              <a:ext cx="77109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41625" y="1772175"/>
            <a:ext cx="48594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841625" y="2591750"/>
            <a:ext cx="48594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 hasCustomPrompt="1"/>
          </p:nvPr>
        </p:nvSpPr>
        <p:spPr>
          <a:xfrm>
            <a:off x="717800" y="1731600"/>
            <a:ext cx="4913700" cy="11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1"/>
          <p:cNvSpPr txBox="1">
            <a:spLocks noGrp="1"/>
          </p:cNvSpPr>
          <p:nvPr>
            <p:ph type="subTitle" idx="1"/>
          </p:nvPr>
        </p:nvSpPr>
        <p:spPr>
          <a:xfrm>
            <a:off x="717800" y="2991875"/>
            <a:ext cx="4913700" cy="2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717800" y="539500"/>
            <a:ext cx="5175900" cy="5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2" hasCustomPrompt="1"/>
          </p:nvPr>
        </p:nvSpPr>
        <p:spPr>
          <a:xfrm>
            <a:off x="794294" y="1408894"/>
            <a:ext cx="697500" cy="5919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1693825" y="1827878"/>
            <a:ext cx="4200000" cy="26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3" hasCustomPrompt="1"/>
          </p:nvPr>
        </p:nvSpPr>
        <p:spPr>
          <a:xfrm>
            <a:off x="793999" y="2239938"/>
            <a:ext cx="697500" cy="5919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4"/>
          </p:nvPr>
        </p:nvSpPr>
        <p:spPr>
          <a:xfrm>
            <a:off x="1693825" y="2646974"/>
            <a:ext cx="4200000" cy="26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5" hasCustomPrompt="1"/>
          </p:nvPr>
        </p:nvSpPr>
        <p:spPr>
          <a:xfrm>
            <a:off x="794426" y="3070981"/>
            <a:ext cx="697500" cy="5919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6"/>
          </p:nvPr>
        </p:nvSpPr>
        <p:spPr>
          <a:xfrm>
            <a:off x="1693825" y="3466054"/>
            <a:ext cx="4200000" cy="26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7" hasCustomPrompt="1"/>
          </p:nvPr>
        </p:nvSpPr>
        <p:spPr>
          <a:xfrm>
            <a:off x="794425" y="3902025"/>
            <a:ext cx="697500" cy="5919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8"/>
          </p:nvPr>
        </p:nvSpPr>
        <p:spPr>
          <a:xfrm>
            <a:off x="1693825" y="4285150"/>
            <a:ext cx="4200000" cy="26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9"/>
          </p:nvPr>
        </p:nvSpPr>
        <p:spPr>
          <a:xfrm>
            <a:off x="1693825" y="1408888"/>
            <a:ext cx="4200000" cy="42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Black"/>
              <a:buNone/>
              <a:defRPr sz="22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Black"/>
              <a:buNone/>
              <a:defRPr sz="22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Black"/>
              <a:buNone/>
              <a:defRPr sz="22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Black"/>
              <a:buNone/>
              <a:defRPr sz="22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Black"/>
              <a:buNone/>
              <a:defRPr sz="22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Black"/>
              <a:buNone/>
              <a:defRPr sz="22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Black"/>
              <a:buNone/>
              <a:defRPr sz="22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Black"/>
              <a:buNone/>
              <a:defRPr sz="22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3"/>
          </p:nvPr>
        </p:nvSpPr>
        <p:spPr>
          <a:xfrm>
            <a:off x="1693825" y="2227977"/>
            <a:ext cx="4200000" cy="42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Black"/>
              <a:buNone/>
              <a:defRPr sz="22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Black"/>
              <a:buNone/>
              <a:defRPr sz="22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Black"/>
              <a:buNone/>
              <a:defRPr sz="22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Black"/>
              <a:buNone/>
              <a:defRPr sz="22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Black"/>
              <a:buNone/>
              <a:defRPr sz="22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Black"/>
              <a:buNone/>
              <a:defRPr sz="22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Black"/>
              <a:buNone/>
              <a:defRPr sz="22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Black"/>
              <a:buNone/>
              <a:defRPr sz="22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4"/>
          </p:nvPr>
        </p:nvSpPr>
        <p:spPr>
          <a:xfrm>
            <a:off x="1693825" y="3047067"/>
            <a:ext cx="4200000" cy="42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Black"/>
              <a:buNone/>
              <a:defRPr sz="22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Black"/>
              <a:buNone/>
              <a:defRPr sz="22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Black"/>
              <a:buNone/>
              <a:defRPr sz="22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Black"/>
              <a:buNone/>
              <a:defRPr sz="22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Black"/>
              <a:buNone/>
              <a:defRPr sz="22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Black"/>
              <a:buNone/>
              <a:defRPr sz="22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Black"/>
              <a:buNone/>
              <a:defRPr sz="22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Black"/>
              <a:buNone/>
              <a:defRPr sz="22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5"/>
          </p:nvPr>
        </p:nvSpPr>
        <p:spPr>
          <a:xfrm>
            <a:off x="1693825" y="3866156"/>
            <a:ext cx="4200000" cy="42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Black"/>
              <a:buNone/>
              <a:defRPr sz="22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Black"/>
              <a:buNone/>
              <a:defRPr sz="22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Black"/>
              <a:buNone/>
              <a:defRPr sz="22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Black"/>
              <a:buNone/>
              <a:defRPr sz="22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Black"/>
              <a:buNone/>
              <a:defRPr sz="22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Black"/>
              <a:buNone/>
              <a:defRPr sz="22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Black"/>
              <a:buNone/>
              <a:defRPr sz="22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Black"/>
              <a:buNone/>
              <a:defRPr sz="22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1224650" y="2752264"/>
            <a:ext cx="66948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1"/>
          </p:nvPr>
        </p:nvSpPr>
        <p:spPr>
          <a:xfrm>
            <a:off x="1224800" y="1011964"/>
            <a:ext cx="66945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84" name="Google Shape;84;p14"/>
          <p:cNvGrpSpPr/>
          <p:nvPr/>
        </p:nvGrpSpPr>
        <p:grpSpPr>
          <a:xfrm>
            <a:off x="716538" y="4334611"/>
            <a:ext cx="7710900" cy="271681"/>
            <a:chOff x="719875" y="4336902"/>
            <a:chExt cx="7710900" cy="271681"/>
          </a:xfrm>
        </p:grpSpPr>
        <p:sp>
          <p:nvSpPr>
            <p:cNvPr id="85" name="Google Shape;85;p14"/>
            <p:cNvSpPr/>
            <p:nvPr/>
          </p:nvSpPr>
          <p:spPr>
            <a:xfrm rot="-5400000">
              <a:off x="720000" y="4336902"/>
              <a:ext cx="268973" cy="268973"/>
            </a:xfrm>
            <a:custGeom>
              <a:avLst/>
              <a:gdLst/>
              <a:ahLst/>
              <a:cxnLst/>
              <a:rect l="l" t="t" r="r" b="b"/>
              <a:pathLst>
                <a:path w="66168" h="66168" extrusionOk="0">
                  <a:moveTo>
                    <a:pt x="0" y="0"/>
                  </a:moveTo>
                  <a:lnTo>
                    <a:pt x="0" y="66168"/>
                  </a:lnTo>
                  <a:cubicBezTo>
                    <a:pt x="0" y="29586"/>
                    <a:pt x="29586" y="0"/>
                    <a:pt x="66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6" name="Google Shape;86;p14"/>
            <p:cNvCxnSpPr/>
            <p:nvPr/>
          </p:nvCxnSpPr>
          <p:spPr>
            <a:xfrm>
              <a:off x="719875" y="4608583"/>
              <a:ext cx="77109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89" name="Google Shape;89;p15"/>
          <p:cNvGrpSpPr/>
          <p:nvPr/>
        </p:nvGrpSpPr>
        <p:grpSpPr>
          <a:xfrm flipH="1">
            <a:off x="716538" y="537208"/>
            <a:ext cx="7710925" cy="4069083"/>
            <a:chOff x="716538" y="537208"/>
            <a:chExt cx="7710925" cy="4069083"/>
          </a:xfrm>
        </p:grpSpPr>
        <p:grpSp>
          <p:nvGrpSpPr>
            <p:cNvPr id="90" name="Google Shape;90;p15"/>
            <p:cNvGrpSpPr/>
            <p:nvPr/>
          </p:nvGrpSpPr>
          <p:grpSpPr>
            <a:xfrm flipH="1">
              <a:off x="716538" y="537208"/>
              <a:ext cx="7710925" cy="272996"/>
              <a:chOff x="719875" y="539500"/>
              <a:chExt cx="7710925" cy="272996"/>
            </a:xfrm>
          </p:grpSpPr>
          <p:sp>
            <p:nvSpPr>
              <p:cNvPr id="91" name="Google Shape;91;p15"/>
              <p:cNvSpPr/>
              <p:nvPr/>
            </p:nvSpPr>
            <p:spPr>
              <a:xfrm rot="5400000">
                <a:off x="8160504" y="542200"/>
                <a:ext cx="270296" cy="270296"/>
              </a:xfrm>
              <a:custGeom>
                <a:avLst/>
                <a:gdLst/>
                <a:ahLst/>
                <a:cxnLst/>
                <a:rect l="l" t="t" r="r" b="b"/>
                <a:pathLst>
                  <a:path w="66168" h="66168" extrusionOk="0">
                    <a:moveTo>
                      <a:pt x="0" y="0"/>
                    </a:moveTo>
                    <a:lnTo>
                      <a:pt x="0" y="66168"/>
                    </a:lnTo>
                    <a:cubicBezTo>
                      <a:pt x="0" y="29586"/>
                      <a:pt x="29586" y="0"/>
                      <a:pt x="66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2" name="Google Shape;92;p15"/>
              <p:cNvCxnSpPr/>
              <p:nvPr/>
            </p:nvCxnSpPr>
            <p:spPr>
              <a:xfrm rot="10800000">
                <a:off x="719875" y="539500"/>
                <a:ext cx="77109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3" name="Google Shape;93;p15"/>
            <p:cNvGrpSpPr/>
            <p:nvPr/>
          </p:nvGrpSpPr>
          <p:grpSpPr>
            <a:xfrm flipH="1">
              <a:off x="716563" y="4334611"/>
              <a:ext cx="7710900" cy="271681"/>
              <a:chOff x="719875" y="4336902"/>
              <a:chExt cx="7710900" cy="271681"/>
            </a:xfrm>
          </p:grpSpPr>
          <p:sp>
            <p:nvSpPr>
              <p:cNvPr id="94" name="Google Shape;94;p15"/>
              <p:cNvSpPr/>
              <p:nvPr/>
            </p:nvSpPr>
            <p:spPr>
              <a:xfrm rot="-5400000">
                <a:off x="720000" y="4336902"/>
                <a:ext cx="268973" cy="268973"/>
              </a:xfrm>
              <a:custGeom>
                <a:avLst/>
                <a:gdLst/>
                <a:ahLst/>
                <a:cxnLst/>
                <a:rect l="l" t="t" r="r" b="b"/>
                <a:pathLst>
                  <a:path w="66168" h="66168" extrusionOk="0">
                    <a:moveTo>
                      <a:pt x="0" y="0"/>
                    </a:moveTo>
                    <a:lnTo>
                      <a:pt x="0" y="66168"/>
                    </a:lnTo>
                    <a:cubicBezTo>
                      <a:pt x="0" y="29586"/>
                      <a:pt x="29586" y="0"/>
                      <a:pt x="66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5" name="Google Shape;95;p15"/>
              <p:cNvCxnSpPr/>
              <p:nvPr/>
            </p:nvCxnSpPr>
            <p:spPr>
              <a:xfrm>
                <a:off x="719875" y="4608583"/>
                <a:ext cx="77109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800" y="539500"/>
            <a:ext cx="77130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Black"/>
              <a:buNone/>
              <a:defRPr sz="28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Black"/>
              <a:buNone/>
              <a:defRPr sz="28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Black"/>
              <a:buNone/>
              <a:defRPr sz="28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Black"/>
              <a:buNone/>
              <a:defRPr sz="28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Black"/>
              <a:buNone/>
              <a:defRPr sz="28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Black"/>
              <a:buNone/>
              <a:defRPr sz="28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Black"/>
              <a:buNone/>
              <a:defRPr sz="28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Black"/>
              <a:buNone/>
              <a:defRPr sz="28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7800" y="1270800"/>
            <a:ext cx="7713000" cy="3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3" r:id="rId10"/>
    <p:sldLayoutId id="2147483665" r:id="rId11"/>
    <p:sldLayoutId id="2147483666" r:id="rId12"/>
    <p:sldLayoutId id="2147483668" r:id="rId13"/>
    <p:sldLayoutId id="2147483669" r:id="rId14"/>
    <p:sldLayoutId id="2147483670" r:id="rId15"/>
    <p:sldLayoutId id="2147483671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NULL" TargetMode="External"/><Relationship Id="rId3" Type="http://schemas.openxmlformats.org/officeDocument/2006/relationships/hyperlink" Target="https://backlinko.com/disney-users#disney-subscriber-retention-rate" TargetMode="External"/><Relationship Id="rId7" Type="http://schemas.openxmlformats.org/officeDocument/2006/relationships/hyperlink" Target="https://www.cyclingweekly.com/products/is-apple-about-to-buy-peloton" TargetMode="External"/><Relationship Id="rId2" Type="http://schemas.openxmlformats.org/officeDocument/2006/relationships/hyperlink" Target="https://whatcompetitors.com/peloton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NULL" TargetMode="External"/><Relationship Id="rId5" Type="http://schemas.openxmlformats.org/officeDocument/2006/relationships/hyperlink" Target="https://www.businessofapps.com/data/peloton-statistics/" TargetMode="External"/><Relationship Id="rId4" Type="http://schemas.openxmlformats.org/officeDocument/2006/relationships/hyperlink" Target="https://expandedramblings.com/index.php/peloton-statistics-and-fact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0EBCDF0-F9D1-D343-90BD-0CA7AB9AE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52" y="539075"/>
            <a:ext cx="2910667" cy="407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" name="Google Shape;190;p29"/>
          <p:cNvSpPr txBox="1">
            <a:spLocks noGrp="1"/>
          </p:cNvSpPr>
          <p:nvPr>
            <p:ph type="ctrTitle"/>
          </p:nvPr>
        </p:nvSpPr>
        <p:spPr>
          <a:xfrm>
            <a:off x="3469975" y="1384592"/>
            <a:ext cx="4960800" cy="19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Peloton x Disney</a:t>
            </a:r>
            <a:br>
              <a:rPr lang="en"/>
            </a:br>
            <a:r>
              <a:rPr lang="en"/>
              <a:t>Marketing Plan</a:t>
            </a: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1"/>
          </p:nvPr>
        </p:nvSpPr>
        <p:spPr>
          <a:xfrm>
            <a:off x="3383280" y="3538236"/>
            <a:ext cx="4368800" cy="858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TEAM 2: </a:t>
            </a:r>
          </a:p>
        </p:txBody>
      </p:sp>
      <p:cxnSp>
        <p:nvCxnSpPr>
          <p:cNvPr id="192" name="Google Shape;192;p29"/>
          <p:cNvCxnSpPr/>
          <p:nvPr/>
        </p:nvCxnSpPr>
        <p:spPr>
          <a:xfrm>
            <a:off x="3588162" y="4832817"/>
            <a:ext cx="2102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6" name="Google Shape;206;p29"/>
          <p:cNvGrpSpPr/>
          <p:nvPr/>
        </p:nvGrpSpPr>
        <p:grpSpPr>
          <a:xfrm rot="10800000" flipH="1">
            <a:off x="4798278" y="1043901"/>
            <a:ext cx="1201071" cy="361589"/>
            <a:chOff x="3546175" y="1358100"/>
            <a:chExt cx="1201071" cy="361589"/>
          </a:xfrm>
        </p:grpSpPr>
        <p:sp>
          <p:nvSpPr>
            <p:cNvPr id="207" name="Google Shape;207;p29"/>
            <p:cNvSpPr/>
            <p:nvPr/>
          </p:nvSpPr>
          <p:spPr>
            <a:xfrm>
              <a:off x="3546175" y="1358100"/>
              <a:ext cx="360691" cy="361589"/>
            </a:xfrm>
            <a:custGeom>
              <a:avLst/>
              <a:gdLst/>
              <a:ahLst/>
              <a:cxnLst/>
              <a:rect l="l" t="t" r="r" b="b"/>
              <a:pathLst>
                <a:path w="36975" h="37067" extrusionOk="0">
                  <a:moveTo>
                    <a:pt x="18487" y="0"/>
                  </a:moveTo>
                  <a:lnTo>
                    <a:pt x="16361" y="6840"/>
                  </a:lnTo>
                  <a:cubicBezTo>
                    <a:pt x="14882" y="11369"/>
                    <a:pt x="11277" y="14882"/>
                    <a:pt x="6748" y="16361"/>
                  </a:cubicBezTo>
                  <a:lnTo>
                    <a:pt x="0" y="18487"/>
                  </a:lnTo>
                  <a:lnTo>
                    <a:pt x="6748" y="20613"/>
                  </a:lnTo>
                  <a:cubicBezTo>
                    <a:pt x="11277" y="22092"/>
                    <a:pt x="14882" y="25697"/>
                    <a:pt x="16269" y="30226"/>
                  </a:cubicBezTo>
                  <a:lnTo>
                    <a:pt x="18487" y="37066"/>
                  </a:lnTo>
                  <a:lnTo>
                    <a:pt x="20613" y="30226"/>
                  </a:lnTo>
                  <a:cubicBezTo>
                    <a:pt x="22092" y="25697"/>
                    <a:pt x="25605" y="22092"/>
                    <a:pt x="30226" y="20613"/>
                  </a:cubicBezTo>
                  <a:lnTo>
                    <a:pt x="36974" y="18487"/>
                  </a:lnTo>
                  <a:lnTo>
                    <a:pt x="30226" y="16361"/>
                  </a:lnTo>
                  <a:cubicBezTo>
                    <a:pt x="25697" y="14974"/>
                    <a:pt x="22092" y="11369"/>
                    <a:pt x="20613" y="6840"/>
                  </a:cubicBezTo>
                  <a:lnTo>
                    <a:pt x="18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3966365" y="1358100"/>
              <a:ext cx="360691" cy="361589"/>
            </a:xfrm>
            <a:custGeom>
              <a:avLst/>
              <a:gdLst/>
              <a:ahLst/>
              <a:cxnLst/>
              <a:rect l="l" t="t" r="r" b="b"/>
              <a:pathLst>
                <a:path w="36975" h="37067" extrusionOk="0">
                  <a:moveTo>
                    <a:pt x="18487" y="0"/>
                  </a:moveTo>
                  <a:lnTo>
                    <a:pt x="16361" y="6840"/>
                  </a:lnTo>
                  <a:cubicBezTo>
                    <a:pt x="14882" y="11369"/>
                    <a:pt x="11277" y="14882"/>
                    <a:pt x="6748" y="16361"/>
                  </a:cubicBezTo>
                  <a:lnTo>
                    <a:pt x="0" y="18487"/>
                  </a:lnTo>
                  <a:lnTo>
                    <a:pt x="6748" y="20613"/>
                  </a:lnTo>
                  <a:cubicBezTo>
                    <a:pt x="11277" y="22092"/>
                    <a:pt x="14882" y="25697"/>
                    <a:pt x="16269" y="30226"/>
                  </a:cubicBezTo>
                  <a:lnTo>
                    <a:pt x="18487" y="37066"/>
                  </a:lnTo>
                  <a:lnTo>
                    <a:pt x="20613" y="30226"/>
                  </a:lnTo>
                  <a:cubicBezTo>
                    <a:pt x="22092" y="25697"/>
                    <a:pt x="25605" y="22092"/>
                    <a:pt x="30226" y="20613"/>
                  </a:cubicBezTo>
                  <a:lnTo>
                    <a:pt x="36974" y="18487"/>
                  </a:lnTo>
                  <a:lnTo>
                    <a:pt x="30226" y="16361"/>
                  </a:lnTo>
                  <a:cubicBezTo>
                    <a:pt x="25697" y="14974"/>
                    <a:pt x="22092" y="11369"/>
                    <a:pt x="20613" y="6840"/>
                  </a:cubicBezTo>
                  <a:lnTo>
                    <a:pt x="18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4386555" y="1358100"/>
              <a:ext cx="360691" cy="361589"/>
            </a:xfrm>
            <a:custGeom>
              <a:avLst/>
              <a:gdLst/>
              <a:ahLst/>
              <a:cxnLst/>
              <a:rect l="l" t="t" r="r" b="b"/>
              <a:pathLst>
                <a:path w="36975" h="37067" extrusionOk="0">
                  <a:moveTo>
                    <a:pt x="18487" y="0"/>
                  </a:moveTo>
                  <a:lnTo>
                    <a:pt x="16361" y="6840"/>
                  </a:lnTo>
                  <a:cubicBezTo>
                    <a:pt x="14882" y="11369"/>
                    <a:pt x="11277" y="14882"/>
                    <a:pt x="6748" y="16361"/>
                  </a:cubicBezTo>
                  <a:lnTo>
                    <a:pt x="0" y="18487"/>
                  </a:lnTo>
                  <a:lnTo>
                    <a:pt x="6748" y="20613"/>
                  </a:lnTo>
                  <a:cubicBezTo>
                    <a:pt x="11277" y="22092"/>
                    <a:pt x="14882" y="25697"/>
                    <a:pt x="16269" y="30226"/>
                  </a:cubicBezTo>
                  <a:lnTo>
                    <a:pt x="18487" y="37066"/>
                  </a:lnTo>
                  <a:lnTo>
                    <a:pt x="20613" y="30226"/>
                  </a:lnTo>
                  <a:cubicBezTo>
                    <a:pt x="22092" y="25697"/>
                    <a:pt x="25605" y="22092"/>
                    <a:pt x="30226" y="20613"/>
                  </a:cubicBezTo>
                  <a:lnTo>
                    <a:pt x="36974" y="18487"/>
                  </a:lnTo>
                  <a:lnTo>
                    <a:pt x="30226" y="16361"/>
                  </a:lnTo>
                  <a:cubicBezTo>
                    <a:pt x="25697" y="14974"/>
                    <a:pt x="22092" y="11369"/>
                    <a:pt x="20613" y="6840"/>
                  </a:cubicBezTo>
                  <a:lnTo>
                    <a:pt x="18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29"/>
          <p:cNvSpPr/>
          <p:nvPr/>
        </p:nvSpPr>
        <p:spPr>
          <a:xfrm rot="10800000" flipH="1">
            <a:off x="3588200" y="1064798"/>
            <a:ext cx="1201200" cy="35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29"/>
          <p:cNvGrpSpPr/>
          <p:nvPr/>
        </p:nvGrpSpPr>
        <p:grpSpPr>
          <a:xfrm>
            <a:off x="719875" y="539075"/>
            <a:ext cx="7710900" cy="4073100"/>
            <a:chOff x="719875" y="539075"/>
            <a:chExt cx="7710900" cy="4073100"/>
          </a:xfrm>
        </p:grpSpPr>
        <p:cxnSp>
          <p:nvCxnSpPr>
            <p:cNvPr id="213" name="Google Shape;213;p29"/>
            <p:cNvCxnSpPr>
              <a:stCxn id="214" idx="1"/>
              <a:endCxn id="215" idx="3"/>
            </p:cNvCxnSpPr>
            <p:nvPr/>
          </p:nvCxnSpPr>
          <p:spPr>
            <a:xfrm rot="10800000">
              <a:off x="719875" y="539500"/>
              <a:ext cx="77109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29"/>
            <p:cNvCxnSpPr>
              <a:stCxn id="217" idx="2"/>
              <a:endCxn id="218" idx="0"/>
            </p:cNvCxnSpPr>
            <p:nvPr/>
          </p:nvCxnSpPr>
          <p:spPr>
            <a:xfrm>
              <a:off x="3253675" y="539075"/>
              <a:ext cx="0" cy="4073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9" name="Google Shape;219;p29"/>
            <p:cNvSpPr/>
            <p:nvPr/>
          </p:nvSpPr>
          <p:spPr>
            <a:xfrm>
              <a:off x="2919198" y="539502"/>
              <a:ext cx="668964" cy="334484"/>
            </a:xfrm>
            <a:custGeom>
              <a:avLst/>
              <a:gdLst/>
              <a:ahLst/>
              <a:cxnLst/>
              <a:rect l="l" t="t" r="r" b="b"/>
              <a:pathLst>
                <a:path w="132337" h="66169" extrusionOk="0">
                  <a:moveTo>
                    <a:pt x="1" y="1"/>
                  </a:moveTo>
                  <a:cubicBezTo>
                    <a:pt x="36582" y="1"/>
                    <a:pt x="66168" y="29682"/>
                    <a:pt x="66168" y="66168"/>
                  </a:cubicBezTo>
                  <a:cubicBezTo>
                    <a:pt x="66168" y="29682"/>
                    <a:pt x="95849" y="1"/>
                    <a:pt x="13233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246169AA-60DF-AC4B-9C07-B2F99D20AC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4"/>
          <a:stretch/>
        </p:blipFill>
        <p:spPr bwMode="auto">
          <a:xfrm>
            <a:off x="6644170" y="3655586"/>
            <a:ext cx="2910642" cy="115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F87D43F-8233-0449-9680-20CF26936E1A}"/>
              </a:ext>
            </a:extLst>
          </p:cNvPr>
          <p:cNvSpPr txBox="1"/>
          <p:nvPr/>
        </p:nvSpPr>
        <p:spPr>
          <a:xfrm>
            <a:off x="4377723" y="3547313"/>
            <a:ext cx="47802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>
                <a:solidFill>
                  <a:schemeClr val="bg1"/>
                </a:solidFill>
                <a:latin typeface="Bell MT" panose="02020503060305020303" pitchFamily="18" charset="77"/>
              </a:rPr>
              <a:t>B</a:t>
            </a:r>
            <a:r>
              <a:rPr lang="en" sz="1400">
                <a:solidFill>
                  <a:schemeClr val="bg1"/>
                </a:solidFill>
                <a:latin typeface="Bell MT" panose="02020503060305020303" pitchFamily="18" charset="77"/>
              </a:rPr>
              <a:t>rody Serafin</a:t>
            </a:r>
          </a:p>
          <a:p>
            <a:pPr marL="0" indent="0"/>
            <a:r>
              <a:rPr lang="en" sz="1400" b="1" u="sng">
                <a:solidFill>
                  <a:schemeClr val="bg1"/>
                </a:solidFill>
                <a:latin typeface="Bell MT" panose="02020503060305020303" pitchFamily="18" charset="77"/>
              </a:rPr>
              <a:t>R</a:t>
            </a:r>
            <a:r>
              <a:rPr lang="en" sz="1400">
                <a:solidFill>
                  <a:schemeClr val="bg1"/>
                </a:solidFill>
                <a:latin typeface="Bell MT" panose="02020503060305020303" pitchFamily="18" charset="77"/>
              </a:rPr>
              <a:t>ekha Dunn</a:t>
            </a:r>
          </a:p>
          <a:p>
            <a:pPr marL="0" indent="0"/>
            <a:r>
              <a:rPr lang="en-US" sz="1400" b="1" u="sng">
                <a:solidFill>
                  <a:schemeClr val="bg1"/>
                </a:solidFill>
                <a:latin typeface="Bell MT" panose="02020503060305020303" pitchFamily="18" charset="77"/>
              </a:rPr>
              <a:t>A</a:t>
            </a:r>
            <a:r>
              <a:rPr lang="en-US" sz="1400">
                <a:solidFill>
                  <a:schemeClr val="bg1"/>
                </a:solidFill>
                <a:latin typeface="Bell MT" panose="02020503060305020303" pitchFamily="18" charset="77"/>
              </a:rPr>
              <a:t>nshul Hallur </a:t>
            </a:r>
          </a:p>
          <a:p>
            <a:pPr marL="0" indent="0"/>
            <a:r>
              <a:rPr lang="en" sz="1400" b="1" u="sng">
                <a:solidFill>
                  <a:schemeClr val="bg1"/>
                </a:solidFill>
                <a:latin typeface="Bell MT" panose="02020503060305020303" pitchFamily="18" charset="77"/>
              </a:rPr>
              <a:t>N</a:t>
            </a:r>
            <a:r>
              <a:rPr lang="en" sz="1400">
                <a:solidFill>
                  <a:schemeClr val="bg1"/>
                </a:solidFill>
                <a:latin typeface="Bell MT" panose="02020503060305020303" pitchFamily="18" charset="77"/>
              </a:rPr>
              <a:t>atali Duenez </a:t>
            </a:r>
          </a:p>
          <a:p>
            <a:pPr marL="0" indent="0"/>
            <a:r>
              <a:rPr lang="en" sz="1400" b="1" u="sng">
                <a:solidFill>
                  <a:schemeClr val="bg1"/>
                </a:solidFill>
                <a:latin typeface="Bell MT" panose="02020503060305020303" pitchFamily="18" charset="77"/>
              </a:rPr>
              <a:t>D</a:t>
            </a:r>
            <a:r>
              <a:rPr lang="en" sz="1400">
                <a:solidFill>
                  <a:schemeClr val="bg1"/>
                </a:solidFill>
                <a:latin typeface="Bell MT" panose="02020503060305020303" pitchFamily="18" charset="77"/>
              </a:rPr>
              <a:t>erick Truong 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C746913-C638-7447-9A64-D3E271987FCE}"/>
              </a:ext>
            </a:extLst>
          </p:cNvPr>
          <p:cNvSpPr/>
          <p:nvPr/>
        </p:nvSpPr>
        <p:spPr>
          <a:xfrm>
            <a:off x="3638688" y="4114025"/>
            <a:ext cx="143124" cy="143123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FFAEBED-0F12-E04F-8FD8-A417912EEA1E}"/>
              </a:ext>
            </a:extLst>
          </p:cNvPr>
          <p:cNvSpPr/>
          <p:nvPr/>
        </p:nvSpPr>
        <p:spPr>
          <a:xfrm>
            <a:off x="3891627" y="4104315"/>
            <a:ext cx="143124" cy="143123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D8ECA08-1717-5B41-ACB5-6E6E06804EBA}"/>
              </a:ext>
            </a:extLst>
          </p:cNvPr>
          <p:cNvSpPr/>
          <p:nvPr/>
        </p:nvSpPr>
        <p:spPr>
          <a:xfrm>
            <a:off x="3710250" y="4200216"/>
            <a:ext cx="244047" cy="24451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195F-F80C-9E7F-50BF-E5DAFBCB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69" y="581319"/>
            <a:ext cx="7713000" cy="591900"/>
          </a:xfrm>
        </p:spPr>
        <p:txBody>
          <a:bodyPr/>
          <a:lstStyle/>
          <a:p>
            <a:pPr algn="ctr"/>
            <a:r>
              <a:rPr lang="en-US" b="1"/>
              <a:t>PELOTON X DISNEY</a:t>
            </a:r>
            <a:endParaRPr lang="en-US" b="1">
              <a:latin typeface="Raleway" pitchFamily="2" charset="77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BFA7F-0033-F23A-FBF3-02DB5DBB0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800" y="1314711"/>
            <a:ext cx="3680152" cy="3293989"/>
          </a:xfrm>
        </p:spPr>
        <p:txBody>
          <a:bodyPr/>
          <a:lstStyle/>
          <a:p>
            <a:r>
              <a:rPr lang="en-US" sz="1600"/>
              <a:t>Our team's marketing objective for this campaign is to focus on increasing bike sales soon</a:t>
            </a:r>
          </a:p>
          <a:p>
            <a:pPr lvl="1"/>
            <a:r>
              <a:rPr lang="en-US" sz="1600"/>
              <a:t>Brand perception</a:t>
            </a:r>
          </a:p>
          <a:p>
            <a:r>
              <a:rPr lang="en-US" sz="1600"/>
              <a:t>Commitment to making our workouts whimsical and inspiring</a:t>
            </a:r>
          </a:p>
          <a:p>
            <a:r>
              <a:rPr lang="en-US" sz="1600"/>
              <a:t>“The Happiest Ride On Earth”</a:t>
            </a:r>
          </a:p>
          <a:p>
            <a:endParaRPr lang="en-US"/>
          </a:p>
          <a:p>
            <a:endParaRPr lang="en-US" sz="2000"/>
          </a:p>
          <a:p>
            <a:endParaRPr lang="en-US"/>
          </a:p>
        </p:txBody>
      </p:sp>
      <p:grpSp>
        <p:nvGrpSpPr>
          <p:cNvPr id="20" name="Google Shape;313;p34">
            <a:extLst>
              <a:ext uri="{FF2B5EF4-FFF2-40B4-BE49-F238E27FC236}">
                <a16:creationId xmlns:a16="http://schemas.microsoft.com/office/drawing/2014/main" id="{8D878906-0F35-3B47-A26F-C56883D0B3B5}"/>
              </a:ext>
            </a:extLst>
          </p:cNvPr>
          <p:cNvGrpSpPr/>
          <p:nvPr/>
        </p:nvGrpSpPr>
        <p:grpSpPr>
          <a:xfrm rot="10800000" flipH="1">
            <a:off x="170229" y="512671"/>
            <a:ext cx="7710900" cy="4216814"/>
            <a:chOff x="106080" y="224976"/>
            <a:chExt cx="7710900" cy="4216814"/>
          </a:xfrm>
        </p:grpSpPr>
        <p:cxnSp>
          <p:nvCxnSpPr>
            <p:cNvPr id="21" name="Google Shape;314;p34">
              <a:extLst>
                <a:ext uri="{FF2B5EF4-FFF2-40B4-BE49-F238E27FC236}">
                  <a16:creationId xmlns:a16="http://schemas.microsoft.com/office/drawing/2014/main" id="{32AAFB98-4F0A-6D47-8272-FCDDCCA892DD}"/>
                </a:ext>
              </a:extLst>
            </p:cNvPr>
            <p:cNvCxnSpPr/>
            <p:nvPr/>
          </p:nvCxnSpPr>
          <p:spPr>
            <a:xfrm>
              <a:off x="106080" y="233827"/>
              <a:ext cx="77109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315;p34">
              <a:extLst>
                <a:ext uri="{FF2B5EF4-FFF2-40B4-BE49-F238E27FC236}">
                  <a16:creationId xmlns:a16="http://schemas.microsoft.com/office/drawing/2014/main" id="{9F4E5FEF-9598-9149-B5C4-65D8A2C903F1}"/>
                </a:ext>
              </a:extLst>
            </p:cNvPr>
            <p:cNvCxnSpPr/>
            <p:nvPr/>
          </p:nvCxnSpPr>
          <p:spPr>
            <a:xfrm>
              <a:off x="652346" y="368690"/>
              <a:ext cx="0" cy="4073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" name="Google Shape;316;p34">
              <a:extLst>
                <a:ext uri="{FF2B5EF4-FFF2-40B4-BE49-F238E27FC236}">
                  <a16:creationId xmlns:a16="http://schemas.microsoft.com/office/drawing/2014/main" id="{907BCCC1-F5B6-A343-AA5F-7989124ACDD8}"/>
                </a:ext>
              </a:extLst>
            </p:cNvPr>
            <p:cNvSpPr/>
            <p:nvPr/>
          </p:nvSpPr>
          <p:spPr>
            <a:xfrm flipH="1">
              <a:off x="299174" y="224976"/>
              <a:ext cx="668964" cy="334484"/>
            </a:xfrm>
            <a:custGeom>
              <a:avLst/>
              <a:gdLst/>
              <a:ahLst/>
              <a:cxnLst/>
              <a:rect l="l" t="t" r="r" b="b"/>
              <a:pathLst>
                <a:path w="132337" h="66169" extrusionOk="0">
                  <a:moveTo>
                    <a:pt x="1" y="1"/>
                  </a:moveTo>
                  <a:cubicBezTo>
                    <a:pt x="36582" y="1"/>
                    <a:pt x="66168" y="29682"/>
                    <a:pt x="66168" y="66168"/>
                  </a:cubicBezTo>
                  <a:cubicBezTo>
                    <a:pt x="66168" y="29682"/>
                    <a:pt x="95849" y="1"/>
                    <a:pt x="132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Picture 2">
            <a:extLst>
              <a:ext uri="{FF2B5EF4-FFF2-40B4-BE49-F238E27FC236}">
                <a16:creationId xmlns:a16="http://schemas.microsoft.com/office/drawing/2014/main" id="{EFFD6155-8FC0-5A49-A34E-5ABCB595F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765" y="1214562"/>
            <a:ext cx="2398734" cy="335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D60F4C92-17FF-A941-A2AE-89E84A2B1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4"/>
          <a:stretch/>
        </p:blipFill>
        <p:spPr bwMode="auto">
          <a:xfrm>
            <a:off x="-146980" y="4184472"/>
            <a:ext cx="1020603" cy="40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B74EFC7A-0C07-9E42-8774-4C697899DC68}"/>
              </a:ext>
            </a:extLst>
          </p:cNvPr>
          <p:cNvSpPr/>
          <p:nvPr/>
        </p:nvSpPr>
        <p:spPr>
          <a:xfrm>
            <a:off x="7947306" y="692972"/>
            <a:ext cx="143124" cy="143123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974D2BD-93DD-CB4B-B320-D26B48F15888}"/>
              </a:ext>
            </a:extLst>
          </p:cNvPr>
          <p:cNvSpPr/>
          <p:nvPr/>
        </p:nvSpPr>
        <p:spPr>
          <a:xfrm>
            <a:off x="8200245" y="683262"/>
            <a:ext cx="143124" cy="143123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FEAF2B9-E006-1543-AE4B-344CDB19B9E2}"/>
              </a:ext>
            </a:extLst>
          </p:cNvPr>
          <p:cNvSpPr/>
          <p:nvPr/>
        </p:nvSpPr>
        <p:spPr>
          <a:xfrm>
            <a:off x="8018868" y="779163"/>
            <a:ext cx="244047" cy="24451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319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>
            <a:spLocks noGrp="1"/>
          </p:cNvSpPr>
          <p:nvPr>
            <p:ph type="title"/>
          </p:nvPr>
        </p:nvSpPr>
        <p:spPr>
          <a:xfrm>
            <a:off x="717800" y="539500"/>
            <a:ext cx="7713000" cy="5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389" name="Google Shape;389;p36"/>
          <p:cNvSpPr txBox="1">
            <a:spLocks noGrp="1"/>
          </p:cNvSpPr>
          <p:nvPr>
            <p:ph type="subTitle" idx="1"/>
          </p:nvPr>
        </p:nvSpPr>
        <p:spPr>
          <a:xfrm>
            <a:off x="1097407" y="2919190"/>
            <a:ext cx="2983380" cy="4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Increase Bike Sales</a:t>
            </a:r>
          </a:p>
        </p:txBody>
      </p:sp>
      <p:sp>
        <p:nvSpPr>
          <p:cNvPr id="394" name="Google Shape;394;p36"/>
          <p:cNvSpPr txBox="1">
            <a:spLocks noGrp="1"/>
          </p:cNvSpPr>
          <p:nvPr>
            <p:ph type="subTitle" idx="6"/>
          </p:nvPr>
        </p:nvSpPr>
        <p:spPr>
          <a:xfrm>
            <a:off x="4610328" y="3177982"/>
            <a:ext cx="3695059" cy="4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Increase Brand Perception</a:t>
            </a:r>
            <a:endParaRPr/>
          </a:p>
        </p:txBody>
      </p:sp>
      <p:sp>
        <p:nvSpPr>
          <p:cNvPr id="395" name="Google Shape;395;p36"/>
          <p:cNvSpPr/>
          <p:nvPr/>
        </p:nvSpPr>
        <p:spPr>
          <a:xfrm>
            <a:off x="2208898" y="1974878"/>
            <a:ext cx="695700" cy="5919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6"/>
          <p:cNvSpPr/>
          <p:nvPr/>
        </p:nvSpPr>
        <p:spPr>
          <a:xfrm>
            <a:off x="6110007" y="1974878"/>
            <a:ext cx="695700" cy="5919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8" name="Google Shape;398;p36"/>
          <p:cNvGrpSpPr/>
          <p:nvPr/>
        </p:nvGrpSpPr>
        <p:grpSpPr>
          <a:xfrm rot="10800000" flipH="1">
            <a:off x="4124427" y="4029580"/>
            <a:ext cx="895038" cy="269420"/>
            <a:chOff x="3546175" y="1358100"/>
            <a:chExt cx="1201071" cy="361589"/>
          </a:xfrm>
        </p:grpSpPr>
        <p:sp>
          <p:nvSpPr>
            <p:cNvPr id="399" name="Google Shape;399;p36"/>
            <p:cNvSpPr/>
            <p:nvPr/>
          </p:nvSpPr>
          <p:spPr>
            <a:xfrm>
              <a:off x="3546175" y="1358100"/>
              <a:ext cx="360691" cy="361589"/>
            </a:xfrm>
            <a:custGeom>
              <a:avLst/>
              <a:gdLst/>
              <a:ahLst/>
              <a:cxnLst/>
              <a:rect l="l" t="t" r="r" b="b"/>
              <a:pathLst>
                <a:path w="36975" h="37067" extrusionOk="0">
                  <a:moveTo>
                    <a:pt x="18487" y="0"/>
                  </a:moveTo>
                  <a:lnTo>
                    <a:pt x="16361" y="6840"/>
                  </a:lnTo>
                  <a:cubicBezTo>
                    <a:pt x="14882" y="11369"/>
                    <a:pt x="11277" y="14882"/>
                    <a:pt x="6748" y="16361"/>
                  </a:cubicBezTo>
                  <a:lnTo>
                    <a:pt x="0" y="18487"/>
                  </a:lnTo>
                  <a:lnTo>
                    <a:pt x="6748" y="20613"/>
                  </a:lnTo>
                  <a:cubicBezTo>
                    <a:pt x="11277" y="22092"/>
                    <a:pt x="14882" y="25697"/>
                    <a:pt x="16269" y="30226"/>
                  </a:cubicBezTo>
                  <a:lnTo>
                    <a:pt x="18487" y="37066"/>
                  </a:lnTo>
                  <a:lnTo>
                    <a:pt x="20613" y="30226"/>
                  </a:lnTo>
                  <a:cubicBezTo>
                    <a:pt x="22092" y="25697"/>
                    <a:pt x="25605" y="22092"/>
                    <a:pt x="30226" y="20613"/>
                  </a:cubicBezTo>
                  <a:lnTo>
                    <a:pt x="36974" y="18487"/>
                  </a:lnTo>
                  <a:lnTo>
                    <a:pt x="30226" y="16361"/>
                  </a:lnTo>
                  <a:cubicBezTo>
                    <a:pt x="25697" y="14974"/>
                    <a:pt x="22092" y="11369"/>
                    <a:pt x="20613" y="6840"/>
                  </a:cubicBezTo>
                  <a:lnTo>
                    <a:pt x="18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6"/>
            <p:cNvSpPr/>
            <p:nvPr/>
          </p:nvSpPr>
          <p:spPr>
            <a:xfrm>
              <a:off x="3966365" y="1358100"/>
              <a:ext cx="360691" cy="361589"/>
            </a:xfrm>
            <a:custGeom>
              <a:avLst/>
              <a:gdLst/>
              <a:ahLst/>
              <a:cxnLst/>
              <a:rect l="l" t="t" r="r" b="b"/>
              <a:pathLst>
                <a:path w="36975" h="37067" extrusionOk="0">
                  <a:moveTo>
                    <a:pt x="18487" y="0"/>
                  </a:moveTo>
                  <a:lnTo>
                    <a:pt x="16361" y="6840"/>
                  </a:lnTo>
                  <a:cubicBezTo>
                    <a:pt x="14882" y="11369"/>
                    <a:pt x="11277" y="14882"/>
                    <a:pt x="6748" y="16361"/>
                  </a:cubicBezTo>
                  <a:lnTo>
                    <a:pt x="0" y="18487"/>
                  </a:lnTo>
                  <a:lnTo>
                    <a:pt x="6748" y="20613"/>
                  </a:lnTo>
                  <a:cubicBezTo>
                    <a:pt x="11277" y="22092"/>
                    <a:pt x="14882" y="25697"/>
                    <a:pt x="16269" y="30226"/>
                  </a:cubicBezTo>
                  <a:lnTo>
                    <a:pt x="18487" y="37066"/>
                  </a:lnTo>
                  <a:lnTo>
                    <a:pt x="20613" y="30226"/>
                  </a:lnTo>
                  <a:cubicBezTo>
                    <a:pt x="22092" y="25697"/>
                    <a:pt x="25605" y="22092"/>
                    <a:pt x="30226" y="20613"/>
                  </a:cubicBezTo>
                  <a:lnTo>
                    <a:pt x="36974" y="18487"/>
                  </a:lnTo>
                  <a:lnTo>
                    <a:pt x="30226" y="16361"/>
                  </a:lnTo>
                  <a:cubicBezTo>
                    <a:pt x="25697" y="14974"/>
                    <a:pt x="22092" y="11369"/>
                    <a:pt x="20613" y="6840"/>
                  </a:cubicBezTo>
                  <a:lnTo>
                    <a:pt x="18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4386555" y="1358100"/>
              <a:ext cx="360691" cy="361589"/>
            </a:xfrm>
            <a:custGeom>
              <a:avLst/>
              <a:gdLst/>
              <a:ahLst/>
              <a:cxnLst/>
              <a:rect l="l" t="t" r="r" b="b"/>
              <a:pathLst>
                <a:path w="36975" h="37067" extrusionOk="0">
                  <a:moveTo>
                    <a:pt x="18487" y="0"/>
                  </a:moveTo>
                  <a:lnTo>
                    <a:pt x="16361" y="6840"/>
                  </a:lnTo>
                  <a:cubicBezTo>
                    <a:pt x="14882" y="11369"/>
                    <a:pt x="11277" y="14882"/>
                    <a:pt x="6748" y="16361"/>
                  </a:cubicBezTo>
                  <a:lnTo>
                    <a:pt x="0" y="18487"/>
                  </a:lnTo>
                  <a:lnTo>
                    <a:pt x="6748" y="20613"/>
                  </a:lnTo>
                  <a:cubicBezTo>
                    <a:pt x="11277" y="22092"/>
                    <a:pt x="14882" y="25697"/>
                    <a:pt x="16269" y="30226"/>
                  </a:cubicBezTo>
                  <a:lnTo>
                    <a:pt x="18487" y="37066"/>
                  </a:lnTo>
                  <a:lnTo>
                    <a:pt x="20613" y="30226"/>
                  </a:lnTo>
                  <a:cubicBezTo>
                    <a:pt x="22092" y="25697"/>
                    <a:pt x="25605" y="22092"/>
                    <a:pt x="30226" y="20613"/>
                  </a:cubicBezTo>
                  <a:lnTo>
                    <a:pt x="36974" y="18487"/>
                  </a:lnTo>
                  <a:lnTo>
                    <a:pt x="30226" y="16361"/>
                  </a:lnTo>
                  <a:cubicBezTo>
                    <a:pt x="25697" y="14974"/>
                    <a:pt x="22092" y="11369"/>
                    <a:pt x="20613" y="6840"/>
                  </a:cubicBezTo>
                  <a:lnTo>
                    <a:pt x="18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36"/>
          <p:cNvGrpSpPr/>
          <p:nvPr/>
        </p:nvGrpSpPr>
        <p:grpSpPr>
          <a:xfrm>
            <a:off x="2383103" y="2122771"/>
            <a:ext cx="342579" cy="339272"/>
            <a:chOff x="5049726" y="1435050"/>
            <a:chExt cx="486549" cy="481850"/>
          </a:xfrm>
        </p:grpSpPr>
        <p:sp>
          <p:nvSpPr>
            <p:cNvPr id="403" name="Google Shape;403;p36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5049726" y="1435077"/>
              <a:ext cx="481825" cy="481823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0" name="Google Shape;402;p36">
            <a:extLst>
              <a:ext uri="{FF2B5EF4-FFF2-40B4-BE49-F238E27FC236}">
                <a16:creationId xmlns:a16="http://schemas.microsoft.com/office/drawing/2014/main" id="{9CC2CDF2-3029-D887-412B-9BB14396D009}"/>
              </a:ext>
            </a:extLst>
          </p:cNvPr>
          <p:cNvGrpSpPr/>
          <p:nvPr/>
        </p:nvGrpSpPr>
        <p:grpSpPr>
          <a:xfrm>
            <a:off x="6286557" y="2122771"/>
            <a:ext cx="342580" cy="339272"/>
            <a:chOff x="5049725" y="1435050"/>
            <a:chExt cx="486550" cy="481850"/>
          </a:xfrm>
        </p:grpSpPr>
        <p:sp>
          <p:nvSpPr>
            <p:cNvPr id="11" name="Google Shape;403;p36">
              <a:extLst>
                <a:ext uri="{FF2B5EF4-FFF2-40B4-BE49-F238E27FC236}">
                  <a16:creationId xmlns:a16="http://schemas.microsoft.com/office/drawing/2014/main" id="{7556AFA8-525E-E3D6-C094-C934DE3C304D}"/>
                </a:ext>
              </a:extLst>
            </p:cNvPr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" name="Google Shape;404;p36">
              <a:extLst>
                <a:ext uri="{FF2B5EF4-FFF2-40B4-BE49-F238E27FC236}">
                  <a16:creationId xmlns:a16="http://schemas.microsoft.com/office/drawing/2014/main" id="{2738672A-5D70-BF14-39F0-837E66AC0B23}"/>
                </a:ext>
              </a:extLst>
            </p:cNvPr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" name="Google Shape;405;p36">
              <a:extLst>
                <a:ext uri="{FF2B5EF4-FFF2-40B4-BE49-F238E27FC236}">
                  <a16:creationId xmlns:a16="http://schemas.microsoft.com/office/drawing/2014/main" id="{76707AEB-DFE4-57C8-0801-CCC45EF9FD49}"/>
                </a:ext>
              </a:extLst>
            </p:cNvPr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4" name="Google Shape;406;p36">
              <a:extLst>
                <a:ext uri="{FF2B5EF4-FFF2-40B4-BE49-F238E27FC236}">
                  <a16:creationId xmlns:a16="http://schemas.microsoft.com/office/drawing/2014/main" id="{BC70CA4A-1C43-1B0D-7832-9C8CABD4512A}"/>
                </a:ext>
              </a:extLst>
            </p:cNvPr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pic>
        <p:nvPicPr>
          <p:cNvPr id="29" name="Picture 4">
            <a:extLst>
              <a:ext uri="{FF2B5EF4-FFF2-40B4-BE49-F238E27FC236}">
                <a16:creationId xmlns:a16="http://schemas.microsoft.com/office/drawing/2014/main" id="{D802AB41-2224-2047-BAB2-AEC9DC7412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4"/>
          <a:stretch/>
        </p:blipFill>
        <p:spPr bwMode="auto">
          <a:xfrm>
            <a:off x="4083960" y="4705398"/>
            <a:ext cx="1020603" cy="40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592275F2-993B-604D-ADB8-7AB248A0BD18}"/>
              </a:ext>
            </a:extLst>
          </p:cNvPr>
          <p:cNvSpPr/>
          <p:nvPr/>
        </p:nvSpPr>
        <p:spPr>
          <a:xfrm>
            <a:off x="4393214" y="142812"/>
            <a:ext cx="143124" cy="143123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9861ED7-A0BF-8040-BFE7-0BD91C5AA1FC}"/>
              </a:ext>
            </a:extLst>
          </p:cNvPr>
          <p:cNvSpPr/>
          <p:nvPr/>
        </p:nvSpPr>
        <p:spPr>
          <a:xfrm>
            <a:off x="4646153" y="133102"/>
            <a:ext cx="143124" cy="143123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8E5A88F-5C6C-D944-994E-7D430C63D27E}"/>
              </a:ext>
            </a:extLst>
          </p:cNvPr>
          <p:cNvSpPr/>
          <p:nvPr/>
        </p:nvSpPr>
        <p:spPr>
          <a:xfrm>
            <a:off x="4472239" y="234906"/>
            <a:ext cx="244047" cy="24451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4937BF1-BE3E-9045-B9C0-8F25EC72F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263" y="523660"/>
            <a:ext cx="2487187" cy="302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6" name="Google Shape;436;p38"/>
          <p:cNvGrpSpPr/>
          <p:nvPr/>
        </p:nvGrpSpPr>
        <p:grpSpPr>
          <a:xfrm>
            <a:off x="6713152" y="3865824"/>
            <a:ext cx="895138" cy="591871"/>
            <a:chOff x="3588195" y="683422"/>
            <a:chExt cx="1201205" cy="794351"/>
          </a:xfrm>
        </p:grpSpPr>
        <p:grpSp>
          <p:nvGrpSpPr>
            <p:cNvPr id="437" name="Google Shape;437;p38"/>
            <p:cNvGrpSpPr/>
            <p:nvPr/>
          </p:nvGrpSpPr>
          <p:grpSpPr>
            <a:xfrm rot="10800000" flipH="1">
              <a:off x="3588195" y="683422"/>
              <a:ext cx="1201071" cy="361589"/>
              <a:chOff x="3546175" y="1358100"/>
              <a:chExt cx="1201071" cy="361589"/>
            </a:xfrm>
          </p:grpSpPr>
          <p:sp>
            <p:nvSpPr>
              <p:cNvPr id="438" name="Google Shape;438;p38"/>
              <p:cNvSpPr/>
              <p:nvPr/>
            </p:nvSpPr>
            <p:spPr>
              <a:xfrm>
                <a:off x="3546175" y="1358100"/>
                <a:ext cx="360691" cy="361589"/>
              </a:xfrm>
              <a:custGeom>
                <a:avLst/>
                <a:gdLst/>
                <a:ahLst/>
                <a:cxnLst/>
                <a:rect l="l" t="t" r="r" b="b"/>
                <a:pathLst>
                  <a:path w="36975" h="37067" extrusionOk="0">
                    <a:moveTo>
                      <a:pt x="18487" y="0"/>
                    </a:moveTo>
                    <a:lnTo>
                      <a:pt x="16361" y="6840"/>
                    </a:lnTo>
                    <a:cubicBezTo>
                      <a:pt x="14882" y="11369"/>
                      <a:pt x="11277" y="14882"/>
                      <a:pt x="6748" y="16361"/>
                    </a:cubicBezTo>
                    <a:lnTo>
                      <a:pt x="0" y="18487"/>
                    </a:lnTo>
                    <a:lnTo>
                      <a:pt x="6748" y="20613"/>
                    </a:lnTo>
                    <a:cubicBezTo>
                      <a:pt x="11277" y="22092"/>
                      <a:pt x="14882" y="25697"/>
                      <a:pt x="16269" y="30226"/>
                    </a:cubicBezTo>
                    <a:lnTo>
                      <a:pt x="18487" y="37066"/>
                    </a:lnTo>
                    <a:lnTo>
                      <a:pt x="20613" y="30226"/>
                    </a:lnTo>
                    <a:cubicBezTo>
                      <a:pt x="22092" y="25697"/>
                      <a:pt x="25605" y="22092"/>
                      <a:pt x="30226" y="20613"/>
                    </a:cubicBezTo>
                    <a:lnTo>
                      <a:pt x="36974" y="18487"/>
                    </a:lnTo>
                    <a:lnTo>
                      <a:pt x="30226" y="16361"/>
                    </a:lnTo>
                    <a:cubicBezTo>
                      <a:pt x="25697" y="14974"/>
                      <a:pt x="22092" y="11369"/>
                      <a:pt x="20613" y="6840"/>
                    </a:cubicBezTo>
                    <a:lnTo>
                      <a:pt x="184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8"/>
              <p:cNvSpPr/>
              <p:nvPr/>
            </p:nvSpPr>
            <p:spPr>
              <a:xfrm>
                <a:off x="3966365" y="1358100"/>
                <a:ext cx="360691" cy="361589"/>
              </a:xfrm>
              <a:custGeom>
                <a:avLst/>
                <a:gdLst/>
                <a:ahLst/>
                <a:cxnLst/>
                <a:rect l="l" t="t" r="r" b="b"/>
                <a:pathLst>
                  <a:path w="36975" h="37067" extrusionOk="0">
                    <a:moveTo>
                      <a:pt x="18487" y="0"/>
                    </a:moveTo>
                    <a:lnTo>
                      <a:pt x="16361" y="6840"/>
                    </a:lnTo>
                    <a:cubicBezTo>
                      <a:pt x="14882" y="11369"/>
                      <a:pt x="11277" y="14882"/>
                      <a:pt x="6748" y="16361"/>
                    </a:cubicBezTo>
                    <a:lnTo>
                      <a:pt x="0" y="18487"/>
                    </a:lnTo>
                    <a:lnTo>
                      <a:pt x="6748" y="20613"/>
                    </a:lnTo>
                    <a:cubicBezTo>
                      <a:pt x="11277" y="22092"/>
                      <a:pt x="14882" y="25697"/>
                      <a:pt x="16269" y="30226"/>
                    </a:cubicBezTo>
                    <a:lnTo>
                      <a:pt x="18487" y="37066"/>
                    </a:lnTo>
                    <a:lnTo>
                      <a:pt x="20613" y="30226"/>
                    </a:lnTo>
                    <a:cubicBezTo>
                      <a:pt x="22092" y="25697"/>
                      <a:pt x="25605" y="22092"/>
                      <a:pt x="30226" y="20613"/>
                    </a:cubicBezTo>
                    <a:lnTo>
                      <a:pt x="36974" y="18487"/>
                    </a:lnTo>
                    <a:lnTo>
                      <a:pt x="30226" y="16361"/>
                    </a:lnTo>
                    <a:cubicBezTo>
                      <a:pt x="25697" y="14974"/>
                      <a:pt x="22092" y="11369"/>
                      <a:pt x="20613" y="6840"/>
                    </a:cubicBezTo>
                    <a:lnTo>
                      <a:pt x="184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8"/>
              <p:cNvSpPr/>
              <p:nvPr/>
            </p:nvSpPr>
            <p:spPr>
              <a:xfrm>
                <a:off x="4386555" y="1358100"/>
                <a:ext cx="360691" cy="361589"/>
              </a:xfrm>
              <a:custGeom>
                <a:avLst/>
                <a:gdLst/>
                <a:ahLst/>
                <a:cxnLst/>
                <a:rect l="l" t="t" r="r" b="b"/>
                <a:pathLst>
                  <a:path w="36975" h="37067" extrusionOk="0">
                    <a:moveTo>
                      <a:pt x="18487" y="0"/>
                    </a:moveTo>
                    <a:lnTo>
                      <a:pt x="16361" y="6840"/>
                    </a:lnTo>
                    <a:cubicBezTo>
                      <a:pt x="14882" y="11369"/>
                      <a:pt x="11277" y="14882"/>
                      <a:pt x="6748" y="16361"/>
                    </a:cubicBezTo>
                    <a:lnTo>
                      <a:pt x="0" y="18487"/>
                    </a:lnTo>
                    <a:lnTo>
                      <a:pt x="6748" y="20613"/>
                    </a:lnTo>
                    <a:cubicBezTo>
                      <a:pt x="11277" y="22092"/>
                      <a:pt x="14882" y="25697"/>
                      <a:pt x="16269" y="30226"/>
                    </a:cubicBezTo>
                    <a:lnTo>
                      <a:pt x="18487" y="37066"/>
                    </a:lnTo>
                    <a:lnTo>
                      <a:pt x="20613" y="30226"/>
                    </a:lnTo>
                    <a:cubicBezTo>
                      <a:pt x="22092" y="25697"/>
                      <a:pt x="25605" y="22092"/>
                      <a:pt x="30226" y="20613"/>
                    </a:cubicBezTo>
                    <a:lnTo>
                      <a:pt x="36974" y="18487"/>
                    </a:lnTo>
                    <a:lnTo>
                      <a:pt x="30226" y="16361"/>
                    </a:lnTo>
                    <a:cubicBezTo>
                      <a:pt x="25697" y="14974"/>
                      <a:pt x="22092" y="11369"/>
                      <a:pt x="20613" y="6840"/>
                    </a:cubicBezTo>
                    <a:lnTo>
                      <a:pt x="184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1" name="Google Shape;441;p38"/>
            <p:cNvSpPr/>
            <p:nvPr/>
          </p:nvSpPr>
          <p:spPr>
            <a:xfrm rot="10800000" flipH="1">
              <a:off x="3588200" y="1122573"/>
              <a:ext cx="1201200" cy="355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38"/>
          <p:cNvSpPr txBox="1">
            <a:spLocks noGrp="1"/>
          </p:cNvSpPr>
          <p:nvPr>
            <p:ph type="title"/>
          </p:nvPr>
        </p:nvSpPr>
        <p:spPr>
          <a:xfrm>
            <a:off x="717800" y="1731600"/>
            <a:ext cx="4913700" cy="11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800"/>
              <a:t>2.5 TRILLION </a:t>
            </a:r>
          </a:p>
        </p:txBody>
      </p:sp>
      <p:sp>
        <p:nvSpPr>
          <p:cNvPr id="443" name="Google Shape;443;p38"/>
          <p:cNvSpPr txBox="1">
            <a:spLocks noGrp="1"/>
          </p:cNvSpPr>
          <p:nvPr>
            <p:ph type="subTitle" idx="1"/>
          </p:nvPr>
        </p:nvSpPr>
        <p:spPr>
          <a:xfrm>
            <a:off x="717800" y="2991875"/>
            <a:ext cx="4913700" cy="26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n-US" b="1"/>
              <a:t>MILLENIAL SPENDING POWER IN 2020</a:t>
            </a:r>
            <a:endParaRPr lang="en-US"/>
          </a:p>
        </p:txBody>
      </p:sp>
      <p:grpSp>
        <p:nvGrpSpPr>
          <p:cNvPr id="444" name="Google Shape;444;p38"/>
          <p:cNvGrpSpPr/>
          <p:nvPr/>
        </p:nvGrpSpPr>
        <p:grpSpPr>
          <a:xfrm>
            <a:off x="2431034" y="3667414"/>
            <a:ext cx="1487232" cy="518327"/>
            <a:chOff x="6150282" y="3747165"/>
            <a:chExt cx="1814361" cy="632337"/>
          </a:xfrm>
        </p:grpSpPr>
        <p:grpSp>
          <p:nvGrpSpPr>
            <p:cNvPr id="445" name="Google Shape;445;p38"/>
            <p:cNvGrpSpPr/>
            <p:nvPr/>
          </p:nvGrpSpPr>
          <p:grpSpPr>
            <a:xfrm>
              <a:off x="6960394" y="3747165"/>
              <a:ext cx="1004250" cy="632337"/>
              <a:chOff x="9745675" y="6660575"/>
              <a:chExt cx="1949621" cy="1227363"/>
            </a:xfrm>
          </p:grpSpPr>
          <p:sp>
            <p:nvSpPr>
              <p:cNvPr id="446" name="Google Shape;446;p38"/>
              <p:cNvSpPr/>
              <p:nvPr/>
            </p:nvSpPr>
            <p:spPr>
              <a:xfrm>
                <a:off x="9745675" y="6660575"/>
                <a:ext cx="1949621" cy="1227363"/>
              </a:xfrm>
              <a:custGeom>
                <a:avLst/>
                <a:gdLst/>
                <a:ahLst/>
                <a:cxnLst/>
                <a:rect l="l" t="t" r="r" b="b"/>
                <a:pathLst>
                  <a:path w="107595" h="107687" fill="none" extrusionOk="0">
                    <a:moveTo>
                      <a:pt x="107595" y="53797"/>
                    </a:moveTo>
                    <a:cubicBezTo>
                      <a:pt x="107595" y="83561"/>
                      <a:pt x="83562" y="107687"/>
                      <a:pt x="53798" y="107687"/>
                    </a:cubicBezTo>
                    <a:cubicBezTo>
                      <a:pt x="24034" y="107687"/>
                      <a:pt x="1" y="83561"/>
                      <a:pt x="1" y="53797"/>
                    </a:cubicBezTo>
                    <a:cubicBezTo>
                      <a:pt x="1" y="24126"/>
                      <a:pt x="24034" y="0"/>
                      <a:pt x="53798" y="0"/>
                    </a:cubicBezTo>
                    <a:cubicBezTo>
                      <a:pt x="83562" y="0"/>
                      <a:pt x="107595" y="24126"/>
                      <a:pt x="107595" y="53797"/>
                    </a:cubicBezTo>
                    <a:close/>
                  </a:path>
                </a:pathLst>
              </a:cu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miter lim="924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8"/>
              <p:cNvSpPr/>
              <p:nvPr/>
            </p:nvSpPr>
            <p:spPr>
              <a:xfrm>
                <a:off x="10080645" y="6660575"/>
                <a:ext cx="1279653" cy="1227363"/>
              </a:xfrm>
              <a:custGeom>
                <a:avLst/>
                <a:gdLst/>
                <a:ahLst/>
                <a:cxnLst/>
                <a:rect l="l" t="t" r="r" b="b"/>
                <a:pathLst>
                  <a:path w="70621" h="107687" fill="none" extrusionOk="0">
                    <a:moveTo>
                      <a:pt x="70621" y="53797"/>
                    </a:moveTo>
                    <a:cubicBezTo>
                      <a:pt x="70621" y="83561"/>
                      <a:pt x="54814" y="107687"/>
                      <a:pt x="35311" y="107687"/>
                    </a:cubicBezTo>
                    <a:cubicBezTo>
                      <a:pt x="15807" y="107687"/>
                      <a:pt x="1" y="83561"/>
                      <a:pt x="1" y="53797"/>
                    </a:cubicBezTo>
                    <a:cubicBezTo>
                      <a:pt x="1" y="24126"/>
                      <a:pt x="15807" y="0"/>
                      <a:pt x="35311" y="0"/>
                    </a:cubicBezTo>
                    <a:cubicBezTo>
                      <a:pt x="54814" y="0"/>
                      <a:pt x="70621" y="24126"/>
                      <a:pt x="70621" y="53797"/>
                    </a:cubicBezTo>
                    <a:close/>
                  </a:path>
                </a:pathLst>
              </a:cu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miter lim="924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8"/>
              <p:cNvSpPr/>
              <p:nvPr/>
            </p:nvSpPr>
            <p:spPr>
              <a:xfrm>
                <a:off x="10494343" y="6660575"/>
                <a:ext cx="452239" cy="1227363"/>
              </a:xfrm>
              <a:custGeom>
                <a:avLst/>
                <a:gdLst/>
                <a:ahLst/>
                <a:cxnLst/>
                <a:rect l="l" t="t" r="r" b="b"/>
                <a:pathLst>
                  <a:path w="24958" h="107687" fill="none" extrusionOk="0">
                    <a:moveTo>
                      <a:pt x="24957" y="53797"/>
                    </a:moveTo>
                    <a:cubicBezTo>
                      <a:pt x="24957" y="83561"/>
                      <a:pt x="19411" y="107687"/>
                      <a:pt x="12479" y="107687"/>
                    </a:cubicBezTo>
                    <a:cubicBezTo>
                      <a:pt x="5546" y="107687"/>
                      <a:pt x="0" y="83561"/>
                      <a:pt x="0" y="53797"/>
                    </a:cubicBezTo>
                    <a:cubicBezTo>
                      <a:pt x="0" y="24126"/>
                      <a:pt x="5546" y="0"/>
                      <a:pt x="12479" y="0"/>
                    </a:cubicBezTo>
                    <a:cubicBezTo>
                      <a:pt x="19411" y="0"/>
                      <a:pt x="24957" y="24126"/>
                      <a:pt x="24957" y="53797"/>
                    </a:cubicBezTo>
                    <a:close/>
                  </a:path>
                </a:pathLst>
              </a:cu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miter lim="924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8"/>
              <p:cNvSpPr/>
              <p:nvPr/>
            </p:nvSpPr>
            <p:spPr>
              <a:xfrm>
                <a:off x="9745675" y="6871252"/>
                <a:ext cx="1949621" cy="805951"/>
              </a:xfrm>
              <a:custGeom>
                <a:avLst/>
                <a:gdLst/>
                <a:ahLst/>
                <a:cxnLst/>
                <a:rect l="l" t="t" r="r" b="b"/>
                <a:pathLst>
                  <a:path w="107595" h="70713" fill="none" extrusionOk="0">
                    <a:moveTo>
                      <a:pt x="107595" y="35310"/>
                    </a:moveTo>
                    <a:cubicBezTo>
                      <a:pt x="107595" y="54906"/>
                      <a:pt x="83562" y="70713"/>
                      <a:pt x="53798" y="70713"/>
                    </a:cubicBezTo>
                    <a:cubicBezTo>
                      <a:pt x="24034" y="70713"/>
                      <a:pt x="1" y="54906"/>
                      <a:pt x="1" y="35310"/>
                    </a:cubicBezTo>
                    <a:cubicBezTo>
                      <a:pt x="1" y="15806"/>
                      <a:pt x="24034" y="0"/>
                      <a:pt x="53798" y="0"/>
                    </a:cubicBezTo>
                    <a:cubicBezTo>
                      <a:pt x="83562" y="0"/>
                      <a:pt x="107595" y="15806"/>
                      <a:pt x="107595" y="35310"/>
                    </a:cubicBezTo>
                    <a:close/>
                  </a:path>
                </a:pathLst>
              </a:cu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miter lim="924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8"/>
              <p:cNvSpPr/>
              <p:nvPr/>
            </p:nvSpPr>
            <p:spPr>
              <a:xfrm>
                <a:off x="9745675" y="7131433"/>
                <a:ext cx="1949621" cy="285519"/>
              </a:xfrm>
              <a:custGeom>
                <a:avLst/>
                <a:gdLst/>
                <a:ahLst/>
                <a:cxnLst/>
                <a:rect l="l" t="t" r="r" b="b"/>
                <a:pathLst>
                  <a:path w="107595" h="25051" fill="none" extrusionOk="0">
                    <a:moveTo>
                      <a:pt x="107595" y="12479"/>
                    </a:moveTo>
                    <a:cubicBezTo>
                      <a:pt x="107595" y="19412"/>
                      <a:pt x="83562" y="25050"/>
                      <a:pt x="53798" y="25050"/>
                    </a:cubicBezTo>
                    <a:cubicBezTo>
                      <a:pt x="24034" y="25050"/>
                      <a:pt x="1" y="19412"/>
                      <a:pt x="1" y="12479"/>
                    </a:cubicBezTo>
                    <a:cubicBezTo>
                      <a:pt x="1" y="5639"/>
                      <a:pt x="24034" y="0"/>
                      <a:pt x="53798" y="0"/>
                    </a:cubicBezTo>
                    <a:cubicBezTo>
                      <a:pt x="83562" y="0"/>
                      <a:pt x="107595" y="5639"/>
                      <a:pt x="107595" y="12479"/>
                    </a:cubicBezTo>
                    <a:close/>
                  </a:path>
                </a:pathLst>
              </a:cu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miter lim="924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1" name="Google Shape;451;p38"/>
            <p:cNvGrpSpPr/>
            <p:nvPr/>
          </p:nvGrpSpPr>
          <p:grpSpPr>
            <a:xfrm>
              <a:off x="6150282" y="3747165"/>
              <a:ext cx="1004250" cy="632337"/>
              <a:chOff x="9745675" y="6660575"/>
              <a:chExt cx="1949621" cy="1227363"/>
            </a:xfrm>
          </p:grpSpPr>
          <p:sp>
            <p:nvSpPr>
              <p:cNvPr id="452" name="Google Shape;452;p38"/>
              <p:cNvSpPr/>
              <p:nvPr/>
            </p:nvSpPr>
            <p:spPr>
              <a:xfrm>
                <a:off x="9745675" y="6660575"/>
                <a:ext cx="1949621" cy="1227363"/>
              </a:xfrm>
              <a:custGeom>
                <a:avLst/>
                <a:gdLst/>
                <a:ahLst/>
                <a:cxnLst/>
                <a:rect l="l" t="t" r="r" b="b"/>
                <a:pathLst>
                  <a:path w="107595" h="107687" fill="none" extrusionOk="0">
                    <a:moveTo>
                      <a:pt x="107595" y="53797"/>
                    </a:moveTo>
                    <a:cubicBezTo>
                      <a:pt x="107595" y="83561"/>
                      <a:pt x="83562" y="107687"/>
                      <a:pt x="53798" y="107687"/>
                    </a:cubicBezTo>
                    <a:cubicBezTo>
                      <a:pt x="24034" y="107687"/>
                      <a:pt x="1" y="83561"/>
                      <a:pt x="1" y="53797"/>
                    </a:cubicBezTo>
                    <a:cubicBezTo>
                      <a:pt x="1" y="24126"/>
                      <a:pt x="24034" y="0"/>
                      <a:pt x="53798" y="0"/>
                    </a:cubicBezTo>
                    <a:cubicBezTo>
                      <a:pt x="83562" y="0"/>
                      <a:pt x="107595" y="24126"/>
                      <a:pt x="107595" y="53797"/>
                    </a:cubicBezTo>
                    <a:close/>
                  </a:path>
                </a:pathLst>
              </a:cu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miter lim="924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8"/>
              <p:cNvSpPr/>
              <p:nvPr/>
            </p:nvSpPr>
            <p:spPr>
              <a:xfrm>
                <a:off x="10080645" y="6660575"/>
                <a:ext cx="1279653" cy="1227363"/>
              </a:xfrm>
              <a:custGeom>
                <a:avLst/>
                <a:gdLst/>
                <a:ahLst/>
                <a:cxnLst/>
                <a:rect l="l" t="t" r="r" b="b"/>
                <a:pathLst>
                  <a:path w="70621" h="107687" fill="none" extrusionOk="0">
                    <a:moveTo>
                      <a:pt x="70621" y="53797"/>
                    </a:moveTo>
                    <a:cubicBezTo>
                      <a:pt x="70621" y="83561"/>
                      <a:pt x="54814" y="107687"/>
                      <a:pt x="35311" y="107687"/>
                    </a:cubicBezTo>
                    <a:cubicBezTo>
                      <a:pt x="15807" y="107687"/>
                      <a:pt x="1" y="83561"/>
                      <a:pt x="1" y="53797"/>
                    </a:cubicBezTo>
                    <a:cubicBezTo>
                      <a:pt x="1" y="24126"/>
                      <a:pt x="15807" y="0"/>
                      <a:pt x="35311" y="0"/>
                    </a:cubicBezTo>
                    <a:cubicBezTo>
                      <a:pt x="54814" y="0"/>
                      <a:pt x="70621" y="24126"/>
                      <a:pt x="70621" y="53797"/>
                    </a:cubicBezTo>
                    <a:close/>
                  </a:path>
                </a:pathLst>
              </a:cu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miter lim="924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8"/>
              <p:cNvSpPr/>
              <p:nvPr/>
            </p:nvSpPr>
            <p:spPr>
              <a:xfrm>
                <a:off x="10494343" y="6660575"/>
                <a:ext cx="452239" cy="1227363"/>
              </a:xfrm>
              <a:custGeom>
                <a:avLst/>
                <a:gdLst/>
                <a:ahLst/>
                <a:cxnLst/>
                <a:rect l="l" t="t" r="r" b="b"/>
                <a:pathLst>
                  <a:path w="24958" h="107687" fill="none" extrusionOk="0">
                    <a:moveTo>
                      <a:pt x="24957" y="53797"/>
                    </a:moveTo>
                    <a:cubicBezTo>
                      <a:pt x="24957" y="83561"/>
                      <a:pt x="19411" y="107687"/>
                      <a:pt x="12479" y="107687"/>
                    </a:cubicBezTo>
                    <a:cubicBezTo>
                      <a:pt x="5546" y="107687"/>
                      <a:pt x="0" y="83561"/>
                      <a:pt x="0" y="53797"/>
                    </a:cubicBezTo>
                    <a:cubicBezTo>
                      <a:pt x="0" y="24126"/>
                      <a:pt x="5546" y="0"/>
                      <a:pt x="12479" y="0"/>
                    </a:cubicBezTo>
                    <a:cubicBezTo>
                      <a:pt x="19411" y="0"/>
                      <a:pt x="24957" y="24126"/>
                      <a:pt x="24957" y="53797"/>
                    </a:cubicBezTo>
                    <a:close/>
                  </a:path>
                </a:pathLst>
              </a:cu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miter lim="924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8"/>
              <p:cNvSpPr/>
              <p:nvPr/>
            </p:nvSpPr>
            <p:spPr>
              <a:xfrm>
                <a:off x="9745675" y="6871252"/>
                <a:ext cx="1949621" cy="805951"/>
              </a:xfrm>
              <a:custGeom>
                <a:avLst/>
                <a:gdLst/>
                <a:ahLst/>
                <a:cxnLst/>
                <a:rect l="l" t="t" r="r" b="b"/>
                <a:pathLst>
                  <a:path w="107595" h="70713" fill="none" extrusionOk="0">
                    <a:moveTo>
                      <a:pt x="107595" y="35310"/>
                    </a:moveTo>
                    <a:cubicBezTo>
                      <a:pt x="107595" y="54906"/>
                      <a:pt x="83562" y="70713"/>
                      <a:pt x="53798" y="70713"/>
                    </a:cubicBezTo>
                    <a:cubicBezTo>
                      <a:pt x="24034" y="70713"/>
                      <a:pt x="1" y="54906"/>
                      <a:pt x="1" y="35310"/>
                    </a:cubicBezTo>
                    <a:cubicBezTo>
                      <a:pt x="1" y="15806"/>
                      <a:pt x="24034" y="0"/>
                      <a:pt x="53798" y="0"/>
                    </a:cubicBezTo>
                    <a:cubicBezTo>
                      <a:pt x="83562" y="0"/>
                      <a:pt x="107595" y="15806"/>
                      <a:pt x="107595" y="35310"/>
                    </a:cubicBezTo>
                    <a:close/>
                  </a:path>
                </a:pathLst>
              </a:cu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miter lim="924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8"/>
              <p:cNvSpPr/>
              <p:nvPr/>
            </p:nvSpPr>
            <p:spPr>
              <a:xfrm>
                <a:off x="9745675" y="7131433"/>
                <a:ext cx="1949621" cy="285519"/>
              </a:xfrm>
              <a:custGeom>
                <a:avLst/>
                <a:gdLst/>
                <a:ahLst/>
                <a:cxnLst/>
                <a:rect l="l" t="t" r="r" b="b"/>
                <a:pathLst>
                  <a:path w="107595" h="25051" fill="none" extrusionOk="0">
                    <a:moveTo>
                      <a:pt x="107595" y="12479"/>
                    </a:moveTo>
                    <a:cubicBezTo>
                      <a:pt x="107595" y="19412"/>
                      <a:pt x="83562" y="25050"/>
                      <a:pt x="53798" y="25050"/>
                    </a:cubicBezTo>
                    <a:cubicBezTo>
                      <a:pt x="24034" y="25050"/>
                      <a:pt x="1" y="19412"/>
                      <a:pt x="1" y="12479"/>
                    </a:cubicBezTo>
                    <a:cubicBezTo>
                      <a:pt x="1" y="5639"/>
                      <a:pt x="24034" y="0"/>
                      <a:pt x="53798" y="0"/>
                    </a:cubicBezTo>
                    <a:cubicBezTo>
                      <a:pt x="83562" y="0"/>
                      <a:pt x="107595" y="5639"/>
                      <a:pt x="107595" y="12479"/>
                    </a:cubicBezTo>
                    <a:close/>
                  </a:path>
                </a:pathLst>
              </a:cu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miter lim="924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7" name="Google Shape;457;p38"/>
          <p:cNvGrpSpPr/>
          <p:nvPr/>
        </p:nvGrpSpPr>
        <p:grpSpPr>
          <a:xfrm rot="10800000" flipH="1">
            <a:off x="2574115" y="957759"/>
            <a:ext cx="1201071" cy="361589"/>
            <a:chOff x="3546175" y="1358100"/>
            <a:chExt cx="1201071" cy="361589"/>
          </a:xfrm>
        </p:grpSpPr>
        <p:sp>
          <p:nvSpPr>
            <p:cNvPr id="458" name="Google Shape;458;p38"/>
            <p:cNvSpPr/>
            <p:nvPr/>
          </p:nvSpPr>
          <p:spPr>
            <a:xfrm>
              <a:off x="3546175" y="1358100"/>
              <a:ext cx="360691" cy="361589"/>
            </a:xfrm>
            <a:custGeom>
              <a:avLst/>
              <a:gdLst/>
              <a:ahLst/>
              <a:cxnLst/>
              <a:rect l="l" t="t" r="r" b="b"/>
              <a:pathLst>
                <a:path w="36975" h="37067" extrusionOk="0">
                  <a:moveTo>
                    <a:pt x="18487" y="0"/>
                  </a:moveTo>
                  <a:lnTo>
                    <a:pt x="16361" y="6840"/>
                  </a:lnTo>
                  <a:cubicBezTo>
                    <a:pt x="14882" y="11369"/>
                    <a:pt x="11277" y="14882"/>
                    <a:pt x="6748" y="16361"/>
                  </a:cubicBezTo>
                  <a:lnTo>
                    <a:pt x="0" y="18487"/>
                  </a:lnTo>
                  <a:lnTo>
                    <a:pt x="6748" y="20613"/>
                  </a:lnTo>
                  <a:cubicBezTo>
                    <a:pt x="11277" y="22092"/>
                    <a:pt x="14882" y="25697"/>
                    <a:pt x="16269" y="30226"/>
                  </a:cubicBezTo>
                  <a:lnTo>
                    <a:pt x="18487" y="37066"/>
                  </a:lnTo>
                  <a:lnTo>
                    <a:pt x="20613" y="30226"/>
                  </a:lnTo>
                  <a:cubicBezTo>
                    <a:pt x="22092" y="25697"/>
                    <a:pt x="25605" y="22092"/>
                    <a:pt x="30226" y="20613"/>
                  </a:cubicBezTo>
                  <a:lnTo>
                    <a:pt x="36974" y="18487"/>
                  </a:lnTo>
                  <a:lnTo>
                    <a:pt x="30226" y="16361"/>
                  </a:lnTo>
                  <a:cubicBezTo>
                    <a:pt x="25697" y="14974"/>
                    <a:pt x="22092" y="11369"/>
                    <a:pt x="20613" y="6840"/>
                  </a:cubicBezTo>
                  <a:lnTo>
                    <a:pt x="18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3966365" y="1358100"/>
              <a:ext cx="360691" cy="361589"/>
            </a:xfrm>
            <a:custGeom>
              <a:avLst/>
              <a:gdLst/>
              <a:ahLst/>
              <a:cxnLst/>
              <a:rect l="l" t="t" r="r" b="b"/>
              <a:pathLst>
                <a:path w="36975" h="37067" extrusionOk="0">
                  <a:moveTo>
                    <a:pt x="18487" y="0"/>
                  </a:moveTo>
                  <a:lnTo>
                    <a:pt x="16361" y="6840"/>
                  </a:lnTo>
                  <a:cubicBezTo>
                    <a:pt x="14882" y="11369"/>
                    <a:pt x="11277" y="14882"/>
                    <a:pt x="6748" y="16361"/>
                  </a:cubicBezTo>
                  <a:lnTo>
                    <a:pt x="0" y="18487"/>
                  </a:lnTo>
                  <a:lnTo>
                    <a:pt x="6748" y="20613"/>
                  </a:lnTo>
                  <a:cubicBezTo>
                    <a:pt x="11277" y="22092"/>
                    <a:pt x="14882" y="25697"/>
                    <a:pt x="16269" y="30226"/>
                  </a:cubicBezTo>
                  <a:lnTo>
                    <a:pt x="18487" y="37066"/>
                  </a:lnTo>
                  <a:lnTo>
                    <a:pt x="20613" y="30226"/>
                  </a:lnTo>
                  <a:cubicBezTo>
                    <a:pt x="22092" y="25697"/>
                    <a:pt x="25605" y="22092"/>
                    <a:pt x="30226" y="20613"/>
                  </a:cubicBezTo>
                  <a:lnTo>
                    <a:pt x="36974" y="18487"/>
                  </a:lnTo>
                  <a:lnTo>
                    <a:pt x="30226" y="16361"/>
                  </a:lnTo>
                  <a:cubicBezTo>
                    <a:pt x="25697" y="14974"/>
                    <a:pt x="22092" y="11369"/>
                    <a:pt x="20613" y="6840"/>
                  </a:cubicBezTo>
                  <a:lnTo>
                    <a:pt x="18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4386555" y="1358100"/>
              <a:ext cx="360691" cy="361589"/>
            </a:xfrm>
            <a:custGeom>
              <a:avLst/>
              <a:gdLst/>
              <a:ahLst/>
              <a:cxnLst/>
              <a:rect l="l" t="t" r="r" b="b"/>
              <a:pathLst>
                <a:path w="36975" h="37067" extrusionOk="0">
                  <a:moveTo>
                    <a:pt x="18487" y="0"/>
                  </a:moveTo>
                  <a:lnTo>
                    <a:pt x="16361" y="6840"/>
                  </a:lnTo>
                  <a:cubicBezTo>
                    <a:pt x="14882" y="11369"/>
                    <a:pt x="11277" y="14882"/>
                    <a:pt x="6748" y="16361"/>
                  </a:cubicBezTo>
                  <a:lnTo>
                    <a:pt x="0" y="18487"/>
                  </a:lnTo>
                  <a:lnTo>
                    <a:pt x="6748" y="20613"/>
                  </a:lnTo>
                  <a:cubicBezTo>
                    <a:pt x="11277" y="22092"/>
                    <a:pt x="14882" y="25697"/>
                    <a:pt x="16269" y="30226"/>
                  </a:cubicBezTo>
                  <a:lnTo>
                    <a:pt x="18487" y="37066"/>
                  </a:lnTo>
                  <a:lnTo>
                    <a:pt x="20613" y="30226"/>
                  </a:lnTo>
                  <a:cubicBezTo>
                    <a:pt x="22092" y="25697"/>
                    <a:pt x="25605" y="22092"/>
                    <a:pt x="30226" y="20613"/>
                  </a:cubicBezTo>
                  <a:lnTo>
                    <a:pt x="36974" y="18487"/>
                  </a:lnTo>
                  <a:lnTo>
                    <a:pt x="30226" y="16361"/>
                  </a:lnTo>
                  <a:cubicBezTo>
                    <a:pt x="25697" y="14974"/>
                    <a:pt x="22092" y="11369"/>
                    <a:pt x="20613" y="6840"/>
                  </a:cubicBezTo>
                  <a:lnTo>
                    <a:pt x="18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38"/>
          <p:cNvGrpSpPr/>
          <p:nvPr/>
        </p:nvGrpSpPr>
        <p:grpSpPr>
          <a:xfrm flipH="1">
            <a:off x="716538" y="537208"/>
            <a:ext cx="7710925" cy="4069083"/>
            <a:chOff x="716538" y="537208"/>
            <a:chExt cx="7710925" cy="4069083"/>
          </a:xfrm>
        </p:grpSpPr>
        <p:grpSp>
          <p:nvGrpSpPr>
            <p:cNvPr id="462" name="Google Shape;462;p38"/>
            <p:cNvGrpSpPr/>
            <p:nvPr/>
          </p:nvGrpSpPr>
          <p:grpSpPr>
            <a:xfrm flipH="1">
              <a:off x="716538" y="537208"/>
              <a:ext cx="7710925" cy="272996"/>
              <a:chOff x="719875" y="539500"/>
              <a:chExt cx="7710925" cy="272996"/>
            </a:xfrm>
          </p:grpSpPr>
          <p:sp>
            <p:nvSpPr>
              <p:cNvPr id="463" name="Google Shape;463;p38"/>
              <p:cNvSpPr/>
              <p:nvPr/>
            </p:nvSpPr>
            <p:spPr>
              <a:xfrm rot="5400000">
                <a:off x="8160504" y="542200"/>
                <a:ext cx="270296" cy="270296"/>
              </a:xfrm>
              <a:custGeom>
                <a:avLst/>
                <a:gdLst/>
                <a:ahLst/>
                <a:cxnLst/>
                <a:rect l="l" t="t" r="r" b="b"/>
                <a:pathLst>
                  <a:path w="66168" h="66168" extrusionOk="0">
                    <a:moveTo>
                      <a:pt x="0" y="0"/>
                    </a:moveTo>
                    <a:lnTo>
                      <a:pt x="0" y="66168"/>
                    </a:lnTo>
                    <a:cubicBezTo>
                      <a:pt x="0" y="29586"/>
                      <a:pt x="29586" y="0"/>
                      <a:pt x="66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64" name="Google Shape;464;p38"/>
              <p:cNvCxnSpPr/>
              <p:nvPr/>
            </p:nvCxnSpPr>
            <p:spPr>
              <a:xfrm rot="10800000">
                <a:off x="719875" y="539500"/>
                <a:ext cx="77109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65" name="Google Shape;465;p38"/>
            <p:cNvGrpSpPr/>
            <p:nvPr/>
          </p:nvGrpSpPr>
          <p:grpSpPr>
            <a:xfrm flipH="1">
              <a:off x="716563" y="4334611"/>
              <a:ext cx="7710900" cy="271681"/>
              <a:chOff x="719875" y="4336902"/>
              <a:chExt cx="7710900" cy="271681"/>
            </a:xfrm>
          </p:grpSpPr>
          <p:sp>
            <p:nvSpPr>
              <p:cNvPr id="466" name="Google Shape;466;p38"/>
              <p:cNvSpPr/>
              <p:nvPr/>
            </p:nvSpPr>
            <p:spPr>
              <a:xfrm rot="-5400000">
                <a:off x="720000" y="4336902"/>
                <a:ext cx="268973" cy="268973"/>
              </a:xfrm>
              <a:custGeom>
                <a:avLst/>
                <a:gdLst/>
                <a:ahLst/>
                <a:cxnLst/>
                <a:rect l="l" t="t" r="r" b="b"/>
                <a:pathLst>
                  <a:path w="66168" h="66168" extrusionOk="0">
                    <a:moveTo>
                      <a:pt x="0" y="0"/>
                    </a:moveTo>
                    <a:lnTo>
                      <a:pt x="0" y="66168"/>
                    </a:lnTo>
                    <a:cubicBezTo>
                      <a:pt x="0" y="29586"/>
                      <a:pt x="29586" y="0"/>
                      <a:pt x="66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67" name="Google Shape;467;p38"/>
              <p:cNvCxnSpPr/>
              <p:nvPr/>
            </p:nvCxnSpPr>
            <p:spPr>
              <a:xfrm>
                <a:off x="719875" y="4608583"/>
                <a:ext cx="77109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38" name="Picture 4">
            <a:extLst>
              <a:ext uri="{FF2B5EF4-FFF2-40B4-BE49-F238E27FC236}">
                <a16:creationId xmlns:a16="http://schemas.microsoft.com/office/drawing/2014/main" id="{8A932D0C-BEE4-F74D-A8E1-89EB1F5965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4"/>
          <a:stretch/>
        </p:blipFill>
        <p:spPr bwMode="auto">
          <a:xfrm>
            <a:off x="6713151" y="4148326"/>
            <a:ext cx="856182" cy="34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72DBC6-AE1E-7845-961F-C4DBDA471D0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19789" y="43531"/>
            <a:ext cx="4572000" cy="836000"/>
          </a:xfrm>
          <a:noFill/>
        </p:spPr>
        <p:txBody>
          <a:bodyPr/>
          <a:lstStyle/>
          <a:p>
            <a:r>
              <a:rPr lang="en-US" sz="5000">
                <a:solidFill>
                  <a:schemeClr val="bg2">
                    <a:lumMod val="75000"/>
                  </a:schemeClr>
                </a:solidFill>
              </a:rPr>
              <a:t>CREATIVE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B9BFECC-7ADE-AF41-A57B-39F5121EE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3697" y="978022"/>
            <a:ext cx="2591700" cy="789600"/>
          </a:xfrm>
        </p:spPr>
        <p:txBody>
          <a:bodyPr/>
          <a:lstStyle/>
          <a:p>
            <a:r>
              <a:rPr lang="en-US" sz="1800" b="1" u="sng"/>
              <a:t>LOGO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3E3A5CF0-1347-264B-90F5-3C0C448A22D6}"/>
              </a:ext>
            </a:extLst>
          </p:cNvPr>
          <p:cNvSpPr txBox="1">
            <a:spLocks/>
          </p:cNvSpPr>
          <p:nvPr/>
        </p:nvSpPr>
        <p:spPr>
          <a:xfrm>
            <a:off x="419939" y="965498"/>
            <a:ext cx="25917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b="1" u="sng"/>
              <a:t>POSTER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37F8D7-9D56-784A-949E-3DBABFD3D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89" y="1420613"/>
            <a:ext cx="2591700" cy="3455599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A0BF5FE-575C-5A44-9E33-131804497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42575"/>
            <a:ext cx="3335022" cy="910955"/>
          </a:xfrm>
          <a:prstGeom prst="rect">
            <a:avLst/>
          </a:prstGeom>
        </p:spPr>
      </p:pic>
      <p:sp>
        <p:nvSpPr>
          <p:cNvPr id="13" name="Subtitle 3">
            <a:extLst>
              <a:ext uri="{FF2B5EF4-FFF2-40B4-BE49-F238E27FC236}">
                <a16:creationId xmlns:a16="http://schemas.microsoft.com/office/drawing/2014/main" id="{9386BA9C-5254-6541-B716-C6F972817038}"/>
              </a:ext>
            </a:extLst>
          </p:cNvPr>
          <p:cNvSpPr txBox="1">
            <a:spLocks/>
          </p:cNvSpPr>
          <p:nvPr/>
        </p:nvSpPr>
        <p:spPr>
          <a:xfrm>
            <a:off x="3721263" y="1400371"/>
            <a:ext cx="25917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-Unification of brands </a:t>
            </a:r>
          </a:p>
          <a:p>
            <a:r>
              <a:rPr lang="en-US"/>
              <a:t>-Apple x Peloton</a:t>
            </a:r>
          </a:p>
        </p:txBody>
      </p:sp>
      <p:grpSp>
        <p:nvGrpSpPr>
          <p:cNvPr id="21" name="Google Shape;313;p34">
            <a:extLst>
              <a:ext uri="{FF2B5EF4-FFF2-40B4-BE49-F238E27FC236}">
                <a16:creationId xmlns:a16="http://schemas.microsoft.com/office/drawing/2014/main" id="{01B2F9D9-6033-6E49-A63D-FB08A156B120}"/>
              </a:ext>
            </a:extLst>
          </p:cNvPr>
          <p:cNvGrpSpPr/>
          <p:nvPr/>
        </p:nvGrpSpPr>
        <p:grpSpPr>
          <a:xfrm flipH="1">
            <a:off x="716550" y="894445"/>
            <a:ext cx="7710900" cy="4073100"/>
            <a:chOff x="719836" y="539075"/>
            <a:chExt cx="7710900" cy="4073100"/>
          </a:xfrm>
        </p:grpSpPr>
        <p:cxnSp>
          <p:nvCxnSpPr>
            <p:cNvPr id="22" name="Google Shape;314;p34">
              <a:extLst>
                <a:ext uri="{FF2B5EF4-FFF2-40B4-BE49-F238E27FC236}">
                  <a16:creationId xmlns:a16="http://schemas.microsoft.com/office/drawing/2014/main" id="{92BD8C3E-F945-D14C-B0E9-E684C95FA670}"/>
                </a:ext>
              </a:extLst>
            </p:cNvPr>
            <p:cNvCxnSpPr/>
            <p:nvPr/>
          </p:nvCxnSpPr>
          <p:spPr>
            <a:xfrm>
              <a:off x="719836" y="539500"/>
              <a:ext cx="77109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315;p34">
              <a:extLst>
                <a:ext uri="{FF2B5EF4-FFF2-40B4-BE49-F238E27FC236}">
                  <a16:creationId xmlns:a16="http://schemas.microsoft.com/office/drawing/2014/main" id="{B1C8B85E-3D44-B143-967A-B8C3EC0E3BC8}"/>
                </a:ext>
              </a:extLst>
            </p:cNvPr>
            <p:cNvCxnSpPr/>
            <p:nvPr/>
          </p:nvCxnSpPr>
          <p:spPr>
            <a:xfrm>
              <a:off x="5896936" y="539075"/>
              <a:ext cx="0" cy="4073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" name="Google Shape;316;p34">
              <a:extLst>
                <a:ext uri="{FF2B5EF4-FFF2-40B4-BE49-F238E27FC236}">
                  <a16:creationId xmlns:a16="http://schemas.microsoft.com/office/drawing/2014/main" id="{8020CA08-8684-4542-AB15-8F857F959220}"/>
                </a:ext>
              </a:extLst>
            </p:cNvPr>
            <p:cNvSpPr/>
            <p:nvPr/>
          </p:nvSpPr>
          <p:spPr>
            <a:xfrm flipH="1">
              <a:off x="5562450" y="539502"/>
              <a:ext cx="668964" cy="334484"/>
            </a:xfrm>
            <a:custGeom>
              <a:avLst/>
              <a:gdLst/>
              <a:ahLst/>
              <a:cxnLst/>
              <a:rect l="l" t="t" r="r" b="b"/>
              <a:pathLst>
                <a:path w="132337" h="66169" extrusionOk="0">
                  <a:moveTo>
                    <a:pt x="1" y="1"/>
                  </a:moveTo>
                  <a:cubicBezTo>
                    <a:pt x="36582" y="1"/>
                    <a:pt x="66168" y="29682"/>
                    <a:pt x="66168" y="66168"/>
                  </a:cubicBezTo>
                  <a:cubicBezTo>
                    <a:pt x="66168" y="29682"/>
                    <a:pt x="95849" y="1"/>
                    <a:pt x="132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48" name="Picture 4" descr="Why it suddenly makes sense for Apple to buy Peloton | Macworld">
            <a:extLst>
              <a:ext uri="{FF2B5EF4-FFF2-40B4-BE49-F238E27FC236}">
                <a16:creationId xmlns:a16="http://schemas.microsoft.com/office/drawing/2014/main" id="{76DCFD78-2D19-5B49-8F01-4E58D2C0D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699" y="3045045"/>
            <a:ext cx="2625623" cy="158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A8622ACF-2A76-A848-A8EF-4391DAEFAD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4"/>
          <a:stretch/>
        </p:blipFill>
        <p:spPr bwMode="auto">
          <a:xfrm>
            <a:off x="8287603" y="52662"/>
            <a:ext cx="1190673" cy="47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9AA02556-4F0C-7945-A551-6816AABBE424}"/>
              </a:ext>
            </a:extLst>
          </p:cNvPr>
          <p:cNvSpPr/>
          <p:nvPr/>
        </p:nvSpPr>
        <p:spPr>
          <a:xfrm>
            <a:off x="8630001" y="4673107"/>
            <a:ext cx="143124" cy="143123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22C15D9-E1FC-B841-8C7D-74998DF7F1D7}"/>
              </a:ext>
            </a:extLst>
          </p:cNvPr>
          <p:cNvSpPr/>
          <p:nvPr/>
        </p:nvSpPr>
        <p:spPr>
          <a:xfrm>
            <a:off x="8882940" y="4663397"/>
            <a:ext cx="143124" cy="143123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0BDC746-73D8-D342-97F1-8A368A1F28E9}"/>
              </a:ext>
            </a:extLst>
          </p:cNvPr>
          <p:cNvSpPr/>
          <p:nvPr/>
        </p:nvSpPr>
        <p:spPr>
          <a:xfrm>
            <a:off x="8701563" y="4759298"/>
            <a:ext cx="244047" cy="24451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56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8"/>
          <p:cNvSpPr txBox="1">
            <a:spLocks noGrp="1"/>
          </p:cNvSpPr>
          <p:nvPr>
            <p:ph type="title"/>
          </p:nvPr>
        </p:nvSpPr>
        <p:spPr>
          <a:xfrm>
            <a:off x="264914" y="1763949"/>
            <a:ext cx="4999964" cy="11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$13 MILLION</a:t>
            </a:r>
          </a:p>
        </p:txBody>
      </p:sp>
      <p:sp>
        <p:nvSpPr>
          <p:cNvPr id="443" name="Google Shape;443;p38"/>
          <p:cNvSpPr txBox="1">
            <a:spLocks noGrp="1"/>
          </p:cNvSpPr>
          <p:nvPr>
            <p:ph type="subTitle" idx="1"/>
          </p:nvPr>
        </p:nvSpPr>
        <p:spPr>
          <a:xfrm>
            <a:off x="308046" y="3123206"/>
            <a:ext cx="4913700" cy="26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n-US" sz="1800" b="1"/>
              <a:t>CAMPAIGN BUDGET</a:t>
            </a:r>
            <a:endParaRPr lang="en-US" sz="1800"/>
          </a:p>
        </p:txBody>
      </p:sp>
      <p:grpSp>
        <p:nvGrpSpPr>
          <p:cNvPr id="461" name="Google Shape;461;p38"/>
          <p:cNvGrpSpPr/>
          <p:nvPr/>
        </p:nvGrpSpPr>
        <p:grpSpPr>
          <a:xfrm flipH="1">
            <a:off x="716538" y="537208"/>
            <a:ext cx="7710925" cy="4069083"/>
            <a:chOff x="716538" y="537208"/>
            <a:chExt cx="7710925" cy="4069083"/>
          </a:xfrm>
        </p:grpSpPr>
        <p:grpSp>
          <p:nvGrpSpPr>
            <p:cNvPr id="462" name="Google Shape;462;p38"/>
            <p:cNvGrpSpPr/>
            <p:nvPr/>
          </p:nvGrpSpPr>
          <p:grpSpPr>
            <a:xfrm flipH="1">
              <a:off x="716538" y="537208"/>
              <a:ext cx="7710925" cy="272996"/>
              <a:chOff x="719875" y="539500"/>
              <a:chExt cx="7710925" cy="272996"/>
            </a:xfrm>
          </p:grpSpPr>
          <p:sp>
            <p:nvSpPr>
              <p:cNvPr id="463" name="Google Shape;463;p38"/>
              <p:cNvSpPr/>
              <p:nvPr/>
            </p:nvSpPr>
            <p:spPr>
              <a:xfrm rot="5400000">
                <a:off x="8160504" y="542200"/>
                <a:ext cx="270296" cy="270296"/>
              </a:xfrm>
              <a:custGeom>
                <a:avLst/>
                <a:gdLst/>
                <a:ahLst/>
                <a:cxnLst/>
                <a:rect l="l" t="t" r="r" b="b"/>
                <a:pathLst>
                  <a:path w="66168" h="66168" extrusionOk="0">
                    <a:moveTo>
                      <a:pt x="0" y="0"/>
                    </a:moveTo>
                    <a:lnTo>
                      <a:pt x="0" y="66168"/>
                    </a:lnTo>
                    <a:cubicBezTo>
                      <a:pt x="0" y="29586"/>
                      <a:pt x="29586" y="0"/>
                      <a:pt x="66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64" name="Google Shape;464;p38"/>
              <p:cNvCxnSpPr/>
              <p:nvPr/>
            </p:nvCxnSpPr>
            <p:spPr>
              <a:xfrm rot="10800000">
                <a:off x="719875" y="539500"/>
                <a:ext cx="77109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65" name="Google Shape;465;p38"/>
            <p:cNvGrpSpPr/>
            <p:nvPr/>
          </p:nvGrpSpPr>
          <p:grpSpPr>
            <a:xfrm flipH="1">
              <a:off x="716563" y="4334611"/>
              <a:ext cx="7710900" cy="271681"/>
              <a:chOff x="719875" y="4336902"/>
              <a:chExt cx="7710900" cy="271681"/>
            </a:xfrm>
          </p:grpSpPr>
          <p:sp>
            <p:nvSpPr>
              <p:cNvPr id="466" name="Google Shape;466;p38"/>
              <p:cNvSpPr/>
              <p:nvPr/>
            </p:nvSpPr>
            <p:spPr>
              <a:xfrm rot="-5400000">
                <a:off x="720000" y="4336902"/>
                <a:ext cx="268973" cy="268973"/>
              </a:xfrm>
              <a:custGeom>
                <a:avLst/>
                <a:gdLst/>
                <a:ahLst/>
                <a:cxnLst/>
                <a:rect l="l" t="t" r="r" b="b"/>
                <a:pathLst>
                  <a:path w="66168" h="66168" extrusionOk="0">
                    <a:moveTo>
                      <a:pt x="0" y="0"/>
                    </a:moveTo>
                    <a:lnTo>
                      <a:pt x="0" y="66168"/>
                    </a:lnTo>
                    <a:cubicBezTo>
                      <a:pt x="0" y="29586"/>
                      <a:pt x="29586" y="0"/>
                      <a:pt x="66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67" name="Google Shape;467;p38"/>
              <p:cNvCxnSpPr/>
              <p:nvPr/>
            </p:nvCxnSpPr>
            <p:spPr>
              <a:xfrm>
                <a:off x="719875" y="4608583"/>
                <a:ext cx="77109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38" name="Picture 4">
            <a:extLst>
              <a:ext uri="{FF2B5EF4-FFF2-40B4-BE49-F238E27FC236}">
                <a16:creationId xmlns:a16="http://schemas.microsoft.com/office/drawing/2014/main" id="{8A932D0C-BEE4-F74D-A8E1-89EB1F5965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4"/>
          <a:stretch/>
        </p:blipFill>
        <p:spPr bwMode="auto">
          <a:xfrm>
            <a:off x="260999" y="3951254"/>
            <a:ext cx="1605098" cy="63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65727C7A-C70A-CF41-B431-BCBD595E3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330" y="1099009"/>
            <a:ext cx="3584755" cy="3073400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77BF28DD-6359-5748-B844-6FD1541B83F9}"/>
              </a:ext>
            </a:extLst>
          </p:cNvPr>
          <p:cNvSpPr/>
          <p:nvPr/>
        </p:nvSpPr>
        <p:spPr>
          <a:xfrm>
            <a:off x="7963581" y="649660"/>
            <a:ext cx="143124" cy="143123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765D950-9309-0343-8D47-6982B131A8D5}"/>
              </a:ext>
            </a:extLst>
          </p:cNvPr>
          <p:cNvSpPr/>
          <p:nvPr/>
        </p:nvSpPr>
        <p:spPr>
          <a:xfrm>
            <a:off x="8216520" y="639950"/>
            <a:ext cx="143124" cy="143123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DBEE73F-FB38-D64F-850B-31271A2DB1A7}"/>
              </a:ext>
            </a:extLst>
          </p:cNvPr>
          <p:cNvSpPr/>
          <p:nvPr/>
        </p:nvSpPr>
        <p:spPr>
          <a:xfrm>
            <a:off x="8035143" y="735851"/>
            <a:ext cx="244047" cy="24451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26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195F-F80C-9E7F-50BF-E5DAFBCB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69" y="581319"/>
            <a:ext cx="7713000" cy="591900"/>
          </a:xfrm>
        </p:spPr>
        <p:txBody>
          <a:bodyPr/>
          <a:lstStyle/>
          <a:p>
            <a:pPr algn="ctr"/>
            <a:r>
              <a:rPr lang="en-US" b="1">
                <a:latin typeface="Raleway" pitchFamily="2" charset="77"/>
              </a:rPr>
              <a:t>Marketing &amp; Advertising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BFA7F-0033-F23A-FBF3-02DB5DBB0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800" y="1314711"/>
            <a:ext cx="3680152" cy="3293989"/>
          </a:xfrm>
        </p:spPr>
        <p:txBody>
          <a:bodyPr/>
          <a:lstStyle/>
          <a:p>
            <a:r>
              <a:rPr lang="en-US" sz="2000"/>
              <a:t>Traditional advertising</a:t>
            </a:r>
          </a:p>
          <a:p>
            <a:pPr lvl="1"/>
            <a:r>
              <a:rPr lang="en-US" sz="2000"/>
              <a:t>In-store</a:t>
            </a:r>
          </a:p>
          <a:p>
            <a:pPr lvl="1"/>
            <a:r>
              <a:rPr lang="en-US" sz="2000"/>
              <a:t>Commercials </a:t>
            </a:r>
          </a:p>
          <a:p>
            <a:pPr lvl="1"/>
            <a:r>
              <a:rPr lang="en-US" sz="2000"/>
              <a:t>Posters</a:t>
            </a:r>
          </a:p>
          <a:p>
            <a:r>
              <a:rPr lang="en-US" sz="2000"/>
              <a:t>Social Media</a:t>
            </a:r>
          </a:p>
          <a:p>
            <a:pPr lvl="1"/>
            <a:r>
              <a:rPr lang="en-US" sz="1750"/>
              <a:t>#thehappiestrideonearth</a:t>
            </a:r>
          </a:p>
          <a:p>
            <a:pPr lvl="1"/>
            <a:r>
              <a:rPr lang="en-US" sz="2000"/>
              <a:t>Platforms</a:t>
            </a:r>
          </a:p>
          <a:p>
            <a:pPr marL="596900" lvl="1" indent="0">
              <a:buNone/>
            </a:pPr>
            <a:endParaRPr lang="en-US"/>
          </a:p>
          <a:p>
            <a:endParaRPr lang="en-US" sz="2000"/>
          </a:p>
          <a:p>
            <a:endParaRPr lang="en-US"/>
          </a:p>
        </p:txBody>
      </p:sp>
      <p:grpSp>
        <p:nvGrpSpPr>
          <p:cNvPr id="20" name="Google Shape;313;p34">
            <a:extLst>
              <a:ext uri="{FF2B5EF4-FFF2-40B4-BE49-F238E27FC236}">
                <a16:creationId xmlns:a16="http://schemas.microsoft.com/office/drawing/2014/main" id="{8D878906-0F35-3B47-A26F-C56883D0B3B5}"/>
              </a:ext>
            </a:extLst>
          </p:cNvPr>
          <p:cNvGrpSpPr/>
          <p:nvPr/>
        </p:nvGrpSpPr>
        <p:grpSpPr>
          <a:xfrm rot="10800000" flipH="1">
            <a:off x="170229" y="512671"/>
            <a:ext cx="7710900" cy="4216814"/>
            <a:chOff x="106080" y="224976"/>
            <a:chExt cx="7710900" cy="4216814"/>
          </a:xfrm>
        </p:grpSpPr>
        <p:cxnSp>
          <p:nvCxnSpPr>
            <p:cNvPr id="21" name="Google Shape;314;p34">
              <a:extLst>
                <a:ext uri="{FF2B5EF4-FFF2-40B4-BE49-F238E27FC236}">
                  <a16:creationId xmlns:a16="http://schemas.microsoft.com/office/drawing/2014/main" id="{32AAFB98-4F0A-6D47-8272-FCDDCCA892DD}"/>
                </a:ext>
              </a:extLst>
            </p:cNvPr>
            <p:cNvCxnSpPr/>
            <p:nvPr/>
          </p:nvCxnSpPr>
          <p:spPr>
            <a:xfrm>
              <a:off x="106080" y="233827"/>
              <a:ext cx="77109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315;p34">
              <a:extLst>
                <a:ext uri="{FF2B5EF4-FFF2-40B4-BE49-F238E27FC236}">
                  <a16:creationId xmlns:a16="http://schemas.microsoft.com/office/drawing/2014/main" id="{9F4E5FEF-9598-9149-B5C4-65D8A2C903F1}"/>
                </a:ext>
              </a:extLst>
            </p:cNvPr>
            <p:cNvCxnSpPr/>
            <p:nvPr/>
          </p:nvCxnSpPr>
          <p:spPr>
            <a:xfrm>
              <a:off x="652346" y="368690"/>
              <a:ext cx="0" cy="4073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" name="Google Shape;316;p34">
              <a:extLst>
                <a:ext uri="{FF2B5EF4-FFF2-40B4-BE49-F238E27FC236}">
                  <a16:creationId xmlns:a16="http://schemas.microsoft.com/office/drawing/2014/main" id="{907BCCC1-F5B6-A343-AA5F-7989124ACDD8}"/>
                </a:ext>
              </a:extLst>
            </p:cNvPr>
            <p:cNvSpPr/>
            <p:nvPr/>
          </p:nvSpPr>
          <p:spPr>
            <a:xfrm flipH="1">
              <a:off x="299174" y="224976"/>
              <a:ext cx="668964" cy="334484"/>
            </a:xfrm>
            <a:custGeom>
              <a:avLst/>
              <a:gdLst/>
              <a:ahLst/>
              <a:cxnLst/>
              <a:rect l="l" t="t" r="r" b="b"/>
              <a:pathLst>
                <a:path w="132337" h="66169" extrusionOk="0">
                  <a:moveTo>
                    <a:pt x="1" y="1"/>
                  </a:moveTo>
                  <a:cubicBezTo>
                    <a:pt x="36582" y="1"/>
                    <a:pt x="66168" y="29682"/>
                    <a:pt x="66168" y="66168"/>
                  </a:cubicBezTo>
                  <a:cubicBezTo>
                    <a:pt x="66168" y="29682"/>
                    <a:pt x="95849" y="1"/>
                    <a:pt x="132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Picture 2">
            <a:extLst>
              <a:ext uri="{FF2B5EF4-FFF2-40B4-BE49-F238E27FC236}">
                <a16:creationId xmlns:a16="http://schemas.microsoft.com/office/drawing/2014/main" id="{EFFD6155-8FC0-5A49-A34E-5ABCB595F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765" y="1214562"/>
            <a:ext cx="2398734" cy="335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D60F4C92-17FF-A941-A2AE-89E84A2B1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4"/>
          <a:stretch/>
        </p:blipFill>
        <p:spPr bwMode="auto">
          <a:xfrm>
            <a:off x="-146980" y="4184472"/>
            <a:ext cx="1020603" cy="40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B74EFC7A-0C07-9E42-8774-4C697899DC68}"/>
              </a:ext>
            </a:extLst>
          </p:cNvPr>
          <p:cNvSpPr/>
          <p:nvPr/>
        </p:nvSpPr>
        <p:spPr>
          <a:xfrm>
            <a:off x="7947306" y="692972"/>
            <a:ext cx="143124" cy="143123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974D2BD-93DD-CB4B-B320-D26B48F15888}"/>
              </a:ext>
            </a:extLst>
          </p:cNvPr>
          <p:cNvSpPr/>
          <p:nvPr/>
        </p:nvSpPr>
        <p:spPr>
          <a:xfrm>
            <a:off x="8200245" y="683262"/>
            <a:ext cx="143124" cy="143123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FEAF2B9-E006-1543-AE4B-344CDB19B9E2}"/>
              </a:ext>
            </a:extLst>
          </p:cNvPr>
          <p:cNvSpPr/>
          <p:nvPr/>
        </p:nvSpPr>
        <p:spPr>
          <a:xfrm>
            <a:off x="8018868" y="779163"/>
            <a:ext cx="244047" cy="24451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788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8"/>
          <p:cNvSpPr txBox="1">
            <a:spLocks noGrp="1"/>
          </p:cNvSpPr>
          <p:nvPr>
            <p:ph type="title"/>
          </p:nvPr>
        </p:nvSpPr>
        <p:spPr>
          <a:xfrm>
            <a:off x="715500" y="588961"/>
            <a:ext cx="7713000" cy="5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SUMMARY OF QUALTRICS SURVEY</a:t>
            </a:r>
          </a:p>
        </p:txBody>
      </p:sp>
      <p:sp>
        <p:nvSpPr>
          <p:cNvPr id="746" name="Google Shape;746;p48"/>
          <p:cNvSpPr/>
          <p:nvPr/>
        </p:nvSpPr>
        <p:spPr>
          <a:xfrm rot="5400000" flipH="1">
            <a:off x="2345415" y="2712814"/>
            <a:ext cx="268808" cy="269384"/>
          </a:xfrm>
          <a:custGeom>
            <a:avLst/>
            <a:gdLst/>
            <a:ahLst/>
            <a:cxnLst/>
            <a:rect l="l" t="t" r="r" b="b"/>
            <a:pathLst>
              <a:path w="36975" h="37067" extrusionOk="0">
                <a:moveTo>
                  <a:pt x="18487" y="0"/>
                </a:moveTo>
                <a:lnTo>
                  <a:pt x="16361" y="6840"/>
                </a:lnTo>
                <a:cubicBezTo>
                  <a:pt x="14882" y="11369"/>
                  <a:pt x="11277" y="14882"/>
                  <a:pt x="6748" y="16361"/>
                </a:cubicBezTo>
                <a:lnTo>
                  <a:pt x="0" y="18487"/>
                </a:lnTo>
                <a:lnTo>
                  <a:pt x="6748" y="20613"/>
                </a:lnTo>
                <a:cubicBezTo>
                  <a:pt x="11277" y="22092"/>
                  <a:pt x="14882" y="25697"/>
                  <a:pt x="16269" y="30226"/>
                </a:cubicBezTo>
                <a:lnTo>
                  <a:pt x="18487" y="37066"/>
                </a:lnTo>
                <a:lnTo>
                  <a:pt x="20613" y="30226"/>
                </a:lnTo>
                <a:cubicBezTo>
                  <a:pt x="22092" y="25697"/>
                  <a:pt x="25605" y="22092"/>
                  <a:pt x="30226" y="20613"/>
                </a:cubicBezTo>
                <a:lnTo>
                  <a:pt x="36974" y="18487"/>
                </a:lnTo>
                <a:lnTo>
                  <a:pt x="30226" y="16361"/>
                </a:lnTo>
                <a:cubicBezTo>
                  <a:pt x="25697" y="14974"/>
                  <a:pt x="22092" y="11369"/>
                  <a:pt x="20613" y="6840"/>
                </a:cubicBezTo>
                <a:lnTo>
                  <a:pt x="184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8B6166D-CF19-C445-8870-432A1B27C3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4"/>
          <a:stretch/>
        </p:blipFill>
        <p:spPr bwMode="auto">
          <a:xfrm>
            <a:off x="8385520" y="4554539"/>
            <a:ext cx="1020603" cy="40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2A18D80C-DA3C-0441-ABB2-F07B7CF534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4"/>
          <a:stretch/>
        </p:blipFill>
        <p:spPr bwMode="auto">
          <a:xfrm>
            <a:off x="-93863" y="2571750"/>
            <a:ext cx="1020603" cy="40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BD53272F-C04D-F7F6-28D8-68F2037BB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77" y="2758607"/>
            <a:ext cx="8647646" cy="1599697"/>
          </a:xfrm>
          <a:prstGeom prst="rect">
            <a:avLst/>
          </a:prstGeom>
        </p:spPr>
      </p:pic>
      <p:pic>
        <p:nvPicPr>
          <p:cNvPr id="5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ACB9EF5D-2D7C-978F-7BA4-3CAC34F84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334" y="1177701"/>
            <a:ext cx="2743200" cy="1600895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8E249129-47A8-8FBF-025B-199819E274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2008" y="1179104"/>
            <a:ext cx="2938961" cy="1601246"/>
          </a:xfrm>
          <a:prstGeom prst="rect">
            <a:avLst/>
          </a:prstGeom>
        </p:spPr>
      </p:pic>
      <p:pic>
        <p:nvPicPr>
          <p:cNvPr id="12" name="Picture 12" descr="A picture containing table&#10;&#10;Description automatically generated">
            <a:extLst>
              <a:ext uri="{FF2B5EF4-FFF2-40B4-BE49-F238E27FC236}">
                <a16:creationId xmlns:a16="http://schemas.microsoft.com/office/drawing/2014/main" id="{0E737BDC-4894-53B8-F6A7-222320118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8444" y="1177308"/>
            <a:ext cx="2970537" cy="160483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7698CD24-1413-4C4C-B1F0-4F0A004CAF25}"/>
              </a:ext>
            </a:extLst>
          </p:cNvPr>
          <p:cNvSpPr/>
          <p:nvPr/>
        </p:nvSpPr>
        <p:spPr>
          <a:xfrm>
            <a:off x="4256391" y="4629554"/>
            <a:ext cx="143124" cy="143123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5E040B-D099-B54E-AAA4-BB9C8F0A8928}"/>
              </a:ext>
            </a:extLst>
          </p:cNvPr>
          <p:cNvSpPr/>
          <p:nvPr/>
        </p:nvSpPr>
        <p:spPr>
          <a:xfrm>
            <a:off x="4509330" y="4619844"/>
            <a:ext cx="143124" cy="143123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E887F1-1A71-9F48-B143-AA37ED93DB36}"/>
              </a:ext>
            </a:extLst>
          </p:cNvPr>
          <p:cNvSpPr/>
          <p:nvPr/>
        </p:nvSpPr>
        <p:spPr>
          <a:xfrm>
            <a:off x="4327953" y="4715745"/>
            <a:ext cx="244047" cy="24451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5"/>
          <p:cNvSpPr txBox="1">
            <a:spLocks noGrp="1"/>
          </p:cNvSpPr>
          <p:nvPr>
            <p:ph type="title"/>
          </p:nvPr>
        </p:nvSpPr>
        <p:spPr>
          <a:xfrm>
            <a:off x="717800" y="539500"/>
            <a:ext cx="7713000" cy="5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INTERVIEW AND RESEARCH SUMMARY</a:t>
            </a:r>
          </a:p>
        </p:txBody>
      </p:sp>
      <p:sp>
        <p:nvSpPr>
          <p:cNvPr id="681" name="Google Shape;681;p45"/>
          <p:cNvSpPr txBox="1"/>
          <p:nvPr/>
        </p:nvSpPr>
        <p:spPr>
          <a:xfrm>
            <a:off x="4516775" y="1262700"/>
            <a:ext cx="3911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82" name="Google Shape;682;p45"/>
          <p:cNvSpPr txBox="1"/>
          <p:nvPr/>
        </p:nvSpPr>
        <p:spPr>
          <a:xfrm>
            <a:off x="556821" y="2723947"/>
            <a:ext cx="5559181" cy="412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lnSpc>
                <a:spcPct val="200000"/>
              </a:lnSpc>
              <a:buChar char="•"/>
            </a:pPr>
            <a:r>
              <a:rPr lang="en-GB" sz="1500">
                <a:solidFill>
                  <a:schemeClr val="bg2"/>
                </a:solidFill>
                <a:latin typeface="Montserrat Black"/>
                <a:ea typeface="Montserrat Black"/>
                <a:cs typeface="Montserrat Black"/>
              </a:rPr>
              <a:t>50%</a:t>
            </a:r>
            <a:r>
              <a:rPr lang="en-GB" sz="1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</a:rPr>
              <a:t> of Disney + viewers are adults with no kids</a:t>
            </a:r>
            <a:endParaRPr lang="en-US">
              <a:solidFill>
                <a:schemeClr val="lt1"/>
              </a:solidFill>
            </a:endParaRPr>
          </a:p>
          <a:p>
            <a:pPr marL="285750" indent="-285750">
              <a:lnSpc>
                <a:spcPct val="200000"/>
              </a:lnSpc>
              <a:buChar char="•"/>
            </a:pPr>
            <a:r>
              <a:rPr lang="en-GB" sz="1500">
                <a:solidFill>
                  <a:schemeClr val="bg2"/>
                </a:solidFill>
                <a:latin typeface="Montserrat Black"/>
                <a:ea typeface="Montserrat Black"/>
                <a:cs typeface="Montserrat Black"/>
              </a:rPr>
              <a:t>37% </a:t>
            </a:r>
            <a:r>
              <a:rPr lang="en-GB" sz="1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</a:rPr>
              <a:t>of Peloton users are between </a:t>
            </a:r>
            <a:r>
              <a:rPr lang="en-GB" sz="1500">
                <a:solidFill>
                  <a:schemeClr val="bg2"/>
                </a:solidFill>
                <a:latin typeface="Montserrat Black"/>
                <a:ea typeface="Montserrat Black"/>
                <a:cs typeface="Montserrat Black"/>
              </a:rPr>
              <a:t>35-44</a:t>
            </a:r>
          </a:p>
          <a:p>
            <a:pPr marL="285750" indent="-285750">
              <a:lnSpc>
                <a:spcPct val="200000"/>
              </a:lnSpc>
              <a:buChar char="•"/>
            </a:pPr>
            <a:r>
              <a:rPr lang="en-GB" sz="1500">
                <a:solidFill>
                  <a:schemeClr val="bg2"/>
                </a:solidFill>
                <a:latin typeface="Montserrat Black"/>
                <a:ea typeface="Montserrat Black"/>
                <a:cs typeface="Montserrat Black"/>
              </a:rPr>
              <a:t>48</a:t>
            </a:r>
            <a:r>
              <a:rPr lang="en-GB" sz="1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</a:rPr>
              <a:t> live classes per day</a:t>
            </a:r>
          </a:p>
          <a:p>
            <a:pPr marL="285750" indent="-285750">
              <a:lnSpc>
                <a:spcPct val="200000"/>
              </a:lnSpc>
              <a:buChar char="•"/>
            </a:pPr>
            <a:r>
              <a:rPr lang="en-GB" sz="1500">
                <a:solidFill>
                  <a:schemeClr val="bg2"/>
                </a:solidFill>
                <a:latin typeface="Montserrat Black"/>
                <a:ea typeface="Montserrat Black"/>
                <a:cs typeface="Montserrat Black"/>
              </a:rPr>
              <a:t>2 million</a:t>
            </a:r>
            <a:r>
              <a:rPr lang="en-GB" sz="1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</a:rPr>
              <a:t> songs in the Peloton library</a:t>
            </a:r>
          </a:p>
          <a:p>
            <a:pPr marL="285750" indent="-285750">
              <a:lnSpc>
                <a:spcPct val="200000"/>
              </a:lnSpc>
              <a:buChar char="•"/>
            </a:pPr>
            <a:r>
              <a:rPr lang="en-GB" sz="1500">
                <a:solidFill>
                  <a:schemeClr val="bg2"/>
                </a:solidFill>
                <a:latin typeface="Montserrat Black"/>
                <a:ea typeface="Montserrat Black"/>
                <a:cs typeface="Montserrat Black"/>
              </a:rPr>
              <a:t>78%</a:t>
            </a:r>
            <a:r>
              <a:rPr lang="en-GB" sz="1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</a:rPr>
              <a:t> retention rate for Disney+</a:t>
            </a:r>
          </a:p>
        </p:txBody>
      </p:sp>
      <p:sp>
        <p:nvSpPr>
          <p:cNvPr id="686" name="Google Shape;686;p45"/>
          <p:cNvSpPr txBox="1"/>
          <p:nvPr/>
        </p:nvSpPr>
        <p:spPr>
          <a:xfrm>
            <a:off x="2206975" y="3812102"/>
            <a:ext cx="19269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2222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92" name="Google Shape;692;p45"/>
          <p:cNvSpPr txBox="1"/>
          <p:nvPr/>
        </p:nvSpPr>
        <p:spPr>
          <a:xfrm>
            <a:off x="4011984" y="3040052"/>
            <a:ext cx="31488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94" name="Google Shape;694;p45"/>
          <p:cNvSpPr txBox="1"/>
          <p:nvPr/>
        </p:nvSpPr>
        <p:spPr>
          <a:xfrm>
            <a:off x="5254011" y="2596793"/>
            <a:ext cx="2870944" cy="120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i="1">
                <a:solidFill>
                  <a:srgbClr val="FFFFFF"/>
                </a:solidFill>
                <a:latin typeface="Raleway"/>
                <a:ea typeface="Raleway"/>
                <a:cs typeface="Raleway"/>
              </a:rPr>
              <a:t>"Customers are more attracted to the monitor at first glance"</a:t>
            </a:r>
            <a:endParaRPr lang="en-US" i="1">
              <a:solidFill>
                <a:srgbClr val="FFFFFF"/>
              </a:solidFill>
              <a:latin typeface="Raleway"/>
              <a:ea typeface="Raleway"/>
              <a:cs typeface="Raleway"/>
            </a:endParaRPr>
          </a:p>
          <a:p>
            <a:endParaRPr lang="en-US">
              <a:solidFill>
                <a:srgbClr val="FFFFFF"/>
              </a:solidFill>
              <a:latin typeface="Raleway"/>
              <a:ea typeface="Raleway"/>
              <a:cs typeface="Raleway"/>
            </a:endParaRPr>
          </a:p>
          <a:p>
            <a:r>
              <a:rPr lang="en-GB" b="1" u="sng">
                <a:solidFill>
                  <a:srgbClr val="FFFFFF"/>
                </a:solidFill>
                <a:latin typeface="Raleway"/>
                <a:ea typeface="Raleway"/>
                <a:cs typeface="Raleway"/>
              </a:rPr>
              <a:t>Brianna</a:t>
            </a:r>
            <a:endParaRPr lang="en-US" b="1" u="sng">
              <a:solidFill>
                <a:srgbClr val="FFFFFF"/>
              </a:solidFill>
              <a:latin typeface="Raleway"/>
              <a:ea typeface="Raleway"/>
              <a:cs typeface="Raleway"/>
            </a:endParaRPr>
          </a:p>
          <a:p>
            <a:r>
              <a:rPr lang="en-GB">
                <a:solidFill>
                  <a:srgbClr val="FFFFFF"/>
                </a:solidFill>
                <a:latin typeface="Raleway"/>
                <a:ea typeface="Raleway"/>
                <a:cs typeface="Raleway"/>
              </a:rPr>
              <a:t>Peloton branch manager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</a:endParaRPr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FF41413B-6799-0D48-AEA5-C2E1BD04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4"/>
          <a:stretch/>
        </p:blipFill>
        <p:spPr bwMode="auto">
          <a:xfrm>
            <a:off x="8123397" y="2522700"/>
            <a:ext cx="1020603" cy="40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>
            <a:extLst>
              <a:ext uri="{FF2B5EF4-FFF2-40B4-BE49-F238E27FC236}">
                <a16:creationId xmlns:a16="http://schemas.microsoft.com/office/drawing/2014/main" id="{E7C1AA1C-4C2C-2C4A-AF58-2507CA880C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4"/>
          <a:stretch/>
        </p:blipFill>
        <p:spPr bwMode="auto">
          <a:xfrm>
            <a:off x="-75491" y="2596141"/>
            <a:ext cx="1020603" cy="40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7A4536F-9C2C-574A-AA9E-F1DD86A3B171}"/>
              </a:ext>
            </a:extLst>
          </p:cNvPr>
          <p:cNvSpPr/>
          <p:nvPr/>
        </p:nvSpPr>
        <p:spPr>
          <a:xfrm>
            <a:off x="4445213" y="4517809"/>
            <a:ext cx="143124" cy="143123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9B28CF-46FB-2C48-AA18-F36EC1B31599}"/>
              </a:ext>
            </a:extLst>
          </p:cNvPr>
          <p:cNvSpPr/>
          <p:nvPr/>
        </p:nvSpPr>
        <p:spPr>
          <a:xfrm>
            <a:off x="4698152" y="4508099"/>
            <a:ext cx="143124" cy="143123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33B2B8-E0D2-824E-9689-F2FA21CF87CC}"/>
              </a:ext>
            </a:extLst>
          </p:cNvPr>
          <p:cNvSpPr/>
          <p:nvPr/>
        </p:nvSpPr>
        <p:spPr>
          <a:xfrm>
            <a:off x="4516775" y="4604000"/>
            <a:ext cx="244047" cy="24451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34"/>
          <p:cNvGrpSpPr/>
          <p:nvPr/>
        </p:nvGrpSpPr>
        <p:grpSpPr>
          <a:xfrm flipH="1">
            <a:off x="716550" y="525859"/>
            <a:ext cx="7710900" cy="4073100"/>
            <a:chOff x="719836" y="539075"/>
            <a:chExt cx="7710900" cy="4073100"/>
          </a:xfrm>
        </p:grpSpPr>
        <p:cxnSp>
          <p:nvCxnSpPr>
            <p:cNvPr id="314" name="Google Shape;314;p34"/>
            <p:cNvCxnSpPr/>
            <p:nvPr/>
          </p:nvCxnSpPr>
          <p:spPr>
            <a:xfrm>
              <a:off x="719836" y="539500"/>
              <a:ext cx="77109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34"/>
            <p:cNvCxnSpPr/>
            <p:nvPr/>
          </p:nvCxnSpPr>
          <p:spPr>
            <a:xfrm>
              <a:off x="5896936" y="539075"/>
              <a:ext cx="0" cy="4073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6" name="Google Shape;316;p34"/>
            <p:cNvSpPr/>
            <p:nvPr/>
          </p:nvSpPr>
          <p:spPr>
            <a:xfrm flipH="1">
              <a:off x="5562450" y="539502"/>
              <a:ext cx="668964" cy="334484"/>
            </a:xfrm>
            <a:custGeom>
              <a:avLst/>
              <a:gdLst/>
              <a:ahLst/>
              <a:cxnLst/>
              <a:rect l="l" t="t" r="r" b="b"/>
              <a:pathLst>
                <a:path w="132337" h="66169" extrusionOk="0">
                  <a:moveTo>
                    <a:pt x="1" y="1"/>
                  </a:moveTo>
                  <a:cubicBezTo>
                    <a:pt x="36582" y="1"/>
                    <a:pt x="66168" y="29682"/>
                    <a:pt x="66168" y="66168"/>
                  </a:cubicBezTo>
                  <a:cubicBezTo>
                    <a:pt x="66168" y="29682"/>
                    <a:pt x="95849" y="1"/>
                    <a:pt x="132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" name="Google Shape;317;p34"/>
          <p:cNvSpPr txBox="1">
            <a:spLocks noGrp="1"/>
          </p:cNvSpPr>
          <p:nvPr>
            <p:ph type="title"/>
          </p:nvPr>
        </p:nvSpPr>
        <p:spPr>
          <a:xfrm>
            <a:off x="3469974" y="2767450"/>
            <a:ext cx="4378625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18" name="Google Shape;318;p34"/>
          <p:cNvSpPr txBox="1">
            <a:spLocks noGrp="1"/>
          </p:cNvSpPr>
          <p:nvPr>
            <p:ph type="title" idx="2"/>
          </p:nvPr>
        </p:nvSpPr>
        <p:spPr>
          <a:xfrm>
            <a:off x="3469975" y="1901638"/>
            <a:ext cx="3506100" cy="78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9" name="Google Shape;319;p34"/>
          <p:cNvSpPr txBox="1">
            <a:spLocks noGrp="1"/>
          </p:cNvSpPr>
          <p:nvPr>
            <p:ph type="subTitle" idx="1"/>
          </p:nvPr>
        </p:nvSpPr>
        <p:spPr>
          <a:xfrm>
            <a:off x="3469975" y="3517900"/>
            <a:ext cx="2591700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cxnSp>
        <p:nvCxnSpPr>
          <p:cNvPr id="320" name="Google Shape;320;p34"/>
          <p:cNvCxnSpPr/>
          <p:nvPr/>
        </p:nvCxnSpPr>
        <p:spPr>
          <a:xfrm>
            <a:off x="3546175" y="4460073"/>
            <a:ext cx="21021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1" name="Google Shape;321;p34"/>
          <p:cNvGrpSpPr/>
          <p:nvPr/>
        </p:nvGrpSpPr>
        <p:grpSpPr>
          <a:xfrm rot="10800000" flipH="1">
            <a:off x="3529970" y="1387660"/>
            <a:ext cx="1201071" cy="361589"/>
            <a:chOff x="3546175" y="1358100"/>
            <a:chExt cx="1201071" cy="361589"/>
          </a:xfrm>
        </p:grpSpPr>
        <p:sp>
          <p:nvSpPr>
            <p:cNvPr id="322" name="Google Shape;322;p34"/>
            <p:cNvSpPr/>
            <p:nvPr/>
          </p:nvSpPr>
          <p:spPr>
            <a:xfrm>
              <a:off x="3546175" y="1358100"/>
              <a:ext cx="360691" cy="361589"/>
            </a:xfrm>
            <a:custGeom>
              <a:avLst/>
              <a:gdLst/>
              <a:ahLst/>
              <a:cxnLst/>
              <a:rect l="l" t="t" r="r" b="b"/>
              <a:pathLst>
                <a:path w="36975" h="37067" extrusionOk="0">
                  <a:moveTo>
                    <a:pt x="18487" y="0"/>
                  </a:moveTo>
                  <a:lnTo>
                    <a:pt x="16361" y="6840"/>
                  </a:lnTo>
                  <a:cubicBezTo>
                    <a:pt x="14882" y="11369"/>
                    <a:pt x="11277" y="14882"/>
                    <a:pt x="6748" y="16361"/>
                  </a:cubicBezTo>
                  <a:lnTo>
                    <a:pt x="0" y="18487"/>
                  </a:lnTo>
                  <a:lnTo>
                    <a:pt x="6748" y="20613"/>
                  </a:lnTo>
                  <a:cubicBezTo>
                    <a:pt x="11277" y="22092"/>
                    <a:pt x="14882" y="25697"/>
                    <a:pt x="16269" y="30226"/>
                  </a:cubicBezTo>
                  <a:lnTo>
                    <a:pt x="18487" y="37066"/>
                  </a:lnTo>
                  <a:lnTo>
                    <a:pt x="20613" y="30226"/>
                  </a:lnTo>
                  <a:cubicBezTo>
                    <a:pt x="22092" y="25697"/>
                    <a:pt x="25605" y="22092"/>
                    <a:pt x="30226" y="20613"/>
                  </a:cubicBezTo>
                  <a:lnTo>
                    <a:pt x="36974" y="18487"/>
                  </a:lnTo>
                  <a:lnTo>
                    <a:pt x="30226" y="16361"/>
                  </a:lnTo>
                  <a:cubicBezTo>
                    <a:pt x="25697" y="14974"/>
                    <a:pt x="22092" y="11369"/>
                    <a:pt x="20613" y="6840"/>
                  </a:cubicBezTo>
                  <a:lnTo>
                    <a:pt x="18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3966365" y="1358100"/>
              <a:ext cx="360691" cy="361589"/>
            </a:xfrm>
            <a:custGeom>
              <a:avLst/>
              <a:gdLst/>
              <a:ahLst/>
              <a:cxnLst/>
              <a:rect l="l" t="t" r="r" b="b"/>
              <a:pathLst>
                <a:path w="36975" h="37067" extrusionOk="0">
                  <a:moveTo>
                    <a:pt x="18487" y="0"/>
                  </a:moveTo>
                  <a:lnTo>
                    <a:pt x="16361" y="6840"/>
                  </a:lnTo>
                  <a:cubicBezTo>
                    <a:pt x="14882" y="11369"/>
                    <a:pt x="11277" y="14882"/>
                    <a:pt x="6748" y="16361"/>
                  </a:cubicBezTo>
                  <a:lnTo>
                    <a:pt x="0" y="18487"/>
                  </a:lnTo>
                  <a:lnTo>
                    <a:pt x="6748" y="20613"/>
                  </a:lnTo>
                  <a:cubicBezTo>
                    <a:pt x="11277" y="22092"/>
                    <a:pt x="14882" y="25697"/>
                    <a:pt x="16269" y="30226"/>
                  </a:cubicBezTo>
                  <a:lnTo>
                    <a:pt x="18487" y="37066"/>
                  </a:lnTo>
                  <a:lnTo>
                    <a:pt x="20613" y="30226"/>
                  </a:lnTo>
                  <a:cubicBezTo>
                    <a:pt x="22092" y="25697"/>
                    <a:pt x="25605" y="22092"/>
                    <a:pt x="30226" y="20613"/>
                  </a:cubicBezTo>
                  <a:lnTo>
                    <a:pt x="36974" y="18487"/>
                  </a:lnTo>
                  <a:lnTo>
                    <a:pt x="30226" y="16361"/>
                  </a:lnTo>
                  <a:cubicBezTo>
                    <a:pt x="25697" y="14974"/>
                    <a:pt x="22092" y="11369"/>
                    <a:pt x="20613" y="6840"/>
                  </a:cubicBezTo>
                  <a:lnTo>
                    <a:pt x="18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4386555" y="1358100"/>
              <a:ext cx="360691" cy="361589"/>
            </a:xfrm>
            <a:custGeom>
              <a:avLst/>
              <a:gdLst/>
              <a:ahLst/>
              <a:cxnLst/>
              <a:rect l="l" t="t" r="r" b="b"/>
              <a:pathLst>
                <a:path w="36975" h="37067" extrusionOk="0">
                  <a:moveTo>
                    <a:pt x="18487" y="0"/>
                  </a:moveTo>
                  <a:lnTo>
                    <a:pt x="16361" y="6840"/>
                  </a:lnTo>
                  <a:cubicBezTo>
                    <a:pt x="14882" y="11369"/>
                    <a:pt x="11277" y="14882"/>
                    <a:pt x="6748" y="16361"/>
                  </a:cubicBezTo>
                  <a:lnTo>
                    <a:pt x="0" y="18487"/>
                  </a:lnTo>
                  <a:lnTo>
                    <a:pt x="6748" y="20613"/>
                  </a:lnTo>
                  <a:cubicBezTo>
                    <a:pt x="11277" y="22092"/>
                    <a:pt x="14882" y="25697"/>
                    <a:pt x="16269" y="30226"/>
                  </a:cubicBezTo>
                  <a:lnTo>
                    <a:pt x="18487" y="37066"/>
                  </a:lnTo>
                  <a:lnTo>
                    <a:pt x="20613" y="30226"/>
                  </a:lnTo>
                  <a:cubicBezTo>
                    <a:pt x="22092" y="25697"/>
                    <a:pt x="25605" y="22092"/>
                    <a:pt x="30226" y="20613"/>
                  </a:cubicBezTo>
                  <a:lnTo>
                    <a:pt x="36974" y="18487"/>
                  </a:lnTo>
                  <a:lnTo>
                    <a:pt x="30226" y="16361"/>
                  </a:lnTo>
                  <a:cubicBezTo>
                    <a:pt x="25697" y="14974"/>
                    <a:pt x="22092" y="11369"/>
                    <a:pt x="20613" y="6840"/>
                  </a:cubicBezTo>
                  <a:lnTo>
                    <a:pt x="18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34"/>
          <p:cNvGrpSpPr/>
          <p:nvPr/>
        </p:nvGrpSpPr>
        <p:grpSpPr>
          <a:xfrm>
            <a:off x="6054123" y="3727641"/>
            <a:ext cx="2101575" cy="732436"/>
            <a:chOff x="6150282" y="3747165"/>
            <a:chExt cx="1814361" cy="632337"/>
          </a:xfrm>
        </p:grpSpPr>
        <p:grpSp>
          <p:nvGrpSpPr>
            <p:cNvPr id="326" name="Google Shape;326;p34"/>
            <p:cNvGrpSpPr/>
            <p:nvPr/>
          </p:nvGrpSpPr>
          <p:grpSpPr>
            <a:xfrm>
              <a:off x="6960394" y="3747165"/>
              <a:ext cx="1004250" cy="632337"/>
              <a:chOff x="9745675" y="6660575"/>
              <a:chExt cx="1949621" cy="1227363"/>
            </a:xfrm>
          </p:grpSpPr>
          <p:sp>
            <p:nvSpPr>
              <p:cNvPr id="327" name="Google Shape;327;p34"/>
              <p:cNvSpPr/>
              <p:nvPr/>
            </p:nvSpPr>
            <p:spPr>
              <a:xfrm>
                <a:off x="9745675" y="6660575"/>
                <a:ext cx="1949621" cy="1227363"/>
              </a:xfrm>
              <a:custGeom>
                <a:avLst/>
                <a:gdLst/>
                <a:ahLst/>
                <a:cxnLst/>
                <a:rect l="l" t="t" r="r" b="b"/>
                <a:pathLst>
                  <a:path w="107595" h="107687" fill="none" extrusionOk="0">
                    <a:moveTo>
                      <a:pt x="107595" y="53797"/>
                    </a:moveTo>
                    <a:cubicBezTo>
                      <a:pt x="107595" y="83561"/>
                      <a:pt x="83562" y="107687"/>
                      <a:pt x="53798" y="107687"/>
                    </a:cubicBezTo>
                    <a:cubicBezTo>
                      <a:pt x="24034" y="107687"/>
                      <a:pt x="1" y="83561"/>
                      <a:pt x="1" y="53797"/>
                    </a:cubicBezTo>
                    <a:cubicBezTo>
                      <a:pt x="1" y="24126"/>
                      <a:pt x="24034" y="0"/>
                      <a:pt x="53798" y="0"/>
                    </a:cubicBezTo>
                    <a:cubicBezTo>
                      <a:pt x="83562" y="0"/>
                      <a:pt x="107595" y="24126"/>
                      <a:pt x="107595" y="53797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miter lim="924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4"/>
              <p:cNvSpPr/>
              <p:nvPr/>
            </p:nvSpPr>
            <p:spPr>
              <a:xfrm>
                <a:off x="10080645" y="6660575"/>
                <a:ext cx="1279653" cy="1227363"/>
              </a:xfrm>
              <a:custGeom>
                <a:avLst/>
                <a:gdLst/>
                <a:ahLst/>
                <a:cxnLst/>
                <a:rect l="l" t="t" r="r" b="b"/>
                <a:pathLst>
                  <a:path w="70621" h="107687" fill="none" extrusionOk="0">
                    <a:moveTo>
                      <a:pt x="70621" y="53797"/>
                    </a:moveTo>
                    <a:cubicBezTo>
                      <a:pt x="70621" y="83561"/>
                      <a:pt x="54814" y="107687"/>
                      <a:pt x="35311" y="107687"/>
                    </a:cubicBezTo>
                    <a:cubicBezTo>
                      <a:pt x="15807" y="107687"/>
                      <a:pt x="1" y="83561"/>
                      <a:pt x="1" y="53797"/>
                    </a:cubicBezTo>
                    <a:cubicBezTo>
                      <a:pt x="1" y="24126"/>
                      <a:pt x="15807" y="0"/>
                      <a:pt x="35311" y="0"/>
                    </a:cubicBezTo>
                    <a:cubicBezTo>
                      <a:pt x="54814" y="0"/>
                      <a:pt x="70621" y="24126"/>
                      <a:pt x="70621" y="53797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miter lim="924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4"/>
              <p:cNvSpPr/>
              <p:nvPr/>
            </p:nvSpPr>
            <p:spPr>
              <a:xfrm>
                <a:off x="10494343" y="6660575"/>
                <a:ext cx="452239" cy="1227363"/>
              </a:xfrm>
              <a:custGeom>
                <a:avLst/>
                <a:gdLst/>
                <a:ahLst/>
                <a:cxnLst/>
                <a:rect l="l" t="t" r="r" b="b"/>
                <a:pathLst>
                  <a:path w="24958" h="107687" fill="none" extrusionOk="0">
                    <a:moveTo>
                      <a:pt x="24957" y="53797"/>
                    </a:moveTo>
                    <a:cubicBezTo>
                      <a:pt x="24957" y="83561"/>
                      <a:pt x="19411" y="107687"/>
                      <a:pt x="12479" y="107687"/>
                    </a:cubicBezTo>
                    <a:cubicBezTo>
                      <a:pt x="5546" y="107687"/>
                      <a:pt x="0" y="83561"/>
                      <a:pt x="0" y="53797"/>
                    </a:cubicBezTo>
                    <a:cubicBezTo>
                      <a:pt x="0" y="24126"/>
                      <a:pt x="5546" y="0"/>
                      <a:pt x="12479" y="0"/>
                    </a:cubicBezTo>
                    <a:cubicBezTo>
                      <a:pt x="19411" y="0"/>
                      <a:pt x="24957" y="24126"/>
                      <a:pt x="24957" y="53797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miter lim="924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4"/>
              <p:cNvSpPr/>
              <p:nvPr/>
            </p:nvSpPr>
            <p:spPr>
              <a:xfrm>
                <a:off x="9745675" y="6871252"/>
                <a:ext cx="1949621" cy="805951"/>
              </a:xfrm>
              <a:custGeom>
                <a:avLst/>
                <a:gdLst/>
                <a:ahLst/>
                <a:cxnLst/>
                <a:rect l="l" t="t" r="r" b="b"/>
                <a:pathLst>
                  <a:path w="107595" h="70713" fill="none" extrusionOk="0">
                    <a:moveTo>
                      <a:pt x="107595" y="35310"/>
                    </a:moveTo>
                    <a:cubicBezTo>
                      <a:pt x="107595" y="54906"/>
                      <a:pt x="83562" y="70713"/>
                      <a:pt x="53798" y="70713"/>
                    </a:cubicBezTo>
                    <a:cubicBezTo>
                      <a:pt x="24034" y="70713"/>
                      <a:pt x="1" y="54906"/>
                      <a:pt x="1" y="35310"/>
                    </a:cubicBezTo>
                    <a:cubicBezTo>
                      <a:pt x="1" y="15806"/>
                      <a:pt x="24034" y="0"/>
                      <a:pt x="53798" y="0"/>
                    </a:cubicBezTo>
                    <a:cubicBezTo>
                      <a:pt x="83562" y="0"/>
                      <a:pt x="107595" y="15806"/>
                      <a:pt x="107595" y="35310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miter lim="924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4"/>
              <p:cNvSpPr/>
              <p:nvPr/>
            </p:nvSpPr>
            <p:spPr>
              <a:xfrm>
                <a:off x="9745675" y="7131433"/>
                <a:ext cx="1949621" cy="285519"/>
              </a:xfrm>
              <a:custGeom>
                <a:avLst/>
                <a:gdLst/>
                <a:ahLst/>
                <a:cxnLst/>
                <a:rect l="l" t="t" r="r" b="b"/>
                <a:pathLst>
                  <a:path w="107595" h="25051" fill="none" extrusionOk="0">
                    <a:moveTo>
                      <a:pt x="107595" y="12479"/>
                    </a:moveTo>
                    <a:cubicBezTo>
                      <a:pt x="107595" y="19412"/>
                      <a:pt x="83562" y="25050"/>
                      <a:pt x="53798" y="25050"/>
                    </a:cubicBezTo>
                    <a:cubicBezTo>
                      <a:pt x="24034" y="25050"/>
                      <a:pt x="1" y="19412"/>
                      <a:pt x="1" y="12479"/>
                    </a:cubicBezTo>
                    <a:cubicBezTo>
                      <a:pt x="1" y="5639"/>
                      <a:pt x="24034" y="0"/>
                      <a:pt x="53798" y="0"/>
                    </a:cubicBezTo>
                    <a:cubicBezTo>
                      <a:pt x="83562" y="0"/>
                      <a:pt x="107595" y="5639"/>
                      <a:pt x="107595" y="12479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miter lim="924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2" name="Google Shape;332;p34"/>
            <p:cNvGrpSpPr/>
            <p:nvPr/>
          </p:nvGrpSpPr>
          <p:grpSpPr>
            <a:xfrm>
              <a:off x="6150282" y="3747165"/>
              <a:ext cx="1004250" cy="632337"/>
              <a:chOff x="9745675" y="6660575"/>
              <a:chExt cx="1949621" cy="1227363"/>
            </a:xfrm>
          </p:grpSpPr>
          <p:sp>
            <p:nvSpPr>
              <p:cNvPr id="333" name="Google Shape;333;p34"/>
              <p:cNvSpPr/>
              <p:nvPr/>
            </p:nvSpPr>
            <p:spPr>
              <a:xfrm>
                <a:off x="9745675" y="6660575"/>
                <a:ext cx="1949621" cy="1227363"/>
              </a:xfrm>
              <a:custGeom>
                <a:avLst/>
                <a:gdLst/>
                <a:ahLst/>
                <a:cxnLst/>
                <a:rect l="l" t="t" r="r" b="b"/>
                <a:pathLst>
                  <a:path w="107595" h="107687" fill="none" extrusionOk="0">
                    <a:moveTo>
                      <a:pt x="107595" y="53797"/>
                    </a:moveTo>
                    <a:cubicBezTo>
                      <a:pt x="107595" y="83561"/>
                      <a:pt x="83562" y="107687"/>
                      <a:pt x="53798" y="107687"/>
                    </a:cubicBezTo>
                    <a:cubicBezTo>
                      <a:pt x="24034" y="107687"/>
                      <a:pt x="1" y="83561"/>
                      <a:pt x="1" y="53797"/>
                    </a:cubicBezTo>
                    <a:cubicBezTo>
                      <a:pt x="1" y="24126"/>
                      <a:pt x="24034" y="0"/>
                      <a:pt x="53798" y="0"/>
                    </a:cubicBezTo>
                    <a:cubicBezTo>
                      <a:pt x="83562" y="0"/>
                      <a:pt x="107595" y="24126"/>
                      <a:pt x="107595" y="53797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miter lim="924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4"/>
              <p:cNvSpPr/>
              <p:nvPr/>
            </p:nvSpPr>
            <p:spPr>
              <a:xfrm>
                <a:off x="10080645" y="6660575"/>
                <a:ext cx="1279653" cy="1227363"/>
              </a:xfrm>
              <a:custGeom>
                <a:avLst/>
                <a:gdLst/>
                <a:ahLst/>
                <a:cxnLst/>
                <a:rect l="l" t="t" r="r" b="b"/>
                <a:pathLst>
                  <a:path w="70621" h="107687" fill="none" extrusionOk="0">
                    <a:moveTo>
                      <a:pt x="70621" y="53797"/>
                    </a:moveTo>
                    <a:cubicBezTo>
                      <a:pt x="70621" y="83561"/>
                      <a:pt x="54814" y="107687"/>
                      <a:pt x="35311" y="107687"/>
                    </a:cubicBezTo>
                    <a:cubicBezTo>
                      <a:pt x="15807" y="107687"/>
                      <a:pt x="1" y="83561"/>
                      <a:pt x="1" y="53797"/>
                    </a:cubicBezTo>
                    <a:cubicBezTo>
                      <a:pt x="1" y="24126"/>
                      <a:pt x="15807" y="0"/>
                      <a:pt x="35311" y="0"/>
                    </a:cubicBezTo>
                    <a:cubicBezTo>
                      <a:pt x="54814" y="0"/>
                      <a:pt x="70621" y="24126"/>
                      <a:pt x="70621" y="53797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miter lim="924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4"/>
              <p:cNvSpPr/>
              <p:nvPr/>
            </p:nvSpPr>
            <p:spPr>
              <a:xfrm>
                <a:off x="10494343" y="6660575"/>
                <a:ext cx="452239" cy="1227363"/>
              </a:xfrm>
              <a:custGeom>
                <a:avLst/>
                <a:gdLst/>
                <a:ahLst/>
                <a:cxnLst/>
                <a:rect l="l" t="t" r="r" b="b"/>
                <a:pathLst>
                  <a:path w="24958" h="107687" fill="none" extrusionOk="0">
                    <a:moveTo>
                      <a:pt x="24957" y="53797"/>
                    </a:moveTo>
                    <a:cubicBezTo>
                      <a:pt x="24957" y="83561"/>
                      <a:pt x="19411" y="107687"/>
                      <a:pt x="12479" y="107687"/>
                    </a:cubicBezTo>
                    <a:cubicBezTo>
                      <a:pt x="5546" y="107687"/>
                      <a:pt x="0" y="83561"/>
                      <a:pt x="0" y="53797"/>
                    </a:cubicBezTo>
                    <a:cubicBezTo>
                      <a:pt x="0" y="24126"/>
                      <a:pt x="5546" y="0"/>
                      <a:pt x="12479" y="0"/>
                    </a:cubicBezTo>
                    <a:cubicBezTo>
                      <a:pt x="19411" y="0"/>
                      <a:pt x="24957" y="24126"/>
                      <a:pt x="24957" y="53797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miter lim="924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4"/>
              <p:cNvSpPr/>
              <p:nvPr/>
            </p:nvSpPr>
            <p:spPr>
              <a:xfrm>
                <a:off x="9745675" y="6871252"/>
                <a:ext cx="1949621" cy="805951"/>
              </a:xfrm>
              <a:custGeom>
                <a:avLst/>
                <a:gdLst/>
                <a:ahLst/>
                <a:cxnLst/>
                <a:rect l="l" t="t" r="r" b="b"/>
                <a:pathLst>
                  <a:path w="107595" h="70713" fill="none" extrusionOk="0">
                    <a:moveTo>
                      <a:pt x="107595" y="35310"/>
                    </a:moveTo>
                    <a:cubicBezTo>
                      <a:pt x="107595" y="54906"/>
                      <a:pt x="83562" y="70713"/>
                      <a:pt x="53798" y="70713"/>
                    </a:cubicBezTo>
                    <a:cubicBezTo>
                      <a:pt x="24034" y="70713"/>
                      <a:pt x="1" y="54906"/>
                      <a:pt x="1" y="35310"/>
                    </a:cubicBezTo>
                    <a:cubicBezTo>
                      <a:pt x="1" y="15806"/>
                      <a:pt x="24034" y="0"/>
                      <a:pt x="53798" y="0"/>
                    </a:cubicBezTo>
                    <a:cubicBezTo>
                      <a:pt x="83562" y="0"/>
                      <a:pt x="107595" y="15806"/>
                      <a:pt x="107595" y="35310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miter lim="924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4"/>
              <p:cNvSpPr/>
              <p:nvPr/>
            </p:nvSpPr>
            <p:spPr>
              <a:xfrm>
                <a:off x="9745675" y="7131433"/>
                <a:ext cx="1949621" cy="285519"/>
              </a:xfrm>
              <a:custGeom>
                <a:avLst/>
                <a:gdLst/>
                <a:ahLst/>
                <a:cxnLst/>
                <a:rect l="l" t="t" r="r" b="b"/>
                <a:pathLst>
                  <a:path w="107595" h="25051" fill="none" extrusionOk="0">
                    <a:moveTo>
                      <a:pt x="107595" y="12479"/>
                    </a:moveTo>
                    <a:cubicBezTo>
                      <a:pt x="107595" y="19412"/>
                      <a:pt x="83562" y="25050"/>
                      <a:pt x="53798" y="25050"/>
                    </a:cubicBezTo>
                    <a:cubicBezTo>
                      <a:pt x="24034" y="25050"/>
                      <a:pt x="1" y="19412"/>
                      <a:pt x="1" y="12479"/>
                    </a:cubicBezTo>
                    <a:cubicBezTo>
                      <a:pt x="1" y="5639"/>
                      <a:pt x="24034" y="0"/>
                      <a:pt x="53798" y="0"/>
                    </a:cubicBezTo>
                    <a:cubicBezTo>
                      <a:pt x="83562" y="0"/>
                      <a:pt x="107595" y="5639"/>
                      <a:pt x="107595" y="12479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miter lim="924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8" name="Picture 4">
            <a:extLst>
              <a:ext uri="{FF2B5EF4-FFF2-40B4-BE49-F238E27FC236}">
                <a16:creationId xmlns:a16="http://schemas.microsoft.com/office/drawing/2014/main" id="{47DE960F-4AC9-6E44-B917-0F0ECFD56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4"/>
          <a:stretch/>
        </p:blipFill>
        <p:spPr bwMode="auto">
          <a:xfrm>
            <a:off x="-1980256" y="1147407"/>
            <a:ext cx="7767044" cy="308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BBCC6F3C-E5F1-1B46-A2B7-427738B7816E}"/>
              </a:ext>
            </a:extLst>
          </p:cNvPr>
          <p:cNvSpPr/>
          <p:nvPr/>
        </p:nvSpPr>
        <p:spPr>
          <a:xfrm>
            <a:off x="6426076" y="2106957"/>
            <a:ext cx="143124" cy="143123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3423BE2-667A-B147-A60C-C7468C5B023E}"/>
              </a:ext>
            </a:extLst>
          </p:cNvPr>
          <p:cNvSpPr/>
          <p:nvPr/>
        </p:nvSpPr>
        <p:spPr>
          <a:xfrm>
            <a:off x="6679015" y="2097247"/>
            <a:ext cx="143124" cy="143123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EF272EE-0FA8-FA47-921F-4E40F090DFBC}"/>
              </a:ext>
            </a:extLst>
          </p:cNvPr>
          <p:cNvSpPr/>
          <p:nvPr/>
        </p:nvSpPr>
        <p:spPr>
          <a:xfrm>
            <a:off x="6497638" y="2193148"/>
            <a:ext cx="244047" cy="24451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391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533;p42">
            <a:extLst>
              <a:ext uri="{FF2B5EF4-FFF2-40B4-BE49-F238E27FC236}">
                <a16:creationId xmlns:a16="http://schemas.microsoft.com/office/drawing/2014/main" id="{1367EF39-5921-8940-AC10-DAD868A40807}"/>
              </a:ext>
            </a:extLst>
          </p:cNvPr>
          <p:cNvSpPr/>
          <p:nvPr/>
        </p:nvSpPr>
        <p:spPr>
          <a:xfrm>
            <a:off x="6530583" y="1766901"/>
            <a:ext cx="1422600" cy="18045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highlight>
                <a:srgbClr val="C0C0C0"/>
              </a:highlight>
            </a:endParaRPr>
          </a:p>
        </p:txBody>
      </p:sp>
      <p:sp>
        <p:nvSpPr>
          <p:cNvPr id="844" name="Google Shape;844;p50"/>
          <p:cNvSpPr txBox="1">
            <a:spLocks noGrp="1"/>
          </p:cNvSpPr>
          <p:nvPr>
            <p:ph type="title" idx="4"/>
          </p:nvPr>
        </p:nvSpPr>
        <p:spPr>
          <a:xfrm>
            <a:off x="-148893" y="537207"/>
            <a:ext cx="5160000" cy="5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In Conclusion...</a:t>
            </a:r>
            <a:endParaRPr/>
          </a:p>
        </p:txBody>
      </p:sp>
      <p:sp>
        <p:nvSpPr>
          <p:cNvPr id="848" name="Google Shape;848;p50"/>
          <p:cNvSpPr txBox="1">
            <a:spLocks noGrp="1"/>
          </p:cNvSpPr>
          <p:nvPr>
            <p:ph type="subTitle" idx="3"/>
          </p:nvPr>
        </p:nvSpPr>
        <p:spPr>
          <a:xfrm>
            <a:off x="922628" y="1322414"/>
            <a:ext cx="5232345" cy="1189228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b="1">
                <a:solidFill>
                  <a:schemeClr val="bg1"/>
                </a:solidFill>
              </a:rPr>
              <a:t>“The Happiest Ride on Earth”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sz="1600" b="1">
                <a:solidFill>
                  <a:schemeClr val="bg1"/>
                </a:solidFill>
              </a:rPr>
              <a:t>will generate revenue &amp; attract Millennials to make an immediately purchase to tune into the exclusive Disney features</a:t>
            </a:r>
          </a:p>
          <a:p>
            <a:pPr marL="0" indent="0" algn="l"/>
            <a:endParaRPr lang="en">
              <a:solidFill>
                <a:schemeClr val="bg1"/>
              </a:solidFill>
            </a:endParaRPr>
          </a:p>
          <a:p>
            <a:pPr marL="0" indent="0" algn="l"/>
            <a:endParaRPr lang="en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b="1">
                <a:solidFill>
                  <a:schemeClr val="bg1"/>
                </a:solidFill>
              </a:rPr>
              <a:t>The consumer can relive, and heighten, the extraordinary memories of the Disney experience in the convenience of their own home.</a:t>
            </a:r>
          </a:p>
          <a:p>
            <a:pPr marL="0" indent="0" algn="l"/>
            <a:endParaRPr lang="en" sz="1200"/>
          </a:p>
          <a:p>
            <a:pPr marL="0" indent="0" algn="l"/>
            <a:endParaRPr lang="en" sz="1200"/>
          </a:p>
        </p:txBody>
      </p:sp>
      <p:grpSp>
        <p:nvGrpSpPr>
          <p:cNvPr id="850" name="Google Shape;850;p50"/>
          <p:cNvGrpSpPr/>
          <p:nvPr/>
        </p:nvGrpSpPr>
        <p:grpSpPr>
          <a:xfrm flipH="1">
            <a:off x="716538" y="537208"/>
            <a:ext cx="7710925" cy="4069084"/>
            <a:chOff x="716538" y="537208"/>
            <a:chExt cx="7710925" cy="4069084"/>
          </a:xfrm>
        </p:grpSpPr>
        <p:grpSp>
          <p:nvGrpSpPr>
            <p:cNvPr id="851" name="Google Shape;851;p50"/>
            <p:cNvGrpSpPr/>
            <p:nvPr/>
          </p:nvGrpSpPr>
          <p:grpSpPr>
            <a:xfrm flipH="1">
              <a:off x="716538" y="537208"/>
              <a:ext cx="7710925" cy="272996"/>
              <a:chOff x="719875" y="539500"/>
              <a:chExt cx="7710925" cy="272996"/>
            </a:xfrm>
          </p:grpSpPr>
          <p:sp>
            <p:nvSpPr>
              <p:cNvPr id="852" name="Google Shape;852;p50"/>
              <p:cNvSpPr/>
              <p:nvPr/>
            </p:nvSpPr>
            <p:spPr>
              <a:xfrm rot="5400000">
                <a:off x="8160504" y="542200"/>
                <a:ext cx="270296" cy="270296"/>
              </a:xfrm>
              <a:custGeom>
                <a:avLst/>
                <a:gdLst/>
                <a:ahLst/>
                <a:cxnLst/>
                <a:rect l="l" t="t" r="r" b="b"/>
                <a:pathLst>
                  <a:path w="66168" h="66168" extrusionOk="0">
                    <a:moveTo>
                      <a:pt x="0" y="0"/>
                    </a:moveTo>
                    <a:lnTo>
                      <a:pt x="0" y="66168"/>
                    </a:lnTo>
                    <a:cubicBezTo>
                      <a:pt x="0" y="29586"/>
                      <a:pt x="29586" y="0"/>
                      <a:pt x="66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53" name="Google Shape;853;p50"/>
              <p:cNvCxnSpPr/>
              <p:nvPr/>
            </p:nvCxnSpPr>
            <p:spPr>
              <a:xfrm rot="10800000">
                <a:off x="719875" y="539500"/>
                <a:ext cx="77109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54" name="Google Shape;854;p50"/>
            <p:cNvGrpSpPr/>
            <p:nvPr/>
          </p:nvGrpSpPr>
          <p:grpSpPr>
            <a:xfrm flipH="1">
              <a:off x="716563" y="4334611"/>
              <a:ext cx="7710900" cy="271681"/>
              <a:chOff x="719875" y="4336902"/>
              <a:chExt cx="7710900" cy="271681"/>
            </a:xfrm>
          </p:grpSpPr>
          <p:sp>
            <p:nvSpPr>
              <p:cNvPr id="855" name="Google Shape;855;p50"/>
              <p:cNvSpPr/>
              <p:nvPr/>
            </p:nvSpPr>
            <p:spPr>
              <a:xfrm rot="-5400000">
                <a:off x="720000" y="4336902"/>
                <a:ext cx="268973" cy="268973"/>
              </a:xfrm>
              <a:custGeom>
                <a:avLst/>
                <a:gdLst/>
                <a:ahLst/>
                <a:cxnLst/>
                <a:rect l="l" t="t" r="r" b="b"/>
                <a:pathLst>
                  <a:path w="66168" h="66168" extrusionOk="0">
                    <a:moveTo>
                      <a:pt x="0" y="0"/>
                    </a:moveTo>
                    <a:lnTo>
                      <a:pt x="0" y="66168"/>
                    </a:lnTo>
                    <a:cubicBezTo>
                      <a:pt x="0" y="29586"/>
                      <a:pt x="29586" y="0"/>
                      <a:pt x="66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56" name="Google Shape;856;p50"/>
              <p:cNvCxnSpPr/>
              <p:nvPr/>
            </p:nvCxnSpPr>
            <p:spPr>
              <a:xfrm>
                <a:off x="719875" y="4608583"/>
                <a:ext cx="77109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15915935-05A5-2446-9C78-F19751BDE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470" y="1853393"/>
            <a:ext cx="1632859" cy="163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428;p37">
            <a:extLst>
              <a:ext uri="{FF2B5EF4-FFF2-40B4-BE49-F238E27FC236}">
                <a16:creationId xmlns:a16="http://schemas.microsoft.com/office/drawing/2014/main" id="{DCF2CB1C-F971-9043-8EC0-F7F24BC421A5}"/>
              </a:ext>
            </a:extLst>
          </p:cNvPr>
          <p:cNvSpPr/>
          <p:nvPr/>
        </p:nvSpPr>
        <p:spPr>
          <a:xfrm rot="5400000" flipH="1">
            <a:off x="6201729" y="1918353"/>
            <a:ext cx="268808" cy="269384"/>
          </a:xfrm>
          <a:custGeom>
            <a:avLst/>
            <a:gdLst/>
            <a:ahLst/>
            <a:cxnLst/>
            <a:rect l="l" t="t" r="r" b="b"/>
            <a:pathLst>
              <a:path w="36975" h="37067" extrusionOk="0">
                <a:moveTo>
                  <a:pt x="18487" y="0"/>
                </a:moveTo>
                <a:lnTo>
                  <a:pt x="16361" y="6840"/>
                </a:lnTo>
                <a:cubicBezTo>
                  <a:pt x="14882" y="11369"/>
                  <a:pt x="11277" y="14882"/>
                  <a:pt x="6748" y="16361"/>
                </a:cubicBezTo>
                <a:lnTo>
                  <a:pt x="0" y="18487"/>
                </a:lnTo>
                <a:lnTo>
                  <a:pt x="6748" y="20613"/>
                </a:lnTo>
                <a:cubicBezTo>
                  <a:pt x="11277" y="22092"/>
                  <a:pt x="14882" y="25697"/>
                  <a:pt x="16269" y="30226"/>
                </a:cubicBezTo>
                <a:lnTo>
                  <a:pt x="18487" y="37066"/>
                </a:lnTo>
                <a:lnTo>
                  <a:pt x="20613" y="30226"/>
                </a:lnTo>
                <a:cubicBezTo>
                  <a:pt x="22092" y="25697"/>
                  <a:pt x="25605" y="22092"/>
                  <a:pt x="30226" y="20613"/>
                </a:cubicBezTo>
                <a:lnTo>
                  <a:pt x="36974" y="18487"/>
                </a:lnTo>
                <a:lnTo>
                  <a:pt x="30226" y="16361"/>
                </a:lnTo>
                <a:cubicBezTo>
                  <a:pt x="25697" y="14974"/>
                  <a:pt x="22092" y="11369"/>
                  <a:pt x="20613" y="6840"/>
                </a:cubicBezTo>
                <a:lnTo>
                  <a:pt x="184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E42FE214-8CE7-3D46-A74A-2ADB414F39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4"/>
          <a:stretch/>
        </p:blipFill>
        <p:spPr bwMode="auto">
          <a:xfrm>
            <a:off x="7619229" y="1743857"/>
            <a:ext cx="1020603" cy="40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B2598256-9F4B-E44D-A13D-FA1A352212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4"/>
          <a:stretch/>
        </p:blipFill>
        <p:spPr bwMode="auto">
          <a:xfrm>
            <a:off x="5832476" y="3243115"/>
            <a:ext cx="1020603" cy="40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428;p37">
            <a:extLst>
              <a:ext uri="{FF2B5EF4-FFF2-40B4-BE49-F238E27FC236}">
                <a16:creationId xmlns:a16="http://schemas.microsoft.com/office/drawing/2014/main" id="{E94E3AB9-2A57-5E49-A24E-493CEF0B251C}"/>
              </a:ext>
            </a:extLst>
          </p:cNvPr>
          <p:cNvSpPr/>
          <p:nvPr/>
        </p:nvSpPr>
        <p:spPr>
          <a:xfrm rot="5400000" flipH="1">
            <a:off x="8031168" y="3242827"/>
            <a:ext cx="268808" cy="269384"/>
          </a:xfrm>
          <a:custGeom>
            <a:avLst/>
            <a:gdLst/>
            <a:ahLst/>
            <a:cxnLst/>
            <a:rect l="l" t="t" r="r" b="b"/>
            <a:pathLst>
              <a:path w="36975" h="37067" extrusionOk="0">
                <a:moveTo>
                  <a:pt x="18487" y="0"/>
                </a:moveTo>
                <a:lnTo>
                  <a:pt x="16361" y="6840"/>
                </a:lnTo>
                <a:cubicBezTo>
                  <a:pt x="14882" y="11369"/>
                  <a:pt x="11277" y="14882"/>
                  <a:pt x="6748" y="16361"/>
                </a:cubicBezTo>
                <a:lnTo>
                  <a:pt x="0" y="18487"/>
                </a:lnTo>
                <a:lnTo>
                  <a:pt x="6748" y="20613"/>
                </a:lnTo>
                <a:cubicBezTo>
                  <a:pt x="11277" y="22092"/>
                  <a:pt x="14882" y="25697"/>
                  <a:pt x="16269" y="30226"/>
                </a:cubicBezTo>
                <a:lnTo>
                  <a:pt x="18487" y="37066"/>
                </a:lnTo>
                <a:lnTo>
                  <a:pt x="20613" y="30226"/>
                </a:lnTo>
                <a:cubicBezTo>
                  <a:pt x="22092" y="25697"/>
                  <a:pt x="25605" y="22092"/>
                  <a:pt x="30226" y="20613"/>
                </a:cubicBezTo>
                <a:lnTo>
                  <a:pt x="36974" y="18487"/>
                </a:lnTo>
                <a:lnTo>
                  <a:pt x="30226" y="16361"/>
                </a:lnTo>
                <a:cubicBezTo>
                  <a:pt x="25697" y="14974"/>
                  <a:pt x="22092" y="11369"/>
                  <a:pt x="20613" y="6840"/>
                </a:cubicBezTo>
                <a:lnTo>
                  <a:pt x="184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>
            <a:spLocks noGrp="1"/>
          </p:cNvSpPr>
          <p:nvPr>
            <p:ph type="title" idx="2"/>
          </p:nvPr>
        </p:nvSpPr>
        <p:spPr>
          <a:xfrm>
            <a:off x="794294" y="1408894"/>
            <a:ext cx="697500" cy="5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5" name="Google Shape;235;p31"/>
          <p:cNvSpPr txBox="1">
            <a:spLocks noGrp="1"/>
          </p:cNvSpPr>
          <p:nvPr>
            <p:ph type="title" idx="3"/>
          </p:nvPr>
        </p:nvSpPr>
        <p:spPr>
          <a:xfrm>
            <a:off x="793999" y="2239938"/>
            <a:ext cx="697500" cy="5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title" idx="5"/>
          </p:nvPr>
        </p:nvSpPr>
        <p:spPr>
          <a:xfrm>
            <a:off x="794426" y="3070981"/>
            <a:ext cx="697500" cy="5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title"/>
          </p:nvPr>
        </p:nvSpPr>
        <p:spPr>
          <a:xfrm>
            <a:off x="717800" y="539500"/>
            <a:ext cx="5175900" cy="5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1"/>
          </p:nvPr>
        </p:nvSpPr>
        <p:spPr>
          <a:xfrm>
            <a:off x="1693825" y="1827878"/>
            <a:ext cx="4200000" cy="269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4"/>
          </p:nvPr>
        </p:nvSpPr>
        <p:spPr>
          <a:xfrm>
            <a:off x="1693825" y="2646974"/>
            <a:ext cx="4200000" cy="269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6"/>
          </p:nvPr>
        </p:nvSpPr>
        <p:spPr>
          <a:xfrm>
            <a:off x="1693825" y="3466054"/>
            <a:ext cx="4200000" cy="269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8"/>
          </p:nvPr>
        </p:nvSpPr>
        <p:spPr>
          <a:xfrm>
            <a:off x="1693825" y="4285150"/>
            <a:ext cx="4200000" cy="269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9"/>
          </p:nvPr>
        </p:nvSpPr>
        <p:spPr>
          <a:xfrm>
            <a:off x="1693825" y="1408888"/>
            <a:ext cx="4200000" cy="4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3"/>
          </p:nvPr>
        </p:nvSpPr>
        <p:spPr>
          <a:xfrm>
            <a:off x="1693825" y="2227977"/>
            <a:ext cx="4200000" cy="4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CAMPAIGN</a:t>
            </a:r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14"/>
          </p:nvPr>
        </p:nvSpPr>
        <p:spPr>
          <a:xfrm>
            <a:off x="1693825" y="3047067"/>
            <a:ext cx="4200000" cy="4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15"/>
          </p:nvPr>
        </p:nvSpPr>
        <p:spPr>
          <a:xfrm>
            <a:off x="1693825" y="3866156"/>
            <a:ext cx="4200000" cy="4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grpSp>
        <p:nvGrpSpPr>
          <p:cNvPr id="248" name="Google Shape;248;p31"/>
          <p:cNvGrpSpPr/>
          <p:nvPr/>
        </p:nvGrpSpPr>
        <p:grpSpPr>
          <a:xfrm flipH="1">
            <a:off x="716538" y="514984"/>
            <a:ext cx="7710925" cy="4096200"/>
            <a:chOff x="716538" y="517926"/>
            <a:chExt cx="7710925" cy="4096200"/>
          </a:xfrm>
        </p:grpSpPr>
        <p:grpSp>
          <p:nvGrpSpPr>
            <p:cNvPr id="249" name="Google Shape;249;p31"/>
            <p:cNvGrpSpPr/>
            <p:nvPr/>
          </p:nvGrpSpPr>
          <p:grpSpPr>
            <a:xfrm flipH="1">
              <a:off x="716538" y="537208"/>
              <a:ext cx="7710925" cy="272996"/>
              <a:chOff x="719875" y="539500"/>
              <a:chExt cx="7710925" cy="272996"/>
            </a:xfrm>
          </p:grpSpPr>
          <p:sp>
            <p:nvSpPr>
              <p:cNvPr id="250" name="Google Shape;250;p31"/>
              <p:cNvSpPr/>
              <p:nvPr/>
            </p:nvSpPr>
            <p:spPr>
              <a:xfrm rot="5400000">
                <a:off x="8160504" y="542200"/>
                <a:ext cx="270296" cy="270296"/>
              </a:xfrm>
              <a:custGeom>
                <a:avLst/>
                <a:gdLst/>
                <a:ahLst/>
                <a:cxnLst/>
                <a:rect l="l" t="t" r="r" b="b"/>
                <a:pathLst>
                  <a:path w="66168" h="66168" extrusionOk="0">
                    <a:moveTo>
                      <a:pt x="0" y="0"/>
                    </a:moveTo>
                    <a:lnTo>
                      <a:pt x="0" y="66168"/>
                    </a:lnTo>
                    <a:cubicBezTo>
                      <a:pt x="0" y="29586"/>
                      <a:pt x="29586" y="0"/>
                      <a:pt x="66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1" name="Google Shape;251;p31"/>
              <p:cNvCxnSpPr/>
              <p:nvPr/>
            </p:nvCxnSpPr>
            <p:spPr>
              <a:xfrm rot="10800000">
                <a:off x="719875" y="539500"/>
                <a:ext cx="77109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52" name="Google Shape;252;p31"/>
            <p:cNvCxnSpPr/>
            <p:nvPr/>
          </p:nvCxnSpPr>
          <p:spPr>
            <a:xfrm>
              <a:off x="717800" y="517926"/>
              <a:ext cx="0" cy="40962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3" name="Google Shape;253;p31"/>
          <p:cNvGrpSpPr/>
          <p:nvPr/>
        </p:nvGrpSpPr>
        <p:grpSpPr>
          <a:xfrm rot="10800000" flipH="1">
            <a:off x="6713152" y="685799"/>
            <a:ext cx="895138" cy="591871"/>
            <a:chOff x="3588195" y="683422"/>
            <a:chExt cx="1201205" cy="794351"/>
          </a:xfrm>
        </p:grpSpPr>
        <p:grpSp>
          <p:nvGrpSpPr>
            <p:cNvPr id="254" name="Google Shape;254;p31"/>
            <p:cNvGrpSpPr/>
            <p:nvPr/>
          </p:nvGrpSpPr>
          <p:grpSpPr>
            <a:xfrm rot="10800000" flipH="1">
              <a:off x="3588195" y="683422"/>
              <a:ext cx="1201071" cy="361589"/>
              <a:chOff x="3546175" y="1358100"/>
              <a:chExt cx="1201071" cy="361589"/>
            </a:xfrm>
          </p:grpSpPr>
          <p:sp>
            <p:nvSpPr>
              <p:cNvPr id="255" name="Google Shape;255;p31"/>
              <p:cNvSpPr/>
              <p:nvPr/>
            </p:nvSpPr>
            <p:spPr>
              <a:xfrm>
                <a:off x="3546175" y="1358100"/>
                <a:ext cx="360691" cy="361589"/>
              </a:xfrm>
              <a:custGeom>
                <a:avLst/>
                <a:gdLst/>
                <a:ahLst/>
                <a:cxnLst/>
                <a:rect l="l" t="t" r="r" b="b"/>
                <a:pathLst>
                  <a:path w="36975" h="37067" extrusionOk="0">
                    <a:moveTo>
                      <a:pt x="18487" y="0"/>
                    </a:moveTo>
                    <a:lnTo>
                      <a:pt x="16361" y="6840"/>
                    </a:lnTo>
                    <a:cubicBezTo>
                      <a:pt x="14882" y="11369"/>
                      <a:pt x="11277" y="14882"/>
                      <a:pt x="6748" y="16361"/>
                    </a:cubicBezTo>
                    <a:lnTo>
                      <a:pt x="0" y="18487"/>
                    </a:lnTo>
                    <a:lnTo>
                      <a:pt x="6748" y="20613"/>
                    </a:lnTo>
                    <a:cubicBezTo>
                      <a:pt x="11277" y="22092"/>
                      <a:pt x="14882" y="25697"/>
                      <a:pt x="16269" y="30226"/>
                    </a:cubicBezTo>
                    <a:lnTo>
                      <a:pt x="18487" y="37066"/>
                    </a:lnTo>
                    <a:lnTo>
                      <a:pt x="20613" y="30226"/>
                    </a:lnTo>
                    <a:cubicBezTo>
                      <a:pt x="22092" y="25697"/>
                      <a:pt x="25605" y="22092"/>
                      <a:pt x="30226" y="20613"/>
                    </a:cubicBezTo>
                    <a:lnTo>
                      <a:pt x="36974" y="18487"/>
                    </a:lnTo>
                    <a:lnTo>
                      <a:pt x="30226" y="16361"/>
                    </a:lnTo>
                    <a:cubicBezTo>
                      <a:pt x="25697" y="14974"/>
                      <a:pt x="22092" y="11369"/>
                      <a:pt x="20613" y="6840"/>
                    </a:cubicBezTo>
                    <a:lnTo>
                      <a:pt x="184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1"/>
              <p:cNvSpPr/>
              <p:nvPr/>
            </p:nvSpPr>
            <p:spPr>
              <a:xfrm>
                <a:off x="3966365" y="1358100"/>
                <a:ext cx="360691" cy="361589"/>
              </a:xfrm>
              <a:custGeom>
                <a:avLst/>
                <a:gdLst/>
                <a:ahLst/>
                <a:cxnLst/>
                <a:rect l="l" t="t" r="r" b="b"/>
                <a:pathLst>
                  <a:path w="36975" h="37067" extrusionOk="0">
                    <a:moveTo>
                      <a:pt x="18487" y="0"/>
                    </a:moveTo>
                    <a:lnTo>
                      <a:pt x="16361" y="6840"/>
                    </a:lnTo>
                    <a:cubicBezTo>
                      <a:pt x="14882" y="11369"/>
                      <a:pt x="11277" y="14882"/>
                      <a:pt x="6748" y="16361"/>
                    </a:cubicBezTo>
                    <a:lnTo>
                      <a:pt x="0" y="18487"/>
                    </a:lnTo>
                    <a:lnTo>
                      <a:pt x="6748" y="20613"/>
                    </a:lnTo>
                    <a:cubicBezTo>
                      <a:pt x="11277" y="22092"/>
                      <a:pt x="14882" y="25697"/>
                      <a:pt x="16269" y="30226"/>
                    </a:cubicBezTo>
                    <a:lnTo>
                      <a:pt x="18487" y="37066"/>
                    </a:lnTo>
                    <a:lnTo>
                      <a:pt x="20613" y="30226"/>
                    </a:lnTo>
                    <a:cubicBezTo>
                      <a:pt x="22092" y="25697"/>
                      <a:pt x="25605" y="22092"/>
                      <a:pt x="30226" y="20613"/>
                    </a:cubicBezTo>
                    <a:lnTo>
                      <a:pt x="36974" y="18487"/>
                    </a:lnTo>
                    <a:lnTo>
                      <a:pt x="30226" y="16361"/>
                    </a:lnTo>
                    <a:cubicBezTo>
                      <a:pt x="25697" y="14974"/>
                      <a:pt x="22092" y="11369"/>
                      <a:pt x="20613" y="6840"/>
                    </a:cubicBezTo>
                    <a:lnTo>
                      <a:pt x="184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1"/>
              <p:cNvSpPr/>
              <p:nvPr/>
            </p:nvSpPr>
            <p:spPr>
              <a:xfrm>
                <a:off x="4386555" y="1358100"/>
                <a:ext cx="360691" cy="361589"/>
              </a:xfrm>
              <a:custGeom>
                <a:avLst/>
                <a:gdLst/>
                <a:ahLst/>
                <a:cxnLst/>
                <a:rect l="l" t="t" r="r" b="b"/>
                <a:pathLst>
                  <a:path w="36975" h="37067" extrusionOk="0">
                    <a:moveTo>
                      <a:pt x="18487" y="0"/>
                    </a:moveTo>
                    <a:lnTo>
                      <a:pt x="16361" y="6840"/>
                    </a:lnTo>
                    <a:cubicBezTo>
                      <a:pt x="14882" y="11369"/>
                      <a:pt x="11277" y="14882"/>
                      <a:pt x="6748" y="16361"/>
                    </a:cubicBezTo>
                    <a:lnTo>
                      <a:pt x="0" y="18487"/>
                    </a:lnTo>
                    <a:lnTo>
                      <a:pt x="6748" y="20613"/>
                    </a:lnTo>
                    <a:cubicBezTo>
                      <a:pt x="11277" y="22092"/>
                      <a:pt x="14882" y="25697"/>
                      <a:pt x="16269" y="30226"/>
                    </a:cubicBezTo>
                    <a:lnTo>
                      <a:pt x="18487" y="37066"/>
                    </a:lnTo>
                    <a:lnTo>
                      <a:pt x="20613" y="30226"/>
                    </a:lnTo>
                    <a:cubicBezTo>
                      <a:pt x="22092" y="25697"/>
                      <a:pt x="25605" y="22092"/>
                      <a:pt x="30226" y="20613"/>
                    </a:cubicBezTo>
                    <a:lnTo>
                      <a:pt x="36974" y="18487"/>
                    </a:lnTo>
                    <a:lnTo>
                      <a:pt x="30226" y="16361"/>
                    </a:lnTo>
                    <a:cubicBezTo>
                      <a:pt x="25697" y="14974"/>
                      <a:pt x="22092" y="11369"/>
                      <a:pt x="20613" y="6840"/>
                    </a:cubicBezTo>
                    <a:lnTo>
                      <a:pt x="184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31"/>
            <p:cNvSpPr/>
            <p:nvPr/>
          </p:nvSpPr>
          <p:spPr>
            <a:xfrm rot="10800000" flipH="1">
              <a:off x="3588200" y="1122573"/>
              <a:ext cx="1201200" cy="355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" name="Picture 4">
            <a:extLst>
              <a:ext uri="{FF2B5EF4-FFF2-40B4-BE49-F238E27FC236}">
                <a16:creationId xmlns:a16="http://schemas.microsoft.com/office/drawing/2014/main" id="{5D2C3E80-55CB-8342-9F90-C2668471DA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4"/>
          <a:stretch/>
        </p:blipFill>
        <p:spPr bwMode="auto">
          <a:xfrm>
            <a:off x="3730636" y="1442245"/>
            <a:ext cx="6233818" cy="247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54"/>
          <p:cNvSpPr txBox="1">
            <a:spLocks noGrp="1"/>
          </p:cNvSpPr>
          <p:nvPr>
            <p:ph type="ctrTitle"/>
          </p:nvPr>
        </p:nvSpPr>
        <p:spPr>
          <a:xfrm>
            <a:off x="717800" y="669825"/>
            <a:ext cx="48639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972" name="Google Shape;972;p54"/>
          <p:cNvSpPr txBox="1">
            <a:spLocks noGrp="1"/>
          </p:cNvSpPr>
          <p:nvPr>
            <p:ph type="subTitle" idx="1"/>
          </p:nvPr>
        </p:nvSpPr>
        <p:spPr>
          <a:xfrm>
            <a:off x="716550" y="1492846"/>
            <a:ext cx="4863900" cy="13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 Black"/>
                <a:ea typeface="Montserrat Black"/>
                <a:cs typeface="Montserrat Black"/>
                <a:sym typeface="Montserrat Black"/>
              </a:rPr>
              <a:t>DO YOU HAVE ANY QUESTIONS?</a:t>
            </a:r>
            <a:endParaRPr sz="2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pSp>
        <p:nvGrpSpPr>
          <p:cNvPr id="988" name="Google Shape;988;p54"/>
          <p:cNvGrpSpPr/>
          <p:nvPr/>
        </p:nvGrpSpPr>
        <p:grpSpPr>
          <a:xfrm>
            <a:off x="716550" y="535200"/>
            <a:ext cx="7710900" cy="4073100"/>
            <a:chOff x="719836" y="539075"/>
            <a:chExt cx="7710900" cy="4073100"/>
          </a:xfrm>
        </p:grpSpPr>
        <p:cxnSp>
          <p:nvCxnSpPr>
            <p:cNvPr id="989" name="Google Shape;989;p54"/>
            <p:cNvCxnSpPr/>
            <p:nvPr/>
          </p:nvCxnSpPr>
          <p:spPr>
            <a:xfrm>
              <a:off x="719836" y="539500"/>
              <a:ext cx="77109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54"/>
            <p:cNvCxnSpPr/>
            <p:nvPr/>
          </p:nvCxnSpPr>
          <p:spPr>
            <a:xfrm>
              <a:off x="5896936" y="539075"/>
              <a:ext cx="0" cy="4073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91" name="Google Shape;991;p54"/>
            <p:cNvSpPr/>
            <p:nvPr/>
          </p:nvSpPr>
          <p:spPr>
            <a:xfrm flipH="1">
              <a:off x="5562450" y="539502"/>
              <a:ext cx="668964" cy="334484"/>
            </a:xfrm>
            <a:custGeom>
              <a:avLst/>
              <a:gdLst/>
              <a:ahLst/>
              <a:cxnLst/>
              <a:rect l="l" t="t" r="r" b="b"/>
              <a:pathLst>
                <a:path w="132337" h="66169" extrusionOk="0">
                  <a:moveTo>
                    <a:pt x="1" y="1"/>
                  </a:moveTo>
                  <a:cubicBezTo>
                    <a:pt x="36582" y="1"/>
                    <a:pt x="66168" y="29682"/>
                    <a:pt x="66168" y="66168"/>
                  </a:cubicBezTo>
                  <a:cubicBezTo>
                    <a:pt x="66168" y="29682"/>
                    <a:pt x="95849" y="1"/>
                    <a:pt x="132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" name="Picture 4">
            <a:extLst>
              <a:ext uri="{FF2B5EF4-FFF2-40B4-BE49-F238E27FC236}">
                <a16:creationId xmlns:a16="http://schemas.microsoft.com/office/drawing/2014/main" id="{39CFB9EF-FCD0-EB47-B8C9-504130B2A7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4"/>
          <a:stretch/>
        </p:blipFill>
        <p:spPr bwMode="auto">
          <a:xfrm>
            <a:off x="3509636" y="1027466"/>
            <a:ext cx="7767044" cy="308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5A7130EF-9D75-AD4B-B13D-AACB49D60BB2}"/>
              </a:ext>
            </a:extLst>
          </p:cNvPr>
          <p:cNvSpPr/>
          <p:nvPr/>
        </p:nvSpPr>
        <p:spPr>
          <a:xfrm>
            <a:off x="2711006" y="3009432"/>
            <a:ext cx="143124" cy="143123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CB3886-F118-F344-862F-676A19F05469}"/>
              </a:ext>
            </a:extLst>
          </p:cNvPr>
          <p:cNvSpPr/>
          <p:nvPr/>
        </p:nvSpPr>
        <p:spPr>
          <a:xfrm>
            <a:off x="2963945" y="2999722"/>
            <a:ext cx="143124" cy="143123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80B2BE-0DFC-CA4F-8C75-EA9C8AAE767A}"/>
              </a:ext>
            </a:extLst>
          </p:cNvPr>
          <p:cNvSpPr/>
          <p:nvPr/>
        </p:nvSpPr>
        <p:spPr>
          <a:xfrm>
            <a:off x="2782568" y="3095623"/>
            <a:ext cx="244047" cy="24451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BABB0A-7B91-474D-9655-93DCC64F805D}"/>
              </a:ext>
            </a:extLst>
          </p:cNvPr>
          <p:cNvSpPr txBox="1"/>
          <p:nvPr/>
        </p:nvSpPr>
        <p:spPr>
          <a:xfrm>
            <a:off x="629920" y="0"/>
            <a:ext cx="2664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bg2">
                    <a:lumMod val="60000"/>
                    <a:lumOff val="40000"/>
                  </a:schemeClr>
                </a:solidFill>
                <a:latin typeface="Raleway" pitchFamily="2" charset="77"/>
              </a:rPr>
              <a:t>WORKS CITED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3B8BA-CF01-E248-9ADD-A1A46C6DC515}"/>
              </a:ext>
            </a:extLst>
          </p:cNvPr>
          <p:cNvSpPr txBox="1"/>
          <p:nvPr/>
        </p:nvSpPr>
        <p:spPr>
          <a:xfrm>
            <a:off x="1187625" y="667332"/>
            <a:ext cx="6352349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>
                <a:solidFill>
                  <a:schemeClr val="tx2"/>
                </a:solidFill>
              </a:rPr>
              <a:t>- Tedder, Michael. “Disney+ Has a Plan to Target Adults (Not Just Families).” </a:t>
            </a:r>
            <a:r>
              <a:rPr lang="en-US" sz="1100" i="1">
                <a:solidFill>
                  <a:schemeClr val="tx2"/>
                </a:solidFill>
              </a:rPr>
              <a:t>TheStreet</a:t>
            </a:r>
            <a:r>
              <a:rPr lang="en-US" sz="1100">
                <a:solidFill>
                  <a:schemeClr val="tx2"/>
                </a:solidFill>
              </a:rPr>
              <a:t>, TheStreet, 16 May 2022, https://</a:t>
            </a:r>
            <a:r>
              <a:rPr lang="en-US" sz="1100" err="1">
                <a:solidFill>
                  <a:schemeClr val="tx2"/>
                </a:solidFill>
              </a:rPr>
              <a:t>www.thestreet.com</a:t>
            </a:r>
            <a:r>
              <a:rPr lang="en-US" sz="1100">
                <a:solidFill>
                  <a:schemeClr val="tx2"/>
                </a:solidFill>
              </a:rPr>
              <a:t>/investing/</a:t>
            </a:r>
            <a:r>
              <a:rPr lang="en-US" sz="1100" err="1">
                <a:solidFill>
                  <a:schemeClr val="tx2"/>
                </a:solidFill>
              </a:rPr>
              <a:t>disney</a:t>
            </a:r>
            <a:r>
              <a:rPr lang="en-US" sz="1100">
                <a:solidFill>
                  <a:schemeClr val="tx2"/>
                </a:solidFill>
              </a:rPr>
              <a:t>-has-a-plan-to-target-adults-not-just-families.</a:t>
            </a:r>
          </a:p>
          <a:p>
            <a:endParaRPr lang="en-US" sz="1100">
              <a:solidFill>
                <a:schemeClr val="tx2"/>
              </a:solidFill>
            </a:endParaRPr>
          </a:p>
          <a:p>
            <a:r>
              <a:rPr lang="en-US" sz="1100">
                <a:solidFill>
                  <a:schemeClr val="tx2"/>
                </a:solidFill>
              </a:rPr>
              <a:t>- </a:t>
            </a:r>
            <a:r>
              <a:rPr lang="en-US" sz="1100" err="1">
                <a:solidFill>
                  <a:schemeClr val="tx2"/>
                </a:solidFill>
              </a:rPr>
              <a:t>Wcs</a:t>
            </a:r>
            <a:r>
              <a:rPr lang="en-US" sz="1100">
                <a:solidFill>
                  <a:schemeClr val="tx2"/>
                </a:solidFill>
              </a:rPr>
              <a:t>. “Top 10 Peloton Competitors in 2022.” </a:t>
            </a:r>
            <a:r>
              <a:rPr lang="en-US" sz="1100" i="1">
                <a:solidFill>
                  <a:schemeClr val="tx2"/>
                </a:solidFill>
              </a:rPr>
              <a:t>What Competitors</a:t>
            </a:r>
            <a:r>
              <a:rPr lang="en-US" sz="1100">
                <a:solidFill>
                  <a:schemeClr val="tx2"/>
                </a:solidFill>
              </a:rPr>
              <a:t>, 20 Jan. 2022, </a:t>
            </a:r>
            <a:r>
              <a:rPr lang="en-US" sz="110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https://whatcompetitors.com/peloton/</a:t>
            </a:r>
            <a:r>
              <a:rPr lang="en-US" sz="1100">
                <a:solidFill>
                  <a:schemeClr val="tx2"/>
                </a:solidFill>
              </a:rPr>
              <a:t>. </a:t>
            </a:r>
          </a:p>
          <a:p>
            <a:endParaRPr lang="en-US" sz="1100">
              <a:solidFill>
                <a:schemeClr val="tx2"/>
              </a:solidFill>
            </a:endParaRPr>
          </a:p>
          <a:p>
            <a:r>
              <a:rPr lang="en-US" sz="1100">
                <a:solidFill>
                  <a:schemeClr val="tx2"/>
                </a:solidFill>
              </a:rPr>
              <a:t>- “Disney+ Subscriber Statistics 2022: How Many People Watch Disney+?” </a:t>
            </a:r>
            <a:r>
              <a:rPr lang="en-US" sz="1100" i="1" err="1">
                <a:solidFill>
                  <a:schemeClr val="tx2"/>
                </a:solidFill>
              </a:rPr>
              <a:t>Backlinko</a:t>
            </a:r>
            <a:r>
              <a:rPr lang="en-US" sz="1100">
                <a:solidFill>
                  <a:schemeClr val="tx2"/>
                </a:solidFill>
              </a:rPr>
              <a:t>, 20 Mar. 2021, </a:t>
            </a:r>
            <a:r>
              <a:rPr lang="en-US" sz="110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https://backlinko.com/disney-users#disney-subscriber-retention-rate</a:t>
            </a:r>
            <a:r>
              <a:rPr lang="en-US" sz="1100">
                <a:solidFill>
                  <a:schemeClr val="tx2"/>
                </a:solidFill>
              </a:rPr>
              <a:t>. </a:t>
            </a:r>
          </a:p>
          <a:p>
            <a:endParaRPr lang="en-US" sz="1100">
              <a:solidFill>
                <a:schemeClr val="tx2"/>
              </a:solidFill>
            </a:endParaRPr>
          </a:p>
          <a:p>
            <a:r>
              <a:rPr lang="en-US" sz="1100">
                <a:solidFill>
                  <a:schemeClr val="tx2"/>
                </a:solidFill>
              </a:rPr>
              <a:t>- Smith, Craig. “Interesting Peloton Statistics and Facts.” </a:t>
            </a:r>
            <a:r>
              <a:rPr lang="en-US" sz="1100" i="1">
                <a:solidFill>
                  <a:schemeClr val="tx2"/>
                </a:solidFill>
              </a:rPr>
              <a:t>DMR</a:t>
            </a:r>
            <a:r>
              <a:rPr lang="en-US" sz="1100">
                <a:solidFill>
                  <a:schemeClr val="tx2"/>
                </a:solidFill>
              </a:rPr>
              <a:t>, 2 Aug. 2022,</a:t>
            </a:r>
          </a:p>
          <a:p>
            <a:r>
              <a:rPr lang="en-US" sz="110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https://expandedramblings.com/index.php/peloton-statistics-and-facts/</a:t>
            </a:r>
            <a:r>
              <a:rPr lang="en-US" sz="1100">
                <a:solidFill>
                  <a:schemeClr val="tx2"/>
                </a:solidFill>
              </a:rPr>
              <a:t>. </a:t>
            </a:r>
          </a:p>
          <a:p>
            <a:endParaRPr lang="en-US" sz="1100">
              <a:solidFill>
                <a:schemeClr val="tx2"/>
              </a:solidFill>
            </a:endParaRPr>
          </a:p>
          <a:p>
            <a:r>
              <a:rPr lang="en-US" sz="1100">
                <a:solidFill>
                  <a:schemeClr val="tx2"/>
                </a:solidFill>
              </a:rPr>
              <a:t>“Peloton Revenue and Usage Statistics (2022).” </a:t>
            </a:r>
            <a:r>
              <a:rPr lang="en-US" sz="1100" i="1">
                <a:solidFill>
                  <a:schemeClr val="tx2"/>
                </a:solidFill>
              </a:rPr>
              <a:t>Business of Apps</a:t>
            </a:r>
            <a:r>
              <a:rPr lang="en-US" sz="1100">
                <a:solidFill>
                  <a:schemeClr val="tx2"/>
                </a:solidFill>
              </a:rPr>
              <a:t>, 4 May 2022,</a:t>
            </a:r>
          </a:p>
          <a:p>
            <a:r>
              <a:rPr lang="en-US" sz="110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https://www.businessofapps.com/data/peloton-statistics/</a:t>
            </a:r>
            <a:r>
              <a:rPr lang="en-US" sz="1100">
                <a:solidFill>
                  <a:schemeClr val="tx2"/>
                </a:solidFill>
              </a:rPr>
              <a:t>. </a:t>
            </a:r>
          </a:p>
          <a:p>
            <a:endParaRPr lang="en-US" sz="1100">
              <a:solidFill>
                <a:schemeClr val="tx2"/>
              </a:solidFill>
            </a:endParaRPr>
          </a:p>
          <a:p>
            <a:r>
              <a:rPr lang="en-US" sz="1100">
                <a:solidFill>
                  <a:schemeClr val="tx2"/>
                </a:solidFill>
              </a:rPr>
              <a:t>- “Disney+ Subscriber Statistics 2022: How Many People Watch Disney+?” </a:t>
            </a:r>
            <a:r>
              <a:rPr lang="en-US" sz="1100" i="1" err="1">
                <a:solidFill>
                  <a:schemeClr val="tx2"/>
                </a:solidFill>
              </a:rPr>
              <a:t>Backlinko</a:t>
            </a:r>
            <a:r>
              <a:rPr lang="en-US" sz="1100">
                <a:solidFill>
                  <a:schemeClr val="tx2"/>
                </a:solidFill>
              </a:rPr>
              <a:t>, 20</a:t>
            </a:r>
          </a:p>
          <a:p>
            <a:r>
              <a:rPr lang="en-US" sz="1100">
                <a:solidFill>
                  <a:schemeClr val="tx2"/>
                </a:solidFill>
              </a:rPr>
              <a:t>Mar. 2021, </a:t>
            </a:r>
            <a:r>
              <a:rPr lang="en-US" sz="110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https://backlinko.com/disney-users#disney-subscriber-retention-rate</a:t>
            </a:r>
            <a:r>
              <a:rPr lang="en-US" sz="1100">
                <a:solidFill>
                  <a:schemeClr val="tx2"/>
                </a:solidFill>
              </a:rPr>
              <a:t>. </a:t>
            </a:r>
          </a:p>
          <a:p>
            <a:br>
              <a:rPr lang="en-US" sz="1100" u="sng">
                <a:hlinkClick r:id="rId6" invalidUrl="http://"/>
              </a:rPr>
            </a:br>
            <a:r>
              <a:rPr lang="en-US" sz="1100">
                <a:solidFill>
                  <a:schemeClr val="tx2"/>
                </a:solidFill>
              </a:rPr>
              <a:t>- Bussey, Hannah. “Is Apple about to Buy Peloton?” </a:t>
            </a:r>
            <a:r>
              <a:rPr lang="en-US" sz="1100" i="1" err="1">
                <a:solidFill>
                  <a:schemeClr val="tx2"/>
                </a:solidFill>
              </a:rPr>
              <a:t>Cyclingweekly.com</a:t>
            </a:r>
            <a:r>
              <a:rPr lang="en-US" sz="1100">
                <a:solidFill>
                  <a:schemeClr val="tx2"/>
                </a:solidFill>
              </a:rPr>
              <a:t>, Cycling Weekly, 22 June 2022, </a:t>
            </a:r>
            <a:r>
              <a:rPr lang="en-US" sz="1100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https://www.cyclingweekly.com/products/is-apple-about-to-buy-peloton</a:t>
            </a:r>
            <a:r>
              <a:rPr lang="en-US" sz="1100">
                <a:solidFill>
                  <a:schemeClr val="tx2"/>
                </a:solidFill>
              </a:rPr>
              <a:t>. </a:t>
            </a:r>
          </a:p>
          <a:p>
            <a:endParaRPr lang="en-US" sz="1100" u="sng">
              <a:hlinkClick r:id="rId8" invalidUrl="http://"/>
            </a:endParaRPr>
          </a:p>
          <a:p>
            <a:br>
              <a:rPr lang="en-US"/>
            </a:b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14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"/>
          <p:cNvSpPr txBox="1">
            <a:spLocks noGrp="1"/>
          </p:cNvSpPr>
          <p:nvPr>
            <p:ph type="title"/>
          </p:nvPr>
        </p:nvSpPr>
        <p:spPr>
          <a:xfrm>
            <a:off x="1224650" y="2752264"/>
            <a:ext cx="66948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—Walt Disney</a:t>
            </a:r>
            <a:endParaRPr/>
          </a:p>
        </p:txBody>
      </p:sp>
      <p:sp>
        <p:nvSpPr>
          <p:cNvPr id="299" name="Google Shape;299;p33"/>
          <p:cNvSpPr txBox="1">
            <a:spLocks noGrp="1"/>
          </p:cNvSpPr>
          <p:nvPr>
            <p:ph type="subTitle" idx="1"/>
          </p:nvPr>
        </p:nvSpPr>
        <p:spPr>
          <a:xfrm>
            <a:off x="1224800" y="1939303"/>
            <a:ext cx="66945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“Ideas come from curiosity.”</a:t>
            </a:r>
          </a:p>
          <a:p>
            <a:pPr marL="0" indent="0"/>
            <a:endParaRPr lang="en"/>
          </a:p>
        </p:txBody>
      </p:sp>
      <p:grpSp>
        <p:nvGrpSpPr>
          <p:cNvPr id="300" name="Google Shape;300;p33"/>
          <p:cNvGrpSpPr/>
          <p:nvPr/>
        </p:nvGrpSpPr>
        <p:grpSpPr>
          <a:xfrm rot="10800000">
            <a:off x="3520950" y="3827384"/>
            <a:ext cx="2102100" cy="411982"/>
            <a:chOff x="3520948" y="4048091"/>
            <a:chExt cx="2102100" cy="411982"/>
          </a:xfrm>
        </p:grpSpPr>
        <p:cxnSp>
          <p:nvCxnSpPr>
            <p:cNvPr id="301" name="Google Shape;301;p33"/>
            <p:cNvCxnSpPr/>
            <p:nvPr/>
          </p:nvCxnSpPr>
          <p:spPr>
            <a:xfrm rot="10800000">
              <a:off x="3520948" y="4460073"/>
              <a:ext cx="21021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02" name="Google Shape;302;p33"/>
            <p:cNvGrpSpPr/>
            <p:nvPr/>
          </p:nvGrpSpPr>
          <p:grpSpPr>
            <a:xfrm>
              <a:off x="3795324" y="4048091"/>
              <a:ext cx="1553298" cy="267160"/>
              <a:chOff x="3795324" y="4048091"/>
              <a:chExt cx="1553298" cy="267160"/>
            </a:xfrm>
          </p:grpSpPr>
          <p:sp>
            <p:nvSpPr>
              <p:cNvPr id="303" name="Google Shape;303;p33"/>
              <p:cNvSpPr/>
              <p:nvPr/>
            </p:nvSpPr>
            <p:spPr>
              <a:xfrm rot="10800000" flipH="1">
                <a:off x="4117024" y="4048091"/>
                <a:ext cx="266497" cy="267160"/>
              </a:xfrm>
              <a:custGeom>
                <a:avLst/>
                <a:gdLst/>
                <a:ahLst/>
                <a:cxnLst/>
                <a:rect l="l" t="t" r="r" b="b"/>
                <a:pathLst>
                  <a:path w="36975" h="37067" extrusionOk="0">
                    <a:moveTo>
                      <a:pt x="18487" y="0"/>
                    </a:moveTo>
                    <a:lnTo>
                      <a:pt x="16361" y="6840"/>
                    </a:lnTo>
                    <a:cubicBezTo>
                      <a:pt x="14882" y="11369"/>
                      <a:pt x="11277" y="14882"/>
                      <a:pt x="6748" y="16361"/>
                    </a:cubicBezTo>
                    <a:lnTo>
                      <a:pt x="0" y="18487"/>
                    </a:lnTo>
                    <a:lnTo>
                      <a:pt x="6748" y="20613"/>
                    </a:lnTo>
                    <a:cubicBezTo>
                      <a:pt x="11277" y="22092"/>
                      <a:pt x="14882" y="25697"/>
                      <a:pt x="16269" y="30226"/>
                    </a:cubicBezTo>
                    <a:lnTo>
                      <a:pt x="18487" y="37066"/>
                    </a:lnTo>
                    <a:lnTo>
                      <a:pt x="20613" y="30226"/>
                    </a:lnTo>
                    <a:cubicBezTo>
                      <a:pt x="22092" y="25697"/>
                      <a:pt x="25605" y="22092"/>
                      <a:pt x="30226" y="20613"/>
                    </a:cubicBezTo>
                    <a:lnTo>
                      <a:pt x="36974" y="18487"/>
                    </a:lnTo>
                    <a:lnTo>
                      <a:pt x="30226" y="16361"/>
                    </a:lnTo>
                    <a:cubicBezTo>
                      <a:pt x="25697" y="14974"/>
                      <a:pt x="22092" y="11369"/>
                      <a:pt x="20613" y="6840"/>
                    </a:cubicBezTo>
                    <a:lnTo>
                      <a:pt x="184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3"/>
              <p:cNvSpPr/>
              <p:nvPr/>
            </p:nvSpPr>
            <p:spPr>
              <a:xfrm rot="10800000" flipH="1">
                <a:off x="4438725" y="4048091"/>
                <a:ext cx="266497" cy="267160"/>
              </a:xfrm>
              <a:custGeom>
                <a:avLst/>
                <a:gdLst/>
                <a:ahLst/>
                <a:cxnLst/>
                <a:rect l="l" t="t" r="r" b="b"/>
                <a:pathLst>
                  <a:path w="36975" h="37067" extrusionOk="0">
                    <a:moveTo>
                      <a:pt x="18487" y="0"/>
                    </a:moveTo>
                    <a:lnTo>
                      <a:pt x="16361" y="6840"/>
                    </a:lnTo>
                    <a:cubicBezTo>
                      <a:pt x="14882" y="11369"/>
                      <a:pt x="11277" y="14882"/>
                      <a:pt x="6748" y="16361"/>
                    </a:cubicBezTo>
                    <a:lnTo>
                      <a:pt x="0" y="18487"/>
                    </a:lnTo>
                    <a:lnTo>
                      <a:pt x="6748" y="20613"/>
                    </a:lnTo>
                    <a:cubicBezTo>
                      <a:pt x="11277" y="22092"/>
                      <a:pt x="14882" y="25697"/>
                      <a:pt x="16269" y="30226"/>
                    </a:cubicBezTo>
                    <a:lnTo>
                      <a:pt x="18487" y="37066"/>
                    </a:lnTo>
                    <a:lnTo>
                      <a:pt x="20613" y="30226"/>
                    </a:lnTo>
                    <a:cubicBezTo>
                      <a:pt x="22092" y="25697"/>
                      <a:pt x="25605" y="22092"/>
                      <a:pt x="30226" y="20613"/>
                    </a:cubicBezTo>
                    <a:lnTo>
                      <a:pt x="36974" y="18487"/>
                    </a:lnTo>
                    <a:lnTo>
                      <a:pt x="30226" y="16361"/>
                    </a:lnTo>
                    <a:cubicBezTo>
                      <a:pt x="25697" y="14974"/>
                      <a:pt x="22092" y="11369"/>
                      <a:pt x="20613" y="6840"/>
                    </a:cubicBezTo>
                    <a:lnTo>
                      <a:pt x="184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3"/>
              <p:cNvSpPr/>
              <p:nvPr/>
            </p:nvSpPr>
            <p:spPr>
              <a:xfrm rot="10800000" flipH="1">
                <a:off x="4760425" y="4048091"/>
                <a:ext cx="266497" cy="267160"/>
              </a:xfrm>
              <a:custGeom>
                <a:avLst/>
                <a:gdLst/>
                <a:ahLst/>
                <a:cxnLst/>
                <a:rect l="l" t="t" r="r" b="b"/>
                <a:pathLst>
                  <a:path w="36975" h="37067" extrusionOk="0">
                    <a:moveTo>
                      <a:pt x="18487" y="0"/>
                    </a:moveTo>
                    <a:lnTo>
                      <a:pt x="16361" y="6840"/>
                    </a:lnTo>
                    <a:cubicBezTo>
                      <a:pt x="14882" y="11369"/>
                      <a:pt x="11277" y="14882"/>
                      <a:pt x="6748" y="16361"/>
                    </a:cubicBezTo>
                    <a:lnTo>
                      <a:pt x="0" y="18487"/>
                    </a:lnTo>
                    <a:lnTo>
                      <a:pt x="6748" y="20613"/>
                    </a:lnTo>
                    <a:cubicBezTo>
                      <a:pt x="11277" y="22092"/>
                      <a:pt x="14882" y="25697"/>
                      <a:pt x="16269" y="30226"/>
                    </a:cubicBezTo>
                    <a:lnTo>
                      <a:pt x="18487" y="37066"/>
                    </a:lnTo>
                    <a:lnTo>
                      <a:pt x="20613" y="30226"/>
                    </a:lnTo>
                    <a:cubicBezTo>
                      <a:pt x="22092" y="25697"/>
                      <a:pt x="25605" y="22092"/>
                      <a:pt x="30226" y="20613"/>
                    </a:cubicBezTo>
                    <a:lnTo>
                      <a:pt x="36974" y="18487"/>
                    </a:lnTo>
                    <a:lnTo>
                      <a:pt x="30226" y="16361"/>
                    </a:lnTo>
                    <a:cubicBezTo>
                      <a:pt x="25697" y="14974"/>
                      <a:pt x="22092" y="11369"/>
                      <a:pt x="20613" y="6840"/>
                    </a:cubicBezTo>
                    <a:lnTo>
                      <a:pt x="184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3"/>
              <p:cNvSpPr/>
              <p:nvPr/>
            </p:nvSpPr>
            <p:spPr>
              <a:xfrm rot="10800000" flipH="1">
                <a:off x="5082125" y="4048091"/>
                <a:ext cx="266497" cy="267160"/>
              </a:xfrm>
              <a:custGeom>
                <a:avLst/>
                <a:gdLst/>
                <a:ahLst/>
                <a:cxnLst/>
                <a:rect l="l" t="t" r="r" b="b"/>
                <a:pathLst>
                  <a:path w="36975" h="37067" extrusionOk="0">
                    <a:moveTo>
                      <a:pt x="18487" y="0"/>
                    </a:moveTo>
                    <a:lnTo>
                      <a:pt x="16361" y="6840"/>
                    </a:lnTo>
                    <a:cubicBezTo>
                      <a:pt x="14882" y="11369"/>
                      <a:pt x="11277" y="14882"/>
                      <a:pt x="6748" y="16361"/>
                    </a:cubicBezTo>
                    <a:lnTo>
                      <a:pt x="0" y="18487"/>
                    </a:lnTo>
                    <a:lnTo>
                      <a:pt x="6748" y="20613"/>
                    </a:lnTo>
                    <a:cubicBezTo>
                      <a:pt x="11277" y="22092"/>
                      <a:pt x="14882" y="25697"/>
                      <a:pt x="16269" y="30226"/>
                    </a:cubicBezTo>
                    <a:lnTo>
                      <a:pt x="18487" y="37066"/>
                    </a:lnTo>
                    <a:lnTo>
                      <a:pt x="20613" y="30226"/>
                    </a:lnTo>
                    <a:cubicBezTo>
                      <a:pt x="22092" y="25697"/>
                      <a:pt x="25605" y="22092"/>
                      <a:pt x="30226" y="20613"/>
                    </a:cubicBezTo>
                    <a:lnTo>
                      <a:pt x="36974" y="18487"/>
                    </a:lnTo>
                    <a:lnTo>
                      <a:pt x="30226" y="16361"/>
                    </a:lnTo>
                    <a:cubicBezTo>
                      <a:pt x="25697" y="14974"/>
                      <a:pt x="22092" y="11369"/>
                      <a:pt x="20613" y="6840"/>
                    </a:cubicBezTo>
                    <a:lnTo>
                      <a:pt x="184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3"/>
              <p:cNvSpPr/>
              <p:nvPr/>
            </p:nvSpPr>
            <p:spPr>
              <a:xfrm rot="10800000" flipH="1">
                <a:off x="3795324" y="4048091"/>
                <a:ext cx="266497" cy="267160"/>
              </a:xfrm>
              <a:custGeom>
                <a:avLst/>
                <a:gdLst/>
                <a:ahLst/>
                <a:cxnLst/>
                <a:rect l="l" t="t" r="r" b="b"/>
                <a:pathLst>
                  <a:path w="36975" h="37067" extrusionOk="0">
                    <a:moveTo>
                      <a:pt x="18487" y="0"/>
                    </a:moveTo>
                    <a:lnTo>
                      <a:pt x="16361" y="6840"/>
                    </a:lnTo>
                    <a:cubicBezTo>
                      <a:pt x="14882" y="11369"/>
                      <a:pt x="11277" y="14882"/>
                      <a:pt x="6748" y="16361"/>
                    </a:cubicBezTo>
                    <a:lnTo>
                      <a:pt x="0" y="18487"/>
                    </a:lnTo>
                    <a:lnTo>
                      <a:pt x="6748" y="20613"/>
                    </a:lnTo>
                    <a:cubicBezTo>
                      <a:pt x="11277" y="22092"/>
                      <a:pt x="14882" y="25697"/>
                      <a:pt x="16269" y="30226"/>
                    </a:cubicBezTo>
                    <a:lnTo>
                      <a:pt x="18487" y="37066"/>
                    </a:lnTo>
                    <a:lnTo>
                      <a:pt x="20613" y="30226"/>
                    </a:lnTo>
                    <a:cubicBezTo>
                      <a:pt x="22092" y="25697"/>
                      <a:pt x="25605" y="22092"/>
                      <a:pt x="30226" y="20613"/>
                    </a:cubicBezTo>
                    <a:lnTo>
                      <a:pt x="36974" y="18487"/>
                    </a:lnTo>
                    <a:lnTo>
                      <a:pt x="30226" y="16361"/>
                    </a:lnTo>
                    <a:cubicBezTo>
                      <a:pt x="25697" y="14974"/>
                      <a:pt x="22092" y="11369"/>
                      <a:pt x="20613" y="6840"/>
                    </a:cubicBezTo>
                    <a:lnTo>
                      <a:pt x="184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170" name="Picture 2" descr="Walt Disney Transparent Background, HD Png Download - kindpng">
            <a:extLst>
              <a:ext uri="{FF2B5EF4-FFF2-40B4-BE49-F238E27FC236}">
                <a16:creationId xmlns:a16="http://schemas.microsoft.com/office/drawing/2014/main" id="{965F4F14-6293-6843-B269-FF592936F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396" y="490297"/>
            <a:ext cx="1554162" cy="1619127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extrusionClr>
              <a:schemeClr val="bg2">
                <a:lumMod val="50000"/>
              </a:schemeClr>
            </a:extrusionClr>
            <a:contourClr>
              <a:schemeClr val="bg2">
                <a:lumMod val="75000"/>
              </a:schemeClr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E0F1385-7497-FD46-A69C-5974A097E7D4}"/>
              </a:ext>
            </a:extLst>
          </p:cNvPr>
          <p:cNvSpPr/>
          <p:nvPr/>
        </p:nvSpPr>
        <p:spPr>
          <a:xfrm>
            <a:off x="4383573" y="3357423"/>
            <a:ext cx="143124" cy="143123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E583421-C95A-F544-AB97-88399464A764}"/>
              </a:ext>
            </a:extLst>
          </p:cNvPr>
          <p:cNvSpPr/>
          <p:nvPr/>
        </p:nvSpPr>
        <p:spPr>
          <a:xfrm>
            <a:off x="4593451" y="3357423"/>
            <a:ext cx="143124" cy="143123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5807A5-2872-CF46-9ABA-ADE6A6C9D4B5}"/>
              </a:ext>
            </a:extLst>
          </p:cNvPr>
          <p:cNvSpPr/>
          <p:nvPr/>
        </p:nvSpPr>
        <p:spPr>
          <a:xfrm>
            <a:off x="4464411" y="3464558"/>
            <a:ext cx="200602" cy="187744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34"/>
          <p:cNvGrpSpPr/>
          <p:nvPr/>
        </p:nvGrpSpPr>
        <p:grpSpPr>
          <a:xfrm flipH="1">
            <a:off x="716550" y="535200"/>
            <a:ext cx="7710900" cy="4073100"/>
            <a:chOff x="719836" y="539075"/>
            <a:chExt cx="7710900" cy="4073100"/>
          </a:xfrm>
        </p:grpSpPr>
        <p:cxnSp>
          <p:nvCxnSpPr>
            <p:cNvPr id="314" name="Google Shape;314;p34"/>
            <p:cNvCxnSpPr/>
            <p:nvPr/>
          </p:nvCxnSpPr>
          <p:spPr>
            <a:xfrm>
              <a:off x="719836" y="539500"/>
              <a:ext cx="77109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34"/>
            <p:cNvCxnSpPr/>
            <p:nvPr/>
          </p:nvCxnSpPr>
          <p:spPr>
            <a:xfrm>
              <a:off x="5896936" y="539075"/>
              <a:ext cx="0" cy="4073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6" name="Google Shape;316;p34"/>
            <p:cNvSpPr/>
            <p:nvPr/>
          </p:nvSpPr>
          <p:spPr>
            <a:xfrm flipH="1">
              <a:off x="5562450" y="539502"/>
              <a:ext cx="668964" cy="334484"/>
            </a:xfrm>
            <a:custGeom>
              <a:avLst/>
              <a:gdLst/>
              <a:ahLst/>
              <a:cxnLst/>
              <a:rect l="l" t="t" r="r" b="b"/>
              <a:pathLst>
                <a:path w="132337" h="66169" extrusionOk="0">
                  <a:moveTo>
                    <a:pt x="1" y="1"/>
                  </a:moveTo>
                  <a:cubicBezTo>
                    <a:pt x="36582" y="1"/>
                    <a:pt x="66168" y="29682"/>
                    <a:pt x="66168" y="66168"/>
                  </a:cubicBezTo>
                  <a:cubicBezTo>
                    <a:pt x="66168" y="29682"/>
                    <a:pt x="95849" y="1"/>
                    <a:pt x="132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" name="Google Shape;317;p34"/>
          <p:cNvSpPr txBox="1">
            <a:spLocks noGrp="1"/>
          </p:cNvSpPr>
          <p:nvPr>
            <p:ph type="title"/>
          </p:nvPr>
        </p:nvSpPr>
        <p:spPr>
          <a:xfrm>
            <a:off x="3469973" y="2767450"/>
            <a:ext cx="4685725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318" name="Google Shape;318;p34"/>
          <p:cNvSpPr txBox="1">
            <a:spLocks noGrp="1"/>
          </p:cNvSpPr>
          <p:nvPr>
            <p:ph type="title" idx="2"/>
          </p:nvPr>
        </p:nvSpPr>
        <p:spPr>
          <a:xfrm>
            <a:off x="3469975" y="1901638"/>
            <a:ext cx="3506100" cy="78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9" name="Google Shape;319;p34"/>
          <p:cNvSpPr txBox="1">
            <a:spLocks noGrp="1"/>
          </p:cNvSpPr>
          <p:nvPr>
            <p:ph type="subTitle" idx="1"/>
          </p:nvPr>
        </p:nvSpPr>
        <p:spPr>
          <a:xfrm>
            <a:off x="3469975" y="3517900"/>
            <a:ext cx="2591700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cxnSp>
        <p:nvCxnSpPr>
          <p:cNvPr id="320" name="Google Shape;320;p34"/>
          <p:cNvCxnSpPr/>
          <p:nvPr/>
        </p:nvCxnSpPr>
        <p:spPr>
          <a:xfrm>
            <a:off x="3546175" y="4460073"/>
            <a:ext cx="21021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1" name="Google Shape;321;p34"/>
          <p:cNvGrpSpPr/>
          <p:nvPr/>
        </p:nvGrpSpPr>
        <p:grpSpPr>
          <a:xfrm rot="10800000" flipH="1">
            <a:off x="3529970" y="1387660"/>
            <a:ext cx="1201071" cy="361589"/>
            <a:chOff x="3546175" y="1358100"/>
            <a:chExt cx="1201071" cy="361589"/>
          </a:xfrm>
        </p:grpSpPr>
        <p:sp>
          <p:nvSpPr>
            <p:cNvPr id="322" name="Google Shape;322;p34"/>
            <p:cNvSpPr/>
            <p:nvPr/>
          </p:nvSpPr>
          <p:spPr>
            <a:xfrm>
              <a:off x="3546175" y="1358100"/>
              <a:ext cx="360691" cy="361589"/>
            </a:xfrm>
            <a:custGeom>
              <a:avLst/>
              <a:gdLst/>
              <a:ahLst/>
              <a:cxnLst/>
              <a:rect l="l" t="t" r="r" b="b"/>
              <a:pathLst>
                <a:path w="36975" h="37067" extrusionOk="0">
                  <a:moveTo>
                    <a:pt x="18487" y="0"/>
                  </a:moveTo>
                  <a:lnTo>
                    <a:pt x="16361" y="6840"/>
                  </a:lnTo>
                  <a:cubicBezTo>
                    <a:pt x="14882" y="11369"/>
                    <a:pt x="11277" y="14882"/>
                    <a:pt x="6748" y="16361"/>
                  </a:cubicBezTo>
                  <a:lnTo>
                    <a:pt x="0" y="18487"/>
                  </a:lnTo>
                  <a:lnTo>
                    <a:pt x="6748" y="20613"/>
                  </a:lnTo>
                  <a:cubicBezTo>
                    <a:pt x="11277" y="22092"/>
                    <a:pt x="14882" y="25697"/>
                    <a:pt x="16269" y="30226"/>
                  </a:cubicBezTo>
                  <a:lnTo>
                    <a:pt x="18487" y="37066"/>
                  </a:lnTo>
                  <a:lnTo>
                    <a:pt x="20613" y="30226"/>
                  </a:lnTo>
                  <a:cubicBezTo>
                    <a:pt x="22092" y="25697"/>
                    <a:pt x="25605" y="22092"/>
                    <a:pt x="30226" y="20613"/>
                  </a:cubicBezTo>
                  <a:lnTo>
                    <a:pt x="36974" y="18487"/>
                  </a:lnTo>
                  <a:lnTo>
                    <a:pt x="30226" y="16361"/>
                  </a:lnTo>
                  <a:cubicBezTo>
                    <a:pt x="25697" y="14974"/>
                    <a:pt x="22092" y="11369"/>
                    <a:pt x="20613" y="6840"/>
                  </a:cubicBezTo>
                  <a:lnTo>
                    <a:pt x="18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3966365" y="1358100"/>
              <a:ext cx="360691" cy="361589"/>
            </a:xfrm>
            <a:custGeom>
              <a:avLst/>
              <a:gdLst/>
              <a:ahLst/>
              <a:cxnLst/>
              <a:rect l="l" t="t" r="r" b="b"/>
              <a:pathLst>
                <a:path w="36975" h="37067" extrusionOk="0">
                  <a:moveTo>
                    <a:pt x="18487" y="0"/>
                  </a:moveTo>
                  <a:lnTo>
                    <a:pt x="16361" y="6840"/>
                  </a:lnTo>
                  <a:cubicBezTo>
                    <a:pt x="14882" y="11369"/>
                    <a:pt x="11277" y="14882"/>
                    <a:pt x="6748" y="16361"/>
                  </a:cubicBezTo>
                  <a:lnTo>
                    <a:pt x="0" y="18487"/>
                  </a:lnTo>
                  <a:lnTo>
                    <a:pt x="6748" y="20613"/>
                  </a:lnTo>
                  <a:cubicBezTo>
                    <a:pt x="11277" y="22092"/>
                    <a:pt x="14882" y="25697"/>
                    <a:pt x="16269" y="30226"/>
                  </a:cubicBezTo>
                  <a:lnTo>
                    <a:pt x="18487" y="37066"/>
                  </a:lnTo>
                  <a:lnTo>
                    <a:pt x="20613" y="30226"/>
                  </a:lnTo>
                  <a:cubicBezTo>
                    <a:pt x="22092" y="25697"/>
                    <a:pt x="25605" y="22092"/>
                    <a:pt x="30226" y="20613"/>
                  </a:cubicBezTo>
                  <a:lnTo>
                    <a:pt x="36974" y="18487"/>
                  </a:lnTo>
                  <a:lnTo>
                    <a:pt x="30226" y="16361"/>
                  </a:lnTo>
                  <a:cubicBezTo>
                    <a:pt x="25697" y="14974"/>
                    <a:pt x="22092" y="11369"/>
                    <a:pt x="20613" y="6840"/>
                  </a:cubicBezTo>
                  <a:lnTo>
                    <a:pt x="18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4386555" y="1358100"/>
              <a:ext cx="360691" cy="361589"/>
            </a:xfrm>
            <a:custGeom>
              <a:avLst/>
              <a:gdLst/>
              <a:ahLst/>
              <a:cxnLst/>
              <a:rect l="l" t="t" r="r" b="b"/>
              <a:pathLst>
                <a:path w="36975" h="37067" extrusionOk="0">
                  <a:moveTo>
                    <a:pt x="18487" y="0"/>
                  </a:moveTo>
                  <a:lnTo>
                    <a:pt x="16361" y="6840"/>
                  </a:lnTo>
                  <a:cubicBezTo>
                    <a:pt x="14882" y="11369"/>
                    <a:pt x="11277" y="14882"/>
                    <a:pt x="6748" y="16361"/>
                  </a:cubicBezTo>
                  <a:lnTo>
                    <a:pt x="0" y="18487"/>
                  </a:lnTo>
                  <a:lnTo>
                    <a:pt x="6748" y="20613"/>
                  </a:lnTo>
                  <a:cubicBezTo>
                    <a:pt x="11277" y="22092"/>
                    <a:pt x="14882" y="25697"/>
                    <a:pt x="16269" y="30226"/>
                  </a:cubicBezTo>
                  <a:lnTo>
                    <a:pt x="18487" y="37066"/>
                  </a:lnTo>
                  <a:lnTo>
                    <a:pt x="20613" y="30226"/>
                  </a:lnTo>
                  <a:cubicBezTo>
                    <a:pt x="22092" y="25697"/>
                    <a:pt x="25605" y="22092"/>
                    <a:pt x="30226" y="20613"/>
                  </a:cubicBezTo>
                  <a:lnTo>
                    <a:pt x="36974" y="18487"/>
                  </a:lnTo>
                  <a:lnTo>
                    <a:pt x="30226" y="16361"/>
                  </a:lnTo>
                  <a:cubicBezTo>
                    <a:pt x="25697" y="14974"/>
                    <a:pt x="22092" y="11369"/>
                    <a:pt x="20613" y="6840"/>
                  </a:cubicBezTo>
                  <a:lnTo>
                    <a:pt x="18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34"/>
          <p:cNvGrpSpPr/>
          <p:nvPr/>
        </p:nvGrpSpPr>
        <p:grpSpPr>
          <a:xfrm>
            <a:off x="6054123" y="3727641"/>
            <a:ext cx="2101575" cy="732436"/>
            <a:chOff x="6150282" y="3747165"/>
            <a:chExt cx="1814361" cy="632337"/>
          </a:xfrm>
        </p:grpSpPr>
        <p:grpSp>
          <p:nvGrpSpPr>
            <p:cNvPr id="326" name="Google Shape;326;p34"/>
            <p:cNvGrpSpPr/>
            <p:nvPr/>
          </p:nvGrpSpPr>
          <p:grpSpPr>
            <a:xfrm>
              <a:off x="6960394" y="3747165"/>
              <a:ext cx="1004250" cy="632337"/>
              <a:chOff x="9745675" y="6660575"/>
              <a:chExt cx="1949621" cy="1227363"/>
            </a:xfrm>
          </p:grpSpPr>
          <p:sp>
            <p:nvSpPr>
              <p:cNvPr id="327" name="Google Shape;327;p34"/>
              <p:cNvSpPr/>
              <p:nvPr/>
            </p:nvSpPr>
            <p:spPr>
              <a:xfrm>
                <a:off x="9745675" y="6660575"/>
                <a:ext cx="1949621" cy="1227363"/>
              </a:xfrm>
              <a:custGeom>
                <a:avLst/>
                <a:gdLst/>
                <a:ahLst/>
                <a:cxnLst/>
                <a:rect l="l" t="t" r="r" b="b"/>
                <a:pathLst>
                  <a:path w="107595" h="107687" fill="none" extrusionOk="0">
                    <a:moveTo>
                      <a:pt x="107595" y="53797"/>
                    </a:moveTo>
                    <a:cubicBezTo>
                      <a:pt x="107595" y="83561"/>
                      <a:pt x="83562" y="107687"/>
                      <a:pt x="53798" y="107687"/>
                    </a:cubicBezTo>
                    <a:cubicBezTo>
                      <a:pt x="24034" y="107687"/>
                      <a:pt x="1" y="83561"/>
                      <a:pt x="1" y="53797"/>
                    </a:cubicBezTo>
                    <a:cubicBezTo>
                      <a:pt x="1" y="24126"/>
                      <a:pt x="24034" y="0"/>
                      <a:pt x="53798" y="0"/>
                    </a:cubicBezTo>
                    <a:cubicBezTo>
                      <a:pt x="83562" y="0"/>
                      <a:pt x="107595" y="24126"/>
                      <a:pt x="107595" y="53797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miter lim="924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4"/>
              <p:cNvSpPr/>
              <p:nvPr/>
            </p:nvSpPr>
            <p:spPr>
              <a:xfrm>
                <a:off x="10080645" y="6660575"/>
                <a:ext cx="1279653" cy="1227363"/>
              </a:xfrm>
              <a:custGeom>
                <a:avLst/>
                <a:gdLst/>
                <a:ahLst/>
                <a:cxnLst/>
                <a:rect l="l" t="t" r="r" b="b"/>
                <a:pathLst>
                  <a:path w="70621" h="107687" fill="none" extrusionOk="0">
                    <a:moveTo>
                      <a:pt x="70621" y="53797"/>
                    </a:moveTo>
                    <a:cubicBezTo>
                      <a:pt x="70621" y="83561"/>
                      <a:pt x="54814" y="107687"/>
                      <a:pt x="35311" y="107687"/>
                    </a:cubicBezTo>
                    <a:cubicBezTo>
                      <a:pt x="15807" y="107687"/>
                      <a:pt x="1" y="83561"/>
                      <a:pt x="1" y="53797"/>
                    </a:cubicBezTo>
                    <a:cubicBezTo>
                      <a:pt x="1" y="24126"/>
                      <a:pt x="15807" y="0"/>
                      <a:pt x="35311" y="0"/>
                    </a:cubicBezTo>
                    <a:cubicBezTo>
                      <a:pt x="54814" y="0"/>
                      <a:pt x="70621" y="24126"/>
                      <a:pt x="70621" y="53797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miter lim="924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4"/>
              <p:cNvSpPr/>
              <p:nvPr/>
            </p:nvSpPr>
            <p:spPr>
              <a:xfrm>
                <a:off x="10494343" y="6660575"/>
                <a:ext cx="452239" cy="1227363"/>
              </a:xfrm>
              <a:custGeom>
                <a:avLst/>
                <a:gdLst/>
                <a:ahLst/>
                <a:cxnLst/>
                <a:rect l="l" t="t" r="r" b="b"/>
                <a:pathLst>
                  <a:path w="24958" h="107687" fill="none" extrusionOk="0">
                    <a:moveTo>
                      <a:pt x="24957" y="53797"/>
                    </a:moveTo>
                    <a:cubicBezTo>
                      <a:pt x="24957" y="83561"/>
                      <a:pt x="19411" y="107687"/>
                      <a:pt x="12479" y="107687"/>
                    </a:cubicBezTo>
                    <a:cubicBezTo>
                      <a:pt x="5546" y="107687"/>
                      <a:pt x="0" y="83561"/>
                      <a:pt x="0" y="53797"/>
                    </a:cubicBezTo>
                    <a:cubicBezTo>
                      <a:pt x="0" y="24126"/>
                      <a:pt x="5546" y="0"/>
                      <a:pt x="12479" y="0"/>
                    </a:cubicBezTo>
                    <a:cubicBezTo>
                      <a:pt x="19411" y="0"/>
                      <a:pt x="24957" y="24126"/>
                      <a:pt x="24957" y="53797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miter lim="924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4"/>
              <p:cNvSpPr/>
              <p:nvPr/>
            </p:nvSpPr>
            <p:spPr>
              <a:xfrm>
                <a:off x="9745675" y="6871252"/>
                <a:ext cx="1949621" cy="805951"/>
              </a:xfrm>
              <a:custGeom>
                <a:avLst/>
                <a:gdLst/>
                <a:ahLst/>
                <a:cxnLst/>
                <a:rect l="l" t="t" r="r" b="b"/>
                <a:pathLst>
                  <a:path w="107595" h="70713" fill="none" extrusionOk="0">
                    <a:moveTo>
                      <a:pt x="107595" y="35310"/>
                    </a:moveTo>
                    <a:cubicBezTo>
                      <a:pt x="107595" y="54906"/>
                      <a:pt x="83562" y="70713"/>
                      <a:pt x="53798" y="70713"/>
                    </a:cubicBezTo>
                    <a:cubicBezTo>
                      <a:pt x="24034" y="70713"/>
                      <a:pt x="1" y="54906"/>
                      <a:pt x="1" y="35310"/>
                    </a:cubicBezTo>
                    <a:cubicBezTo>
                      <a:pt x="1" y="15806"/>
                      <a:pt x="24034" y="0"/>
                      <a:pt x="53798" y="0"/>
                    </a:cubicBezTo>
                    <a:cubicBezTo>
                      <a:pt x="83562" y="0"/>
                      <a:pt x="107595" y="15806"/>
                      <a:pt x="107595" y="35310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miter lim="924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4"/>
              <p:cNvSpPr/>
              <p:nvPr/>
            </p:nvSpPr>
            <p:spPr>
              <a:xfrm>
                <a:off x="9745675" y="7131433"/>
                <a:ext cx="1949621" cy="285519"/>
              </a:xfrm>
              <a:custGeom>
                <a:avLst/>
                <a:gdLst/>
                <a:ahLst/>
                <a:cxnLst/>
                <a:rect l="l" t="t" r="r" b="b"/>
                <a:pathLst>
                  <a:path w="107595" h="25051" fill="none" extrusionOk="0">
                    <a:moveTo>
                      <a:pt x="107595" y="12479"/>
                    </a:moveTo>
                    <a:cubicBezTo>
                      <a:pt x="107595" y="19412"/>
                      <a:pt x="83562" y="25050"/>
                      <a:pt x="53798" y="25050"/>
                    </a:cubicBezTo>
                    <a:cubicBezTo>
                      <a:pt x="24034" y="25050"/>
                      <a:pt x="1" y="19412"/>
                      <a:pt x="1" y="12479"/>
                    </a:cubicBezTo>
                    <a:cubicBezTo>
                      <a:pt x="1" y="5639"/>
                      <a:pt x="24034" y="0"/>
                      <a:pt x="53798" y="0"/>
                    </a:cubicBezTo>
                    <a:cubicBezTo>
                      <a:pt x="83562" y="0"/>
                      <a:pt x="107595" y="5639"/>
                      <a:pt x="107595" y="12479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miter lim="924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2" name="Google Shape;332;p34"/>
            <p:cNvGrpSpPr/>
            <p:nvPr/>
          </p:nvGrpSpPr>
          <p:grpSpPr>
            <a:xfrm>
              <a:off x="6150282" y="3747165"/>
              <a:ext cx="1004250" cy="632337"/>
              <a:chOff x="9745675" y="6660575"/>
              <a:chExt cx="1949621" cy="1227363"/>
            </a:xfrm>
          </p:grpSpPr>
          <p:sp>
            <p:nvSpPr>
              <p:cNvPr id="333" name="Google Shape;333;p34"/>
              <p:cNvSpPr/>
              <p:nvPr/>
            </p:nvSpPr>
            <p:spPr>
              <a:xfrm>
                <a:off x="9745675" y="6660575"/>
                <a:ext cx="1949621" cy="1227363"/>
              </a:xfrm>
              <a:custGeom>
                <a:avLst/>
                <a:gdLst/>
                <a:ahLst/>
                <a:cxnLst/>
                <a:rect l="l" t="t" r="r" b="b"/>
                <a:pathLst>
                  <a:path w="107595" h="107687" fill="none" extrusionOk="0">
                    <a:moveTo>
                      <a:pt x="107595" y="53797"/>
                    </a:moveTo>
                    <a:cubicBezTo>
                      <a:pt x="107595" y="83561"/>
                      <a:pt x="83562" y="107687"/>
                      <a:pt x="53798" y="107687"/>
                    </a:cubicBezTo>
                    <a:cubicBezTo>
                      <a:pt x="24034" y="107687"/>
                      <a:pt x="1" y="83561"/>
                      <a:pt x="1" y="53797"/>
                    </a:cubicBezTo>
                    <a:cubicBezTo>
                      <a:pt x="1" y="24126"/>
                      <a:pt x="24034" y="0"/>
                      <a:pt x="53798" y="0"/>
                    </a:cubicBezTo>
                    <a:cubicBezTo>
                      <a:pt x="83562" y="0"/>
                      <a:pt x="107595" y="24126"/>
                      <a:pt x="107595" y="53797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miter lim="924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4"/>
              <p:cNvSpPr/>
              <p:nvPr/>
            </p:nvSpPr>
            <p:spPr>
              <a:xfrm>
                <a:off x="10080645" y="6660575"/>
                <a:ext cx="1279653" cy="1227363"/>
              </a:xfrm>
              <a:custGeom>
                <a:avLst/>
                <a:gdLst/>
                <a:ahLst/>
                <a:cxnLst/>
                <a:rect l="l" t="t" r="r" b="b"/>
                <a:pathLst>
                  <a:path w="70621" h="107687" fill="none" extrusionOk="0">
                    <a:moveTo>
                      <a:pt x="70621" y="53797"/>
                    </a:moveTo>
                    <a:cubicBezTo>
                      <a:pt x="70621" y="83561"/>
                      <a:pt x="54814" y="107687"/>
                      <a:pt x="35311" y="107687"/>
                    </a:cubicBezTo>
                    <a:cubicBezTo>
                      <a:pt x="15807" y="107687"/>
                      <a:pt x="1" y="83561"/>
                      <a:pt x="1" y="53797"/>
                    </a:cubicBezTo>
                    <a:cubicBezTo>
                      <a:pt x="1" y="24126"/>
                      <a:pt x="15807" y="0"/>
                      <a:pt x="35311" y="0"/>
                    </a:cubicBezTo>
                    <a:cubicBezTo>
                      <a:pt x="54814" y="0"/>
                      <a:pt x="70621" y="24126"/>
                      <a:pt x="70621" y="53797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miter lim="924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4"/>
              <p:cNvSpPr/>
              <p:nvPr/>
            </p:nvSpPr>
            <p:spPr>
              <a:xfrm>
                <a:off x="10494343" y="6660575"/>
                <a:ext cx="452239" cy="1227363"/>
              </a:xfrm>
              <a:custGeom>
                <a:avLst/>
                <a:gdLst/>
                <a:ahLst/>
                <a:cxnLst/>
                <a:rect l="l" t="t" r="r" b="b"/>
                <a:pathLst>
                  <a:path w="24958" h="107687" fill="none" extrusionOk="0">
                    <a:moveTo>
                      <a:pt x="24957" y="53797"/>
                    </a:moveTo>
                    <a:cubicBezTo>
                      <a:pt x="24957" y="83561"/>
                      <a:pt x="19411" y="107687"/>
                      <a:pt x="12479" y="107687"/>
                    </a:cubicBezTo>
                    <a:cubicBezTo>
                      <a:pt x="5546" y="107687"/>
                      <a:pt x="0" y="83561"/>
                      <a:pt x="0" y="53797"/>
                    </a:cubicBezTo>
                    <a:cubicBezTo>
                      <a:pt x="0" y="24126"/>
                      <a:pt x="5546" y="0"/>
                      <a:pt x="12479" y="0"/>
                    </a:cubicBezTo>
                    <a:cubicBezTo>
                      <a:pt x="19411" y="0"/>
                      <a:pt x="24957" y="24126"/>
                      <a:pt x="24957" y="53797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miter lim="924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4"/>
              <p:cNvSpPr/>
              <p:nvPr/>
            </p:nvSpPr>
            <p:spPr>
              <a:xfrm>
                <a:off x="9745675" y="6871252"/>
                <a:ext cx="1949621" cy="805951"/>
              </a:xfrm>
              <a:custGeom>
                <a:avLst/>
                <a:gdLst/>
                <a:ahLst/>
                <a:cxnLst/>
                <a:rect l="l" t="t" r="r" b="b"/>
                <a:pathLst>
                  <a:path w="107595" h="70713" fill="none" extrusionOk="0">
                    <a:moveTo>
                      <a:pt x="107595" y="35310"/>
                    </a:moveTo>
                    <a:cubicBezTo>
                      <a:pt x="107595" y="54906"/>
                      <a:pt x="83562" y="70713"/>
                      <a:pt x="53798" y="70713"/>
                    </a:cubicBezTo>
                    <a:cubicBezTo>
                      <a:pt x="24034" y="70713"/>
                      <a:pt x="1" y="54906"/>
                      <a:pt x="1" y="35310"/>
                    </a:cubicBezTo>
                    <a:cubicBezTo>
                      <a:pt x="1" y="15806"/>
                      <a:pt x="24034" y="0"/>
                      <a:pt x="53798" y="0"/>
                    </a:cubicBezTo>
                    <a:cubicBezTo>
                      <a:pt x="83562" y="0"/>
                      <a:pt x="107595" y="15806"/>
                      <a:pt x="107595" y="35310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miter lim="924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4"/>
              <p:cNvSpPr/>
              <p:nvPr/>
            </p:nvSpPr>
            <p:spPr>
              <a:xfrm>
                <a:off x="9745675" y="7131433"/>
                <a:ext cx="1949621" cy="285519"/>
              </a:xfrm>
              <a:custGeom>
                <a:avLst/>
                <a:gdLst/>
                <a:ahLst/>
                <a:cxnLst/>
                <a:rect l="l" t="t" r="r" b="b"/>
                <a:pathLst>
                  <a:path w="107595" h="25051" fill="none" extrusionOk="0">
                    <a:moveTo>
                      <a:pt x="107595" y="12479"/>
                    </a:moveTo>
                    <a:cubicBezTo>
                      <a:pt x="107595" y="19412"/>
                      <a:pt x="83562" y="25050"/>
                      <a:pt x="53798" y="25050"/>
                    </a:cubicBezTo>
                    <a:cubicBezTo>
                      <a:pt x="24034" y="25050"/>
                      <a:pt x="1" y="19412"/>
                      <a:pt x="1" y="12479"/>
                    </a:cubicBezTo>
                    <a:cubicBezTo>
                      <a:pt x="1" y="5639"/>
                      <a:pt x="24034" y="0"/>
                      <a:pt x="53798" y="0"/>
                    </a:cubicBezTo>
                    <a:cubicBezTo>
                      <a:pt x="83562" y="0"/>
                      <a:pt x="107595" y="5639"/>
                      <a:pt x="107595" y="12479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miter lim="924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9" name="Picture 4">
            <a:extLst>
              <a:ext uri="{FF2B5EF4-FFF2-40B4-BE49-F238E27FC236}">
                <a16:creationId xmlns:a16="http://schemas.microsoft.com/office/drawing/2014/main" id="{D7CE128F-2E8C-3A48-BD62-436539D7B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4"/>
          <a:stretch/>
        </p:blipFill>
        <p:spPr bwMode="auto">
          <a:xfrm>
            <a:off x="-1959761" y="947361"/>
            <a:ext cx="7767044" cy="308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B7139F67-1783-834D-8316-D091741A6005}"/>
              </a:ext>
            </a:extLst>
          </p:cNvPr>
          <p:cNvSpPr/>
          <p:nvPr/>
        </p:nvSpPr>
        <p:spPr>
          <a:xfrm>
            <a:off x="6467850" y="2147265"/>
            <a:ext cx="143124" cy="143123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5A34D3F-B557-5349-ACFD-D3B89CB28507}"/>
              </a:ext>
            </a:extLst>
          </p:cNvPr>
          <p:cNvSpPr/>
          <p:nvPr/>
        </p:nvSpPr>
        <p:spPr>
          <a:xfrm>
            <a:off x="6720789" y="2137555"/>
            <a:ext cx="143124" cy="143123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1517684-CFA7-4C49-8B40-BA3A58343E20}"/>
              </a:ext>
            </a:extLst>
          </p:cNvPr>
          <p:cNvSpPr/>
          <p:nvPr/>
        </p:nvSpPr>
        <p:spPr>
          <a:xfrm>
            <a:off x="6539412" y="2233456"/>
            <a:ext cx="244047" cy="24451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76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>
            <a:spLocks noGrp="1"/>
          </p:cNvSpPr>
          <p:nvPr>
            <p:ph type="title"/>
          </p:nvPr>
        </p:nvSpPr>
        <p:spPr>
          <a:xfrm>
            <a:off x="115436" y="1210985"/>
            <a:ext cx="48594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</a:t>
            </a:r>
            <a:endParaRPr sz="3000"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1"/>
          </p:nvPr>
        </p:nvSpPr>
        <p:spPr>
          <a:xfrm>
            <a:off x="4693138" y="1736974"/>
            <a:ext cx="5116080" cy="1868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/>
              <a:t>Founded in 2012 by John Foley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endParaRPr lang="en-US"/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/>
              <a:t>Promise of innovation and inspiration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endParaRPr lang="en-US"/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/>
              <a:t>Mission Statement of Peloton    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endParaRPr lang="en-US"/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/>
              <a:t>Marketing Objectives and Goals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endParaRPr lang="en-US"/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/>
              <a:t>Disney x Peloton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endParaRPr lang="en-US"/>
          </a:p>
          <a:p>
            <a:pPr marL="139700" indent="0" algn="l"/>
            <a:endParaRPr lang="en-US"/>
          </a:p>
          <a:p>
            <a:pPr marL="139700" indent="0"/>
            <a:r>
              <a:rPr lang="en-US"/>
              <a:t>	</a:t>
            </a:r>
            <a:br>
              <a:rPr lang="en-US"/>
            </a:br>
            <a:endParaRPr/>
          </a:p>
        </p:txBody>
      </p:sp>
      <p:grpSp>
        <p:nvGrpSpPr>
          <p:cNvPr id="278" name="Google Shape;278;p32"/>
          <p:cNvGrpSpPr/>
          <p:nvPr/>
        </p:nvGrpSpPr>
        <p:grpSpPr>
          <a:xfrm rot="10800000">
            <a:off x="1296696" y="2025861"/>
            <a:ext cx="2102100" cy="411982"/>
            <a:chOff x="3520948" y="4048091"/>
            <a:chExt cx="2102100" cy="411982"/>
          </a:xfrm>
        </p:grpSpPr>
        <p:cxnSp>
          <p:nvCxnSpPr>
            <p:cNvPr id="279" name="Google Shape;279;p32"/>
            <p:cNvCxnSpPr/>
            <p:nvPr/>
          </p:nvCxnSpPr>
          <p:spPr>
            <a:xfrm rot="10800000">
              <a:off x="3520948" y="4460073"/>
              <a:ext cx="21021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0" name="Google Shape;280;p32"/>
            <p:cNvGrpSpPr/>
            <p:nvPr/>
          </p:nvGrpSpPr>
          <p:grpSpPr>
            <a:xfrm>
              <a:off x="3795324" y="4048091"/>
              <a:ext cx="1553298" cy="267160"/>
              <a:chOff x="3795324" y="4048091"/>
              <a:chExt cx="1553298" cy="267160"/>
            </a:xfrm>
          </p:grpSpPr>
          <p:sp>
            <p:nvSpPr>
              <p:cNvPr id="281" name="Google Shape;281;p32"/>
              <p:cNvSpPr/>
              <p:nvPr/>
            </p:nvSpPr>
            <p:spPr>
              <a:xfrm rot="10800000" flipH="1">
                <a:off x="4117024" y="4048091"/>
                <a:ext cx="266497" cy="267160"/>
              </a:xfrm>
              <a:custGeom>
                <a:avLst/>
                <a:gdLst/>
                <a:ahLst/>
                <a:cxnLst/>
                <a:rect l="l" t="t" r="r" b="b"/>
                <a:pathLst>
                  <a:path w="36975" h="37067" extrusionOk="0">
                    <a:moveTo>
                      <a:pt x="18487" y="0"/>
                    </a:moveTo>
                    <a:lnTo>
                      <a:pt x="16361" y="6840"/>
                    </a:lnTo>
                    <a:cubicBezTo>
                      <a:pt x="14882" y="11369"/>
                      <a:pt x="11277" y="14882"/>
                      <a:pt x="6748" y="16361"/>
                    </a:cubicBezTo>
                    <a:lnTo>
                      <a:pt x="0" y="18487"/>
                    </a:lnTo>
                    <a:lnTo>
                      <a:pt x="6748" y="20613"/>
                    </a:lnTo>
                    <a:cubicBezTo>
                      <a:pt x="11277" y="22092"/>
                      <a:pt x="14882" y="25697"/>
                      <a:pt x="16269" y="30226"/>
                    </a:cubicBezTo>
                    <a:lnTo>
                      <a:pt x="18487" y="37066"/>
                    </a:lnTo>
                    <a:lnTo>
                      <a:pt x="20613" y="30226"/>
                    </a:lnTo>
                    <a:cubicBezTo>
                      <a:pt x="22092" y="25697"/>
                      <a:pt x="25605" y="22092"/>
                      <a:pt x="30226" y="20613"/>
                    </a:cubicBezTo>
                    <a:lnTo>
                      <a:pt x="36974" y="18487"/>
                    </a:lnTo>
                    <a:lnTo>
                      <a:pt x="30226" y="16361"/>
                    </a:lnTo>
                    <a:cubicBezTo>
                      <a:pt x="25697" y="14974"/>
                      <a:pt x="22092" y="11369"/>
                      <a:pt x="20613" y="6840"/>
                    </a:cubicBezTo>
                    <a:lnTo>
                      <a:pt x="184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2"/>
              <p:cNvSpPr/>
              <p:nvPr/>
            </p:nvSpPr>
            <p:spPr>
              <a:xfrm rot="10800000" flipH="1">
                <a:off x="4438725" y="4048091"/>
                <a:ext cx="266497" cy="267160"/>
              </a:xfrm>
              <a:custGeom>
                <a:avLst/>
                <a:gdLst/>
                <a:ahLst/>
                <a:cxnLst/>
                <a:rect l="l" t="t" r="r" b="b"/>
                <a:pathLst>
                  <a:path w="36975" h="37067" extrusionOk="0">
                    <a:moveTo>
                      <a:pt x="18487" y="0"/>
                    </a:moveTo>
                    <a:lnTo>
                      <a:pt x="16361" y="6840"/>
                    </a:lnTo>
                    <a:cubicBezTo>
                      <a:pt x="14882" y="11369"/>
                      <a:pt x="11277" y="14882"/>
                      <a:pt x="6748" y="16361"/>
                    </a:cubicBezTo>
                    <a:lnTo>
                      <a:pt x="0" y="18487"/>
                    </a:lnTo>
                    <a:lnTo>
                      <a:pt x="6748" y="20613"/>
                    </a:lnTo>
                    <a:cubicBezTo>
                      <a:pt x="11277" y="22092"/>
                      <a:pt x="14882" y="25697"/>
                      <a:pt x="16269" y="30226"/>
                    </a:cubicBezTo>
                    <a:lnTo>
                      <a:pt x="18487" y="37066"/>
                    </a:lnTo>
                    <a:lnTo>
                      <a:pt x="20613" y="30226"/>
                    </a:lnTo>
                    <a:cubicBezTo>
                      <a:pt x="22092" y="25697"/>
                      <a:pt x="25605" y="22092"/>
                      <a:pt x="30226" y="20613"/>
                    </a:cubicBezTo>
                    <a:lnTo>
                      <a:pt x="36974" y="18487"/>
                    </a:lnTo>
                    <a:lnTo>
                      <a:pt x="30226" y="16361"/>
                    </a:lnTo>
                    <a:cubicBezTo>
                      <a:pt x="25697" y="14974"/>
                      <a:pt x="22092" y="11369"/>
                      <a:pt x="20613" y="6840"/>
                    </a:cubicBezTo>
                    <a:lnTo>
                      <a:pt x="184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2"/>
              <p:cNvSpPr/>
              <p:nvPr/>
            </p:nvSpPr>
            <p:spPr>
              <a:xfrm rot="10800000" flipH="1">
                <a:off x="4760425" y="4048091"/>
                <a:ext cx="266497" cy="267160"/>
              </a:xfrm>
              <a:custGeom>
                <a:avLst/>
                <a:gdLst/>
                <a:ahLst/>
                <a:cxnLst/>
                <a:rect l="l" t="t" r="r" b="b"/>
                <a:pathLst>
                  <a:path w="36975" h="37067" extrusionOk="0">
                    <a:moveTo>
                      <a:pt x="18487" y="0"/>
                    </a:moveTo>
                    <a:lnTo>
                      <a:pt x="16361" y="6840"/>
                    </a:lnTo>
                    <a:cubicBezTo>
                      <a:pt x="14882" y="11369"/>
                      <a:pt x="11277" y="14882"/>
                      <a:pt x="6748" y="16361"/>
                    </a:cubicBezTo>
                    <a:lnTo>
                      <a:pt x="0" y="18487"/>
                    </a:lnTo>
                    <a:lnTo>
                      <a:pt x="6748" y="20613"/>
                    </a:lnTo>
                    <a:cubicBezTo>
                      <a:pt x="11277" y="22092"/>
                      <a:pt x="14882" y="25697"/>
                      <a:pt x="16269" y="30226"/>
                    </a:cubicBezTo>
                    <a:lnTo>
                      <a:pt x="18487" y="37066"/>
                    </a:lnTo>
                    <a:lnTo>
                      <a:pt x="20613" y="30226"/>
                    </a:lnTo>
                    <a:cubicBezTo>
                      <a:pt x="22092" y="25697"/>
                      <a:pt x="25605" y="22092"/>
                      <a:pt x="30226" y="20613"/>
                    </a:cubicBezTo>
                    <a:lnTo>
                      <a:pt x="36974" y="18487"/>
                    </a:lnTo>
                    <a:lnTo>
                      <a:pt x="30226" y="16361"/>
                    </a:lnTo>
                    <a:cubicBezTo>
                      <a:pt x="25697" y="14974"/>
                      <a:pt x="22092" y="11369"/>
                      <a:pt x="20613" y="6840"/>
                    </a:cubicBezTo>
                    <a:lnTo>
                      <a:pt x="184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2"/>
              <p:cNvSpPr/>
              <p:nvPr/>
            </p:nvSpPr>
            <p:spPr>
              <a:xfrm rot="10800000" flipH="1">
                <a:off x="5082125" y="4048091"/>
                <a:ext cx="266497" cy="267160"/>
              </a:xfrm>
              <a:custGeom>
                <a:avLst/>
                <a:gdLst/>
                <a:ahLst/>
                <a:cxnLst/>
                <a:rect l="l" t="t" r="r" b="b"/>
                <a:pathLst>
                  <a:path w="36975" h="37067" extrusionOk="0">
                    <a:moveTo>
                      <a:pt x="18487" y="0"/>
                    </a:moveTo>
                    <a:lnTo>
                      <a:pt x="16361" y="6840"/>
                    </a:lnTo>
                    <a:cubicBezTo>
                      <a:pt x="14882" y="11369"/>
                      <a:pt x="11277" y="14882"/>
                      <a:pt x="6748" y="16361"/>
                    </a:cubicBezTo>
                    <a:lnTo>
                      <a:pt x="0" y="18487"/>
                    </a:lnTo>
                    <a:lnTo>
                      <a:pt x="6748" y="20613"/>
                    </a:lnTo>
                    <a:cubicBezTo>
                      <a:pt x="11277" y="22092"/>
                      <a:pt x="14882" y="25697"/>
                      <a:pt x="16269" y="30226"/>
                    </a:cubicBezTo>
                    <a:lnTo>
                      <a:pt x="18487" y="37066"/>
                    </a:lnTo>
                    <a:lnTo>
                      <a:pt x="20613" y="30226"/>
                    </a:lnTo>
                    <a:cubicBezTo>
                      <a:pt x="22092" y="25697"/>
                      <a:pt x="25605" y="22092"/>
                      <a:pt x="30226" y="20613"/>
                    </a:cubicBezTo>
                    <a:lnTo>
                      <a:pt x="36974" y="18487"/>
                    </a:lnTo>
                    <a:lnTo>
                      <a:pt x="30226" y="16361"/>
                    </a:lnTo>
                    <a:cubicBezTo>
                      <a:pt x="25697" y="14974"/>
                      <a:pt x="22092" y="11369"/>
                      <a:pt x="20613" y="6840"/>
                    </a:cubicBezTo>
                    <a:lnTo>
                      <a:pt x="184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2"/>
              <p:cNvSpPr/>
              <p:nvPr/>
            </p:nvSpPr>
            <p:spPr>
              <a:xfrm rot="10800000" flipH="1">
                <a:off x="3795324" y="4048091"/>
                <a:ext cx="266497" cy="267160"/>
              </a:xfrm>
              <a:custGeom>
                <a:avLst/>
                <a:gdLst/>
                <a:ahLst/>
                <a:cxnLst/>
                <a:rect l="l" t="t" r="r" b="b"/>
                <a:pathLst>
                  <a:path w="36975" h="37067" extrusionOk="0">
                    <a:moveTo>
                      <a:pt x="18487" y="0"/>
                    </a:moveTo>
                    <a:lnTo>
                      <a:pt x="16361" y="6840"/>
                    </a:lnTo>
                    <a:cubicBezTo>
                      <a:pt x="14882" y="11369"/>
                      <a:pt x="11277" y="14882"/>
                      <a:pt x="6748" y="16361"/>
                    </a:cubicBezTo>
                    <a:lnTo>
                      <a:pt x="0" y="18487"/>
                    </a:lnTo>
                    <a:lnTo>
                      <a:pt x="6748" y="20613"/>
                    </a:lnTo>
                    <a:cubicBezTo>
                      <a:pt x="11277" y="22092"/>
                      <a:pt x="14882" y="25697"/>
                      <a:pt x="16269" y="30226"/>
                    </a:cubicBezTo>
                    <a:lnTo>
                      <a:pt x="18487" y="37066"/>
                    </a:lnTo>
                    <a:lnTo>
                      <a:pt x="20613" y="30226"/>
                    </a:lnTo>
                    <a:cubicBezTo>
                      <a:pt x="22092" y="25697"/>
                      <a:pt x="25605" y="22092"/>
                      <a:pt x="30226" y="20613"/>
                    </a:cubicBezTo>
                    <a:lnTo>
                      <a:pt x="36974" y="18487"/>
                    </a:lnTo>
                    <a:lnTo>
                      <a:pt x="30226" y="16361"/>
                    </a:lnTo>
                    <a:cubicBezTo>
                      <a:pt x="25697" y="14974"/>
                      <a:pt x="22092" y="11369"/>
                      <a:pt x="20613" y="6840"/>
                    </a:cubicBezTo>
                    <a:lnTo>
                      <a:pt x="184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7" name="Google Shape;287;p32"/>
          <p:cNvGrpSpPr/>
          <p:nvPr/>
        </p:nvGrpSpPr>
        <p:grpSpPr>
          <a:xfrm flipH="1">
            <a:off x="716538" y="537208"/>
            <a:ext cx="7710925" cy="4069083"/>
            <a:chOff x="716538" y="537208"/>
            <a:chExt cx="7710925" cy="4069083"/>
          </a:xfrm>
        </p:grpSpPr>
        <p:grpSp>
          <p:nvGrpSpPr>
            <p:cNvPr id="288" name="Google Shape;288;p32"/>
            <p:cNvGrpSpPr/>
            <p:nvPr/>
          </p:nvGrpSpPr>
          <p:grpSpPr>
            <a:xfrm flipH="1">
              <a:off x="716538" y="537208"/>
              <a:ext cx="7710925" cy="272996"/>
              <a:chOff x="719875" y="539500"/>
              <a:chExt cx="7710925" cy="272996"/>
            </a:xfrm>
          </p:grpSpPr>
          <p:sp>
            <p:nvSpPr>
              <p:cNvPr id="289" name="Google Shape;289;p32"/>
              <p:cNvSpPr/>
              <p:nvPr/>
            </p:nvSpPr>
            <p:spPr>
              <a:xfrm rot="5400000">
                <a:off x="8160504" y="542200"/>
                <a:ext cx="270296" cy="270296"/>
              </a:xfrm>
              <a:custGeom>
                <a:avLst/>
                <a:gdLst/>
                <a:ahLst/>
                <a:cxnLst/>
                <a:rect l="l" t="t" r="r" b="b"/>
                <a:pathLst>
                  <a:path w="66168" h="66168" extrusionOk="0">
                    <a:moveTo>
                      <a:pt x="0" y="0"/>
                    </a:moveTo>
                    <a:lnTo>
                      <a:pt x="0" y="66168"/>
                    </a:lnTo>
                    <a:cubicBezTo>
                      <a:pt x="0" y="29586"/>
                      <a:pt x="29586" y="0"/>
                      <a:pt x="66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0" name="Google Shape;290;p32"/>
              <p:cNvCxnSpPr/>
              <p:nvPr/>
            </p:nvCxnSpPr>
            <p:spPr>
              <a:xfrm rot="10800000">
                <a:off x="719875" y="539500"/>
                <a:ext cx="77109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91" name="Google Shape;291;p32"/>
            <p:cNvGrpSpPr/>
            <p:nvPr/>
          </p:nvGrpSpPr>
          <p:grpSpPr>
            <a:xfrm flipH="1">
              <a:off x="716563" y="4334611"/>
              <a:ext cx="7710900" cy="271681"/>
              <a:chOff x="719875" y="4336902"/>
              <a:chExt cx="7710900" cy="271681"/>
            </a:xfrm>
          </p:grpSpPr>
          <p:sp>
            <p:nvSpPr>
              <p:cNvPr id="292" name="Google Shape;292;p32"/>
              <p:cNvSpPr/>
              <p:nvPr/>
            </p:nvSpPr>
            <p:spPr>
              <a:xfrm rot="-5400000">
                <a:off x="720000" y="4336902"/>
                <a:ext cx="268973" cy="268973"/>
              </a:xfrm>
              <a:custGeom>
                <a:avLst/>
                <a:gdLst/>
                <a:ahLst/>
                <a:cxnLst/>
                <a:rect l="l" t="t" r="r" b="b"/>
                <a:pathLst>
                  <a:path w="66168" h="66168" extrusionOk="0">
                    <a:moveTo>
                      <a:pt x="0" y="0"/>
                    </a:moveTo>
                    <a:lnTo>
                      <a:pt x="0" y="66168"/>
                    </a:lnTo>
                    <a:cubicBezTo>
                      <a:pt x="0" y="29586"/>
                      <a:pt x="29586" y="0"/>
                      <a:pt x="66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3" name="Google Shape;293;p32"/>
              <p:cNvCxnSpPr/>
              <p:nvPr/>
            </p:nvCxnSpPr>
            <p:spPr>
              <a:xfrm>
                <a:off x="719875" y="4608583"/>
                <a:ext cx="77109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35" name="Picture 4">
            <a:extLst>
              <a:ext uri="{FF2B5EF4-FFF2-40B4-BE49-F238E27FC236}">
                <a16:creationId xmlns:a16="http://schemas.microsoft.com/office/drawing/2014/main" id="{5321D2DA-B067-A840-88C0-B97A6DF001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4"/>
          <a:stretch/>
        </p:blipFill>
        <p:spPr bwMode="auto">
          <a:xfrm>
            <a:off x="131781" y="2616753"/>
            <a:ext cx="4431930" cy="176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2"/>
          <p:cNvSpPr/>
          <p:nvPr/>
        </p:nvSpPr>
        <p:spPr>
          <a:xfrm>
            <a:off x="3860700" y="1986676"/>
            <a:ext cx="1422600" cy="18045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highlight>
                <a:srgbClr val="C0C0C0"/>
              </a:highlight>
            </a:endParaRPr>
          </a:p>
        </p:txBody>
      </p:sp>
      <p:sp>
        <p:nvSpPr>
          <p:cNvPr id="534" name="Google Shape;534;p4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endParaRPr/>
          </a:p>
        </p:txBody>
      </p:sp>
      <p:sp>
        <p:nvSpPr>
          <p:cNvPr id="535" name="Google Shape;535;p42"/>
          <p:cNvSpPr txBox="1"/>
          <p:nvPr/>
        </p:nvSpPr>
        <p:spPr>
          <a:xfrm>
            <a:off x="700060" y="1668323"/>
            <a:ext cx="24042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PRICE</a:t>
            </a:r>
            <a:endParaRPr sz="20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36" name="Google Shape;536;p42"/>
          <p:cNvSpPr txBox="1"/>
          <p:nvPr/>
        </p:nvSpPr>
        <p:spPr>
          <a:xfrm>
            <a:off x="700060" y="2032282"/>
            <a:ext cx="24042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-US" sz="1700" i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$1,445</a:t>
            </a:r>
          </a:p>
        </p:txBody>
      </p:sp>
      <p:sp>
        <p:nvSpPr>
          <p:cNvPr id="537" name="Google Shape;537;p42"/>
          <p:cNvSpPr txBox="1"/>
          <p:nvPr/>
        </p:nvSpPr>
        <p:spPr>
          <a:xfrm>
            <a:off x="6326412" y="1981225"/>
            <a:ext cx="24042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fontAlgn="base"/>
            <a:r>
              <a:rPr lang="en-US" sz="1200" i="1">
                <a:solidFill>
                  <a:srgbClr val="FFFFFF"/>
                </a:solidFill>
                <a:latin typeface="Raleway" pitchFamily="2" charset="77"/>
              </a:rPr>
              <a:t>-Access hours of classes from the tablet</a:t>
            </a:r>
          </a:p>
          <a:p>
            <a:pPr fontAlgn="base"/>
            <a:endParaRPr lang="en-US" sz="1200" i="1">
              <a:solidFill>
                <a:srgbClr val="FFFFFF"/>
              </a:solidFill>
              <a:latin typeface="Raleway" pitchFamily="2" charset="77"/>
            </a:endParaRPr>
          </a:p>
          <a:p>
            <a:pPr fontAlgn="base"/>
            <a:r>
              <a:rPr lang="en-US" sz="1200" i="1">
                <a:solidFill>
                  <a:srgbClr val="FFFFFF"/>
                </a:solidFill>
                <a:latin typeface="Raleway" pitchFamily="2" charset="77"/>
              </a:rPr>
              <a:t>-Work out alongside other members &amp; friends</a:t>
            </a:r>
          </a:p>
          <a:p>
            <a:pPr fontAlgn="base"/>
            <a:endParaRPr lang="en-US" sz="1200" i="1">
              <a:solidFill>
                <a:srgbClr val="FFFFFF"/>
              </a:solidFill>
              <a:latin typeface="Raleway" pitchFamily="2" charset="77"/>
            </a:endParaRPr>
          </a:p>
          <a:p>
            <a:pPr fontAlgn="base"/>
            <a:r>
              <a:rPr lang="en-US" sz="1200" i="1">
                <a:solidFill>
                  <a:srgbClr val="FFFFFF"/>
                </a:solidFill>
                <a:latin typeface="Raleway" pitchFamily="2" charset="77"/>
              </a:rPr>
              <a:t>-Plan &amp; customize workouts. </a:t>
            </a:r>
          </a:p>
          <a:p>
            <a:pPr fontAlgn="base"/>
            <a:endParaRPr lang="en-US" sz="1200" i="1">
              <a:solidFill>
                <a:srgbClr val="FFFFFF"/>
              </a:solidFill>
              <a:latin typeface="Raleway" pitchFamily="2" charset="77"/>
            </a:endParaRPr>
          </a:p>
          <a:p>
            <a:r>
              <a:rPr lang="en-US" sz="1200" i="1">
                <a:solidFill>
                  <a:srgbClr val="FFFFFF"/>
                </a:solidFill>
                <a:latin typeface="Raleway" pitchFamily="2" charset="77"/>
              </a:rPr>
              <a:t>-Track progress</a:t>
            </a:r>
            <a:endParaRPr lang="en-US" sz="1200" i="1"/>
          </a:p>
        </p:txBody>
      </p:sp>
      <p:sp>
        <p:nvSpPr>
          <p:cNvPr id="538" name="Google Shape;538;p42"/>
          <p:cNvSpPr txBox="1"/>
          <p:nvPr/>
        </p:nvSpPr>
        <p:spPr>
          <a:xfrm>
            <a:off x="636103" y="3009905"/>
            <a:ext cx="2776901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fontAlgn="base"/>
            <a:r>
              <a:rPr lang="en-US" sz="1200" i="1">
                <a:solidFill>
                  <a:schemeClr val="bg1"/>
                </a:solidFill>
                <a:latin typeface="Raleway" pitchFamily="2" charset="77"/>
              </a:rPr>
              <a:t>-Immersive 22” HD touchscreen</a:t>
            </a:r>
          </a:p>
          <a:p>
            <a:pPr fontAlgn="base"/>
            <a:endParaRPr lang="en-US" sz="1200" i="1">
              <a:solidFill>
                <a:schemeClr val="bg1"/>
              </a:solidFill>
              <a:latin typeface="Raleway" pitchFamily="2" charset="77"/>
            </a:endParaRPr>
          </a:p>
          <a:p>
            <a:pPr fontAlgn="base"/>
            <a:r>
              <a:rPr lang="en-US" sz="1200" i="1">
                <a:solidFill>
                  <a:schemeClr val="accent6">
                    <a:lumMod val="95000"/>
                  </a:schemeClr>
                </a:solidFill>
                <a:latin typeface="Raleway" pitchFamily="2" charset="77"/>
              </a:rPr>
              <a:t>-In-workout metrics like heart rate, output, cadence, &amp; resistance</a:t>
            </a:r>
          </a:p>
          <a:p>
            <a:pPr fontAlgn="base"/>
            <a:endParaRPr lang="en-US" sz="1200" i="1">
              <a:solidFill>
                <a:schemeClr val="accent6">
                  <a:lumMod val="95000"/>
                </a:schemeClr>
              </a:solidFill>
              <a:latin typeface="Raleway" pitchFamily="2" charset="77"/>
            </a:endParaRPr>
          </a:p>
        </p:txBody>
      </p:sp>
      <p:sp>
        <p:nvSpPr>
          <p:cNvPr id="540" name="Google Shape;540;p42"/>
          <p:cNvSpPr txBox="1"/>
          <p:nvPr/>
        </p:nvSpPr>
        <p:spPr>
          <a:xfrm>
            <a:off x="636103" y="2547441"/>
            <a:ext cx="24042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OVERVIEW</a:t>
            </a:r>
            <a:endParaRPr sz="20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41" name="Google Shape;541;p42"/>
          <p:cNvSpPr txBox="1"/>
          <p:nvPr/>
        </p:nvSpPr>
        <p:spPr>
          <a:xfrm>
            <a:off x="5563086" y="1570879"/>
            <a:ext cx="24042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FEATURES</a:t>
            </a:r>
            <a:endParaRPr sz="20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43" name="Google Shape;543;p42"/>
          <p:cNvSpPr/>
          <p:nvPr/>
        </p:nvSpPr>
        <p:spPr>
          <a:xfrm>
            <a:off x="3504081" y="1762500"/>
            <a:ext cx="695700" cy="591900"/>
          </a:xfrm>
          <a:prstGeom prst="rect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2"/>
          <p:cNvSpPr/>
          <p:nvPr/>
        </p:nvSpPr>
        <p:spPr>
          <a:xfrm>
            <a:off x="4944219" y="1762500"/>
            <a:ext cx="695700" cy="591900"/>
          </a:xfrm>
          <a:prstGeom prst="rect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2"/>
          <p:cNvSpPr/>
          <p:nvPr/>
        </p:nvSpPr>
        <p:spPr>
          <a:xfrm>
            <a:off x="3504081" y="3422951"/>
            <a:ext cx="695700" cy="591900"/>
          </a:xfrm>
          <a:prstGeom prst="rect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2"/>
          <p:cNvSpPr/>
          <p:nvPr/>
        </p:nvSpPr>
        <p:spPr>
          <a:xfrm>
            <a:off x="4944219" y="3398700"/>
            <a:ext cx="695700" cy="591900"/>
          </a:xfrm>
          <a:prstGeom prst="rect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428;p37">
            <a:extLst>
              <a:ext uri="{FF2B5EF4-FFF2-40B4-BE49-F238E27FC236}">
                <a16:creationId xmlns:a16="http://schemas.microsoft.com/office/drawing/2014/main" id="{791F3BAC-5D94-5D41-B39E-5E769B868E32}"/>
              </a:ext>
            </a:extLst>
          </p:cNvPr>
          <p:cNvSpPr/>
          <p:nvPr/>
        </p:nvSpPr>
        <p:spPr>
          <a:xfrm rot="5400000" flipH="1">
            <a:off x="3717527" y="1923758"/>
            <a:ext cx="268808" cy="269384"/>
          </a:xfrm>
          <a:custGeom>
            <a:avLst/>
            <a:gdLst/>
            <a:ahLst/>
            <a:cxnLst/>
            <a:rect l="l" t="t" r="r" b="b"/>
            <a:pathLst>
              <a:path w="36975" h="37067" extrusionOk="0">
                <a:moveTo>
                  <a:pt x="18487" y="0"/>
                </a:moveTo>
                <a:lnTo>
                  <a:pt x="16361" y="6840"/>
                </a:lnTo>
                <a:cubicBezTo>
                  <a:pt x="14882" y="11369"/>
                  <a:pt x="11277" y="14882"/>
                  <a:pt x="6748" y="16361"/>
                </a:cubicBezTo>
                <a:lnTo>
                  <a:pt x="0" y="18487"/>
                </a:lnTo>
                <a:lnTo>
                  <a:pt x="6748" y="20613"/>
                </a:lnTo>
                <a:cubicBezTo>
                  <a:pt x="11277" y="22092"/>
                  <a:pt x="14882" y="25697"/>
                  <a:pt x="16269" y="30226"/>
                </a:cubicBezTo>
                <a:lnTo>
                  <a:pt x="18487" y="37066"/>
                </a:lnTo>
                <a:lnTo>
                  <a:pt x="20613" y="30226"/>
                </a:lnTo>
                <a:cubicBezTo>
                  <a:pt x="22092" y="25697"/>
                  <a:pt x="25605" y="22092"/>
                  <a:pt x="30226" y="20613"/>
                </a:cubicBezTo>
                <a:lnTo>
                  <a:pt x="36974" y="18487"/>
                </a:lnTo>
                <a:lnTo>
                  <a:pt x="30226" y="16361"/>
                </a:lnTo>
                <a:cubicBezTo>
                  <a:pt x="25697" y="14974"/>
                  <a:pt x="22092" y="11369"/>
                  <a:pt x="20613" y="6840"/>
                </a:cubicBezTo>
                <a:lnTo>
                  <a:pt x="184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28;p37">
            <a:extLst>
              <a:ext uri="{FF2B5EF4-FFF2-40B4-BE49-F238E27FC236}">
                <a16:creationId xmlns:a16="http://schemas.microsoft.com/office/drawing/2014/main" id="{0270346E-9D8C-9845-AB7B-C2DA7E4170AC}"/>
              </a:ext>
            </a:extLst>
          </p:cNvPr>
          <p:cNvSpPr/>
          <p:nvPr/>
        </p:nvSpPr>
        <p:spPr>
          <a:xfrm rot="5400000" flipH="1">
            <a:off x="5192513" y="3569224"/>
            <a:ext cx="268808" cy="269384"/>
          </a:xfrm>
          <a:custGeom>
            <a:avLst/>
            <a:gdLst/>
            <a:ahLst/>
            <a:cxnLst/>
            <a:rect l="l" t="t" r="r" b="b"/>
            <a:pathLst>
              <a:path w="36975" h="37067" extrusionOk="0">
                <a:moveTo>
                  <a:pt x="18487" y="0"/>
                </a:moveTo>
                <a:lnTo>
                  <a:pt x="16361" y="6840"/>
                </a:lnTo>
                <a:cubicBezTo>
                  <a:pt x="14882" y="11369"/>
                  <a:pt x="11277" y="14882"/>
                  <a:pt x="6748" y="16361"/>
                </a:cubicBezTo>
                <a:lnTo>
                  <a:pt x="0" y="18487"/>
                </a:lnTo>
                <a:lnTo>
                  <a:pt x="6748" y="20613"/>
                </a:lnTo>
                <a:cubicBezTo>
                  <a:pt x="11277" y="22092"/>
                  <a:pt x="14882" y="25697"/>
                  <a:pt x="16269" y="30226"/>
                </a:cubicBezTo>
                <a:lnTo>
                  <a:pt x="18487" y="37066"/>
                </a:lnTo>
                <a:lnTo>
                  <a:pt x="20613" y="30226"/>
                </a:lnTo>
                <a:cubicBezTo>
                  <a:pt x="22092" y="25697"/>
                  <a:pt x="25605" y="22092"/>
                  <a:pt x="30226" y="20613"/>
                </a:cubicBezTo>
                <a:lnTo>
                  <a:pt x="36974" y="18487"/>
                </a:lnTo>
                <a:lnTo>
                  <a:pt x="30226" y="16361"/>
                </a:lnTo>
                <a:cubicBezTo>
                  <a:pt x="25697" y="14974"/>
                  <a:pt x="22092" y="11369"/>
                  <a:pt x="20613" y="6840"/>
                </a:cubicBezTo>
                <a:lnTo>
                  <a:pt x="184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12635EA0-A73A-FA40-9331-332C22568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749" y="2238330"/>
            <a:ext cx="1363475" cy="136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E6E6963-05D2-4045-B696-3D7A38AB4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524" y="4161412"/>
            <a:ext cx="1228776" cy="389365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>
            <a:extLst>
              <a:ext uri="{FF2B5EF4-FFF2-40B4-BE49-F238E27FC236}">
                <a16:creationId xmlns:a16="http://schemas.microsoft.com/office/drawing/2014/main" id="{0D16C900-23CF-8F4C-8896-1841D1EA6A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4"/>
          <a:stretch/>
        </p:blipFill>
        <p:spPr bwMode="auto">
          <a:xfrm>
            <a:off x="4804949" y="1846097"/>
            <a:ext cx="1020603" cy="40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1CFCB775-956F-CF43-8E46-F6D67C30F4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4"/>
          <a:stretch/>
        </p:blipFill>
        <p:spPr bwMode="auto">
          <a:xfrm>
            <a:off x="3318447" y="3491788"/>
            <a:ext cx="1020603" cy="40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195F-F80C-9E7F-50BF-E5DAFBCB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Target Market/ Consumer Behavior</a:t>
            </a:r>
            <a:endParaRPr lang="en-US" b="1">
              <a:latin typeface="Raleway" pitchFamily="2" charset="77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BFA7F-0033-F23A-FBF3-02DB5DBB0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800" y="1314711"/>
            <a:ext cx="3680152" cy="3293989"/>
          </a:xfrm>
        </p:spPr>
        <p:txBody>
          <a:bodyPr/>
          <a:lstStyle/>
          <a:p>
            <a:r>
              <a:rPr lang="en-US" sz="2000"/>
              <a:t>Primary: Millennials </a:t>
            </a:r>
            <a:endParaRPr lang="en-US"/>
          </a:p>
          <a:p>
            <a:pPr marL="139700" indent="0">
              <a:lnSpc>
                <a:spcPct val="114999"/>
              </a:lnSpc>
              <a:buNone/>
            </a:pPr>
            <a:r>
              <a:rPr lang="en-US" sz="2000"/>
              <a:t>     Ages between (27-41)</a:t>
            </a:r>
            <a:endParaRPr lang="en-US"/>
          </a:p>
          <a:p>
            <a:pPr marL="139700" indent="0">
              <a:lnSpc>
                <a:spcPct val="114999"/>
              </a:lnSpc>
              <a:buNone/>
            </a:pPr>
            <a:endParaRPr lang="en-US" sz="2000"/>
          </a:p>
          <a:p>
            <a:r>
              <a:rPr lang="en-US" sz="2000"/>
              <a:t>Secondary: Disney fans</a:t>
            </a:r>
          </a:p>
          <a:p>
            <a:pPr marL="139700" indent="0">
              <a:lnSpc>
                <a:spcPct val="114999"/>
              </a:lnSpc>
              <a:buNone/>
            </a:pPr>
            <a:endParaRPr lang="en-US" sz="2000"/>
          </a:p>
          <a:p>
            <a:r>
              <a:rPr lang="en-US" sz="2000"/>
              <a:t>Tertiary: General fitness population</a:t>
            </a:r>
          </a:p>
          <a:p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A63A6BE-3310-1B46-8005-4235EEAB8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293" y="1628205"/>
            <a:ext cx="3307907" cy="2667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>
            <a:extrusionClr>
              <a:schemeClr val="bg2">
                <a:lumMod val="40000"/>
                <a:lumOff val="60000"/>
              </a:schemeClr>
            </a:extrusionClr>
            <a:contourClr>
              <a:schemeClr val="bg2">
                <a:lumMod val="60000"/>
                <a:lumOff val="40000"/>
              </a:schemeClr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4FC6C1A-5F51-D94C-894B-B349085D38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4"/>
          <a:stretch/>
        </p:blipFill>
        <p:spPr bwMode="auto">
          <a:xfrm>
            <a:off x="7537836" y="1826198"/>
            <a:ext cx="1020603" cy="40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053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9"/>
          <p:cNvSpPr txBox="1">
            <a:spLocks noGrp="1"/>
          </p:cNvSpPr>
          <p:nvPr>
            <p:ph type="title"/>
          </p:nvPr>
        </p:nvSpPr>
        <p:spPr>
          <a:xfrm>
            <a:off x="717800" y="539500"/>
            <a:ext cx="7713000" cy="5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COMPETITORS</a:t>
            </a:r>
          </a:p>
        </p:txBody>
      </p:sp>
      <p:sp>
        <p:nvSpPr>
          <p:cNvPr id="474" name="Google Shape;474;p39"/>
          <p:cNvSpPr txBox="1">
            <a:spLocks noGrp="1"/>
          </p:cNvSpPr>
          <p:nvPr>
            <p:ph type="subTitle" idx="2"/>
          </p:nvPr>
        </p:nvSpPr>
        <p:spPr>
          <a:xfrm>
            <a:off x="344722" y="1470121"/>
            <a:ext cx="3966967" cy="591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har char="•"/>
            </a:pPr>
            <a:r>
              <a:rPr lang="en"/>
              <a:t>Peloton’s competitors include: </a:t>
            </a:r>
            <a:r>
              <a:rPr lang="en" b="1" i="1" u="sng"/>
              <a:t>NordicTrack, SoulCycle, </a:t>
            </a:r>
            <a:r>
              <a:rPr lang="en" b="1" i="1" u="sng" err="1"/>
              <a:t>Bowflex</a:t>
            </a:r>
            <a:r>
              <a:rPr lang="en" b="1" i="1" u="sng"/>
              <a:t>, Echelon, Life Fitness, etc.</a:t>
            </a:r>
            <a:endParaRPr lang="en"/>
          </a:p>
        </p:txBody>
      </p:sp>
      <p:sp>
        <p:nvSpPr>
          <p:cNvPr id="475" name="Google Shape;475;p39"/>
          <p:cNvSpPr txBox="1">
            <a:spLocks noGrp="1"/>
          </p:cNvSpPr>
          <p:nvPr>
            <p:ph type="subTitle" idx="3"/>
          </p:nvPr>
        </p:nvSpPr>
        <p:spPr>
          <a:xfrm>
            <a:off x="344722" y="2971538"/>
            <a:ext cx="3665043" cy="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"/>
              <a:t>Gyms &amp; studios reopening</a:t>
            </a:r>
          </a:p>
        </p:txBody>
      </p:sp>
      <p:sp>
        <p:nvSpPr>
          <p:cNvPr id="476" name="Google Shape;476;p39"/>
          <p:cNvSpPr txBox="1">
            <a:spLocks noGrp="1"/>
          </p:cNvSpPr>
          <p:nvPr>
            <p:ph type="subTitle" idx="4"/>
          </p:nvPr>
        </p:nvSpPr>
        <p:spPr>
          <a:xfrm>
            <a:off x="344722" y="2400743"/>
            <a:ext cx="3837571" cy="1141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"/>
              <a:t>Similarities</a:t>
            </a:r>
          </a:p>
        </p:txBody>
      </p:sp>
      <p:pic>
        <p:nvPicPr>
          <p:cNvPr id="14" name="Picture 14" descr="A picture containing text, sky&#10;&#10;Description automatically generated">
            <a:extLst>
              <a:ext uri="{FF2B5EF4-FFF2-40B4-BE49-F238E27FC236}">
                <a16:creationId xmlns:a16="http://schemas.microsoft.com/office/drawing/2014/main" id="{5E9D5156-A4A7-295A-3766-447E05E07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547" y="1561201"/>
            <a:ext cx="3831566" cy="2560248"/>
          </a:xfrm>
          <a:prstGeom prst="rect">
            <a:avLst/>
          </a:prstGeom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0FABD7EB-E650-BB47-9D2C-611248114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4"/>
          <a:stretch/>
        </p:blipFill>
        <p:spPr bwMode="auto">
          <a:xfrm>
            <a:off x="445273" y="4161998"/>
            <a:ext cx="1020603" cy="40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34"/>
          <p:cNvGrpSpPr/>
          <p:nvPr/>
        </p:nvGrpSpPr>
        <p:grpSpPr>
          <a:xfrm flipH="1">
            <a:off x="716550" y="535200"/>
            <a:ext cx="7710900" cy="4073100"/>
            <a:chOff x="719836" y="539075"/>
            <a:chExt cx="7710900" cy="4073100"/>
          </a:xfrm>
        </p:grpSpPr>
        <p:cxnSp>
          <p:nvCxnSpPr>
            <p:cNvPr id="314" name="Google Shape;314;p34"/>
            <p:cNvCxnSpPr/>
            <p:nvPr/>
          </p:nvCxnSpPr>
          <p:spPr>
            <a:xfrm>
              <a:off x="719836" y="539500"/>
              <a:ext cx="77109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34"/>
            <p:cNvCxnSpPr/>
            <p:nvPr/>
          </p:nvCxnSpPr>
          <p:spPr>
            <a:xfrm>
              <a:off x="5896936" y="539075"/>
              <a:ext cx="0" cy="4073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6" name="Google Shape;316;p34"/>
            <p:cNvSpPr/>
            <p:nvPr/>
          </p:nvSpPr>
          <p:spPr>
            <a:xfrm flipH="1">
              <a:off x="5562450" y="539502"/>
              <a:ext cx="668964" cy="334484"/>
            </a:xfrm>
            <a:custGeom>
              <a:avLst/>
              <a:gdLst/>
              <a:ahLst/>
              <a:cxnLst/>
              <a:rect l="l" t="t" r="r" b="b"/>
              <a:pathLst>
                <a:path w="132337" h="66169" extrusionOk="0">
                  <a:moveTo>
                    <a:pt x="1" y="1"/>
                  </a:moveTo>
                  <a:cubicBezTo>
                    <a:pt x="36582" y="1"/>
                    <a:pt x="66168" y="29682"/>
                    <a:pt x="66168" y="66168"/>
                  </a:cubicBezTo>
                  <a:cubicBezTo>
                    <a:pt x="66168" y="29682"/>
                    <a:pt x="95849" y="1"/>
                    <a:pt x="132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" name="Google Shape;317;p34"/>
          <p:cNvSpPr txBox="1">
            <a:spLocks noGrp="1"/>
          </p:cNvSpPr>
          <p:nvPr>
            <p:ph type="title"/>
          </p:nvPr>
        </p:nvSpPr>
        <p:spPr>
          <a:xfrm>
            <a:off x="3469975" y="2767450"/>
            <a:ext cx="363930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CAMPAIGN</a:t>
            </a:r>
            <a:endParaRPr/>
          </a:p>
        </p:txBody>
      </p:sp>
      <p:sp>
        <p:nvSpPr>
          <p:cNvPr id="318" name="Google Shape;318;p34"/>
          <p:cNvSpPr txBox="1">
            <a:spLocks noGrp="1"/>
          </p:cNvSpPr>
          <p:nvPr>
            <p:ph type="title" idx="2"/>
          </p:nvPr>
        </p:nvSpPr>
        <p:spPr>
          <a:xfrm>
            <a:off x="3469975" y="1901638"/>
            <a:ext cx="3506100" cy="78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9" name="Google Shape;319;p34"/>
          <p:cNvSpPr txBox="1">
            <a:spLocks noGrp="1"/>
          </p:cNvSpPr>
          <p:nvPr>
            <p:ph type="subTitle" idx="1"/>
          </p:nvPr>
        </p:nvSpPr>
        <p:spPr>
          <a:xfrm>
            <a:off x="3469975" y="3517900"/>
            <a:ext cx="2591700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cxnSp>
        <p:nvCxnSpPr>
          <p:cNvPr id="320" name="Google Shape;320;p34"/>
          <p:cNvCxnSpPr/>
          <p:nvPr/>
        </p:nvCxnSpPr>
        <p:spPr>
          <a:xfrm>
            <a:off x="3546175" y="4460073"/>
            <a:ext cx="21021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1" name="Google Shape;321;p34"/>
          <p:cNvGrpSpPr/>
          <p:nvPr/>
        </p:nvGrpSpPr>
        <p:grpSpPr>
          <a:xfrm rot="10800000" flipH="1">
            <a:off x="3529970" y="1387660"/>
            <a:ext cx="1201071" cy="361589"/>
            <a:chOff x="3546175" y="1358100"/>
            <a:chExt cx="1201071" cy="361589"/>
          </a:xfrm>
        </p:grpSpPr>
        <p:sp>
          <p:nvSpPr>
            <p:cNvPr id="322" name="Google Shape;322;p34"/>
            <p:cNvSpPr/>
            <p:nvPr/>
          </p:nvSpPr>
          <p:spPr>
            <a:xfrm>
              <a:off x="3546175" y="1358100"/>
              <a:ext cx="360691" cy="361589"/>
            </a:xfrm>
            <a:custGeom>
              <a:avLst/>
              <a:gdLst/>
              <a:ahLst/>
              <a:cxnLst/>
              <a:rect l="l" t="t" r="r" b="b"/>
              <a:pathLst>
                <a:path w="36975" h="37067" extrusionOk="0">
                  <a:moveTo>
                    <a:pt x="18487" y="0"/>
                  </a:moveTo>
                  <a:lnTo>
                    <a:pt x="16361" y="6840"/>
                  </a:lnTo>
                  <a:cubicBezTo>
                    <a:pt x="14882" y="11369"/>
                    <a:pt x="11277" y="14882"/>
                    <a:pt x="6748" y="16361"/>
                  </a:cubicBezTo>
                  <a:lnTo>
                    <a:pt x="0" y="18487"/>
                  </a:lnTo>
                  <a:lnTo>
                    <a:pt x="6748" y="20613"/>
                  </a:lnTo>
                  <a:cubicBezTo>
                    <a:pt x="11277" y="22092"/>
                    <a:pt x="14882" y="25697"/>
                    <a:pt x="16269" y="30226"/>
                  </a:cubicBezTo>
                  <a:lnTo>
                    <a:pt x="18487" y="37066"/>
                  </a:lnTo>
                  <a:lnTo>
                    <a:pt x="20613" y="30226"/>
                  </a:lnTo>
                  <a:cubicBezTo>
                    <a:pt x="22092" y="25697"/>
                    <a:pt x="25605" y="22092"/>
                    <a:pt x="30226" y="20613"/>
                  </a:cubicBezTo>
                  <a:lnTo>
                    <a:pt x="36974" y="18487"/>
                  </a:lnTo>
                  <a:lnTo>
                    <a:pt x="30226" y="16361"/>
                  </a:lnTo>
                  <a:cubicBezTo>
                    <a:pt x="25697" y="14974"/>
                    <a:pt x="22092" y="11369"/>
                    <a:pt x="20613" y="6840"/>
                  </a:cubicBezTo>
                  <a:lnTo>
                    <a:pt x="18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3966365" y="1358100"/>
              <a:ext cx="360691" cy="361589"/>
            </a:xfrm>
            <a:custGeom>
              <a:avLst/>
              <a:gdLst/>
              <a:ahLst/>
              <a:cxnLst/>
              <a:rect l="l" t="t" r="r" b="b"/>
              <a:pathLst>
                <a:path w="36975" h="37067" extrusionOk="0">
                  <a:moveTo>
                    <a:pt x="18487" y="0"/>
                  </a:moveTo>
                  <a:lnTo>
                    <a:pt x="16361" y="6840"/>
                  </a:lnTo>
                  <a:cubicBezTo>
                    <a:pt x="14882" y="11369"/>
                    <a:pt x="11277" y="14882"/>
                    <a:pt x="6748" y="16361"/>
                  </a:cubicBezTo>
                  <a:lnTo>
                    <a:pt x="0" y="18487"/>
                  </a:lnTo>
                  <a:lnTo>
                    <a:pt x="6748" y="20613"/>
                  </a:lnTo>
                  <a:cubicBezTo>
                    <a:pt x="11277" y="22092"/>
                    <a:pt x="14882" y="25697"/>
                    <a:pt x="16269" y="30226"/>
                  </a:cubicBezTo>
                  <a:lnTo>
                    <a:pt x="18487" y="37066"/>
                  </a:lnTo>
                  <a:lnTo>
                    <a:pt x="20613" y="30226"/>
                  </a:lnTo>
                  <a:cubicBezTo>
                    <a:pt x="22092" y="25697"/>
                    <a:pt x="25605" y="22092"/>
                    <a:pt x="30226" y="20613"/>
                  </a:cubicBezTo>
                  <a:lnTo>
                    <a:pt x="36974" y="18487"/>
                  </a:lnTo>
                  <a:lnTo>
                    <a:pt x="30226" y="16361"/>
                  </a:lnTo>
                  <a:cubicBezTo>
                    <a:pt x="25697" y="14974"/>
                    <a:pt x="22092" y="11369"/>
                    <a:pt x="20613" y="6840"/>
                  </a:cubicBezTo>
                  <a:lnTo>
                    <a:pt x="18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4386555" y="1358100"/>
              <a:ext cx="360691" cy="361589"/>
            </a:xfrm>
            <a:custGeom>
              <a:avLst/>
              <a:gdLst/>
              <a:ahLst/>
              <a:cxnLst/>
              <a:rect l="l" t="t" r="r" b="b"/>
              <a:pathLst>
                <a:path w="36975" h="37067" extrusionOk="0">
                  <a:moveTo>
                    <a:pt x="18487" y="0"/>
                  </a:moveTo>
                  <a:lnTo>
                    <a:pt x="16361" y="6840"/>
                  </a:lnTo>
                  <a:cubicBezTo>
                    <a:pt x="14882" y="11369"/>
                    <a:pt x="11277" y="14882"/>
                    <a:pt x="6748" y="16361"/>
                  </a:cubicBezTo>
                  <a:lnTo>
                    <a:pt x="0" y="18487"/>
                  </a:lnTo>
                  <a:lnTo>
                    <a:pt x="6748" y="20613"/>
                  </a:lnTo>
                  <a:cubicBezTo>
                    <a:pt x="11277" y="22092"/>
                    <a:pt x="14882" y="25697"/>
                    <a:pt x="16269" y="30226"/>
                  </a:cubicBezTo>
                  <a:lnTo>
                    <a:pt x="18487" y="37066"/>
                  </a:lnTo>
                  <a:lnTo>
                    <a:pt x="20613" y="30226"/>
                  </a:lnTo>
                  <a:cubicBezTo>
                    <a:pt x="22092" y="25697"/>
                    <a:pt x="25605" y="22092"/>
                    <a:pt x="30226" y="20613"/>
                  </a:cubicBezTo>
                  <a:lnTo>
                    <a:pt x="36974" y="18487"/>
                  </a:lnTo>
                  <a:lnTo>
                    <a:pt x="30226" y="16361"/>
                  </a:lnTo>
                  <a:cubicBezTo>
                    <a:pt x="25697" y="14974"/>
                    <a:pt x="22092" y="11369"/>
                    <a:pt x="20613" y="6840"/>
                  </a:cubicBezTo>
                  <a:lnTo>
                    <a:pt x="18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34"/>
          <p:cNvGrpSpPr/>
          <p:nvPr/>
        </p:nvGrpSpPr>
        <p:grpSpPr>
          <a:xfrm>
            <a:off x="6054123" y="3727641"/>
            <a:ext cx="2101575" cy="732436"/>
            <a:chOff x="6150282" y="3747165"/>
            <a:chExt cx="1814361" cy="632337"/>
          </a:xfrm>
        </p:grpSpPr>
        <p:grpSp>
          <p:nvGrpSpPr>
            <p:cNvPr id="326" name="Google Shape;326;p34"/>
            <p:cNvGrpSpPr/>
            <p:nvPr/>
          </p:nvGrpSpPr>
          <p:grpSpPr>
            <a:xfrm>
              <a:off x="6960394" y="3747165"/>
              <a:ext cx="1004250" cy="632337"/>
              <a:chOff x="9745675" y="6660575"/>
              <a:chExt cx="1949621" cy="1227363"/>
            </a:xfrm>
          </p:grpSpPr>
          <p:sp>
            <p:nvSpPr>
              <p:cNvPr id="327" name="Google Shape;327;p34"/>
              <p:cNvSpPr/>
              <p:nvPr/>
            </p:nvSpPr>
            <p:spPr>
              <a:xfrm>
                <a:off x="9745675" y="6660575"/>
                <a:ext cx="1949621" cy="1227363"/>
              </a:xfrm>
              <a:custGeom>
                <a:avLst/>
                <a:gdLst/>
                <a:ahLst/>
                <a:cxnLst/>
                <a:rect l="l" t="t" r="r" b="b"/>
                <a:pathLst>
                  <a:path w="107595" h="107687" fill="none" extrusionOk="0">
                    <a:moveTo>
                      <a:pt x="107595" y="53797"/>
                    </a:moveTo>
                    <a:cubicBezTo>
                      <a:pt x="107595" y="83561"/>
                      <a:pt x="83562" y="107687"/>
                      <a:pt x="53798" y="107687"/>
                    </a:cubicBezTo>
                    <a:cubicBezTo>
                      <a:pt x="24034" y="107687"/>
                      <a:pt x="1" y="83561"/>
                      <a:pt x="1" y="53797"/>
                    </a:cubicBezTo>
                    <a:cubicBezTo>
                      <a:pt x="1" y="24126"/>
                      <a:pt x="24034" y="0"/>
                      <a:pt x="53798" y="0"/>
                    </a:cubicBezTo>
                    <a:cubicBezTo>
                      <a:pt x="83562" y="0"/>
                      <a:pt x="107595" y="24126"/>
                      <a:pt x="107595" y="53797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miter lim="924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4"/>
              <p:cNvSpPr/>
              <p:nvPr/>
            </p:nvSpPr>
            <p:spPr>
              <a:xfrm>
                <a:off x="10080645" y="6660575"/>
                <a:ext cx="1279653" cy="1227363"/>
              </a:xfrm>
              <a:custGeom>
                <a:avLst/>
                <a:gdLst/>
                <a:ahLst/>
                <a:cxnLst/>
                <a:rect l="l" t="t" r="r" b="b"/>
                <a:pathLst>
                  <a:path w="70621" h="107687" fill="none" extrusionOk="0">
                    <a:moveTo>
                      <a:pt x="70621" y="53797"/>
                    </a:moveTo>
                    <a:cubicBezTo>
                      <a:pt x="70621" y="83561"/>
                      <a:pt x="54814" y="107687"/>
                      <a:pt x="35311" y="107687"/>
                    </a:cubicBezTo>
                    <a:cubicBezTo>
                      <a:pt x="15807" y="107687"/>
                      <a:pt x="1" y="83561"/>
                      <a:pt x="1" y="53797"/>
                    </a:cubicBezTo>
                    <a:cubicBezTo>
                      <a:pt x="1" y="24126"/>
                      <a:pt x="15807" y="0"/>
                      <a:pt x="35311" y="0"/>
                    </a:cubicBezTo>
                    <a:cubicBezTo>
                      <a:pt x="54814" y="0"/>
                      <a:pt x="70621" y="24126"/>
                      <a:pt x="70621" y="53797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miter lim="924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4"/>
              <p:cNvSpPr/>
              <p:nvPr/>
            </p:nvSpPr>
            <p:spPr>
              <a:xfrm>
                <a:off x="10494343" y="6660575"/>
                <a:ext cx="452239" cy="1227363"/>
              </a:xfrm>
              <a:custGeom>
                <a:avLst/>
                <a:gdLst/>
                <a:ahLst/>
                <a:cxnLst/>
                <a:rect l="l" t="t" r="r" b="b"/>
                <a:pathLst>
                  <a:path w="24958" h="107687" fill="none" extrusionOk="0">
                    <a:moveTo>
                      <a:pt x="24957" y="53797"/>
                    </a:moveTo>
                    <a:cubicBezTo>
                      <a:pt x="24957" y="83561"/>
                      <a:pt x="19411" y="107687"/>
                      <a:pt x="12479" y="107687"/>
                    </a:cubicBezTo>
                    <a:cubicBezTo>
                      <a:pt x="5546" y="107687"/>
                      <a:pt x="0" y="83561"/>
                      <a:pt x="0" y="53797"/>
                    </a:cubicBezTo>
                    <a:cubicBezTo>
                      <a:pt x="0" y="24126"/>
                      <a:pt x="5546" y="0"/>
                      <a:pt x="12479" y="0"/>
                    </a:cubicBezTo>
                    <a:cubicBezTo>
                      <a:pt x="19411" y="0"/>
                      <a:pt x="24957" y="24126"/>
                      <a:pt x="24957" y="53797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miter lim="924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4"/>
              <p:cNvSpPr/>
              <p:nvPr/>
            </p:nvSpPr>
            <p:spPr>
              <a:xfrm>
                <a:off x="9745675" y="6871252"/>
                <a:ext cx="1949621" cy="805951"/>
              </a:xfrm>
              <a:custGeom>
                <a:avLst/>
                <a:gdLst/>
                <a:ahLst/>
                <a:cxnLst/>
                <a:rect l="l" t="t" r="r" b="b"/>
                <a:pathLst>
                  <a:path w="107595" h="70713" fill="none" extrusionOk="0">
                    <a:moveTo>
                      <a:pt x="107595" y="35310"/>
                    </a:moveTo>
                    <a:cubicBezTo>
                      <a:pt x="107595" y="54906"/>
                      <a:pt x="83562" y="70713"/>
                      <a:pt x="53798" y="70713"/>
                    </a:cubicBezTo>
                    <a:cubicBezTo>
                      <a:pt x="24034" y="70713"/>
                      <a:pt x="1" y="54906"/>
                      <a:pt x="1" y="35310"/>
                    </a:cubicBezTo>
                    <a:cubicBezTo>
                      <a:pt x="1" y="15806"/>
                      <a:pt x="24034" y="0"/>
                      <a:pt x="53798" y="0"/>
                    </a:cubicBezTo>
                    <a:cubicBezTo>
                      <a:pt x="83562" y="0"/>
                      <a:pt x="107595" y="15806"/>
                      <a:pt x="107595" y="35310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miter lim="924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4"/>
              <p:cNvSpPr/>
              <p:nvPr/>
            </p:nvSpPr>
            <p:spPr>
              <a:xfrm>
                <a:off x="9745675" y="7131433"/>
                <a:ext cx="1949621" cy="285519"/>
              </a:xfrm>
              <a:custGeom>
                <a:avLst/>
                <a:gdLst/>
                <a:ahLst/>
                <a:cxnLst/>
                <a:rect l="l" t="t" r="r" b="b"/>
                <a:pathLst>
                  <a:path w="107595" h="25051" fill="none" extrusionOk="0">
                    <a:moveTo>
                      <a:pt x="107595" y="12479"/>
                    </a:moveTo>
                    <a:cubicBezTo>
                      <a:pt x="107595" y="19412"/>
                      <a:pt x="83562" y="25050"/>
                      <a:pt x="53798" y="25050"/>
                    </a:cubicBezTo>
                    <a:cubicBezTo>
                      <a:pt x="24034" y="25050"/>
                      <a:pt x="1" y="19412"/>
                      <a:pt x="1" y="12479"/>
                    </a:cubicBezTo>
                    <a:cubicBezTo>
                      <a:pt x="1" y="5639"/>
                      <a:pt x="24034" y="0"/>
                      <a:pt x="53798" y="0"/>
                    </a:cubicBezTo>
                    <a:cubicBezTo>
                      <a:pt x="83562" y="0"/>
                      <a:pt x="107595" y="5639"/>
                      <a:pt x="107595" y="12479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miter lim="924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2" name="Google Shape;332;p34"/>
            <p:cNvGrpSpPr/>
            <p:nvPr/>
          </p:nvGrpSpPr>
          <p:grpSpPr>
            <a:xfrm>
              <a:off x="6150282" y="3747165"/>
              <a:ext cx="1004250" cy="632337"/>
              <a:chOff x="9745675" y="6660575"/>
              <a:chExt cx="1949621" cy="1227363"/>
            </a:xfrm>
          </p:grpSpPr>
          <p:sp>
            <p:nvSpPr>
              <p:cNvPr id="333" name="Google Shape;333;p34"/>
              <p:cNvSpPr/>
              <p:nvPr/>
            </p:nvSpPr>
            <p:spPr>
              <a:xfrm>
                <a:off x="9745675" y="6660575"/>
                <a:ext cx="1949621" cy="1227363"/>
              </a:xfrm>
              <a:custGeom>
                <a:avLst/>
                <a:gdLst/>
                <a:ahLst/>
                <a:cxnLst/>
                <a:rect l="l" t="t" r="r" b="b"/>
                <a:pathLst>
                  <a:path w="107595" h="107687" fill="none" extrusionOk="0">
                    <a:moveTo>
                      <a:pt x="107595" y="53797"/>
                    </a:moveTo>
                    <a:cubicBezTo>
                      <a:pt x="107595" y="83561"/>
                      <a:pt x="83562" y="107687"/>
                      <a:pt x="53798" y="107687"/>
                    </a:cubicBezTo>
                    <a:cubicBezTo>
                      <a:pt x="24034" y="107687"/>
                      <a:pt x="1" y="83561"/>
                      <a:pt x="1" y="53797"/>
                    </a:cubicBezTo>
                    <a:cubicBezTo>
                      <a:pt x="1" y="24126"/>
                      <a:pt x="24034" y="0"/>
                      <a:pt x="53798" y="0"/>
                    </a:cubicBezTo>
                    <a:cubicBezTo>
                      <a:pt x="83562" y="0"/>
                      <a:pt x="107595" y="24126"/>
                      <a:pt x="107595" y="53797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miter lim="924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4"/>
              <p:cNvSpPr/>
              <p:nvPr/>
            </p:nvSpPr>
            <p:spPr>
              <a:xfrm>
                <a:off x="10080645" y="6660575"/>
                <a:ext cx="1279653" cy="1227363"/>
              </a:xfrm>
              <a:custGeom>
                <a:avLst/>
                <a:gdLst/>
                <a:ahLst/>
                <a:cxnLst/>
                <a:rect l="l" t="t" r="r" b="b"/>
                <a:pathLst>
                  <a:path w="70621" h="107687" fill="none" extrusionOk="0">
                    <a:moveTo>
                      <a:pt x="70621" y="53797"/>
                    </a:moveTo>
                    <a:cubicBezTo>
                      <a:pt x="70621" y="83561"/>
                      <a:pt x="54814" y="107687"/>
                      <a:pt x="35311" y="107687"/>
                    </a:cubicBezTo>
                    <a:cubicBezTo>
                      <a:pt x="15807" y="107687"/>
                      <a:pt x="1" y="83561"/>
                      <a:pt x="1" y="53797"/>
                    </a:cubicBezTo>
                    <a:cubicBezTo>
                      <a:pt x="1" y="24126"/>
                      <a:pt x="15807" y="0"/>
                      <a:pt x="35311" y="0"/>
                    </a:cubicBezTo>
                    <a:cubicBezTo>
                      <a:pt x="54814" y="0"/>
                      <a:pt x="70621" y="24126"/>
                      <a:pt x="70621" y="53797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miter lim="924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4"/>
              <p:cNvSpPr/>
              <p:nvPr/>
            </p:nvSpPr>
            <p:spPr>
              <a:xfrm>
                <a:off x="10494343" y="6660575"/>
                <a:ext cx="452239" cy="1227363"/>
              </a:xfrm>
              <a:custGeom>
                <a:avLst/>
                <a:gdLst/>
                <a:ahLst/>
                <a:cxnLst/>
                <a:rect l="l" t="t" r="r" b="b"/>
                <a:pathLst>
                  <a:path w="24958" h="107687" fill="none" extrusionOk="0">
                    <a:moveTo>
                      <a:pt x="24957" y="53797"/>
                    </a:moveTo>
                    <a:cubicBezTo>
                      <a:pt x="24957" y="83561"/>
                      <a:pt x="19411" y="107687"/>
                      <a:pt x="12479" y="107687"/>
                    </a:cubicBezTo>
                    <a:cubicBezTo>
                      <a:pt x="5546" y="107687"/>
                      <a:pt x="0" y="83561"/>
                      <a:pt x="0" y="53797"/>
                    </a:cubicBezTo>
                    <a:cubicBezTo>
                      <a:pt x="0" y="24126"/>
                      <a:pt x="5546" y="0"/>
                      <a:pt x="12479" y="0"/>
                    </a:cubicBezTo>
                    <a:cubicBezTo>
                      <a:pt x="19411" y="0"/>
                      <a:pt x="24957" y="24126"/>
                      <a:pt x="24957" y="53797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miter lim="924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4"/>
              <p:cNvSpPr/>
              <p:nvPr/>
            </p:nvSpPr>
            <p:spPr>
              <a:xfrm>
                <a:off x="9745675" y="6871252"/>
                <a:ext cx="1949621" cy="805951"/>
              </a:xfrm>
              <a:custGeom>
                <a:avLst/>
                <a:gdLst/>
                <a:ahLst/>
                <a:cxnLst/>
                <a:rect l="l" t="t" r="r" b="b"/>
                <a:pathLst>
                  <a:path w="107595" h="70713" fill="none" extrusionOk="0">
                    <a:moveTo>
                      <a:pt x="107595" y="35310"/>
                    </a:moveTo>
                    <a:cubicBezTo>
                      <a:pt x="107595" y="54906"/>
                      <a:pt x="83562" y="70713"/>
                      <a:pt x="53798" y="70713"/>
                    </a:cubicBezTo>
                    <a:cubicBezTo>
                      <a:pt x="24034" y="70713"/>
                      <a:pt x="1" y="54906"/>
                      <a:pt x="1" y="35310"/>
                    </a:cubicBezTo>
                    <a:cubicBezTo>
                      <a:pt x="1" y="15806"/>
                      <a:pt x="24034" y="0"/>
                      <a:pt x="53798" y="0"/>
                    </a:cubicBezTo>
                    <a:cubicBezTo>
                      <a:pt x="83562" y="0"/>
                      <a:pt x="107595" y="15806"/>
                      <a:pt x="107595" y="35310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miter lim="924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4"/>
              <p:cNvSpPr/>
              <p:nvPr/>
            </p:nvSpPr>
            <p:spPr>
              <a:xfrm>
                <a:off x="9745675" y="7131433"/>
                <a:ext cx="1949621" cy="285519"/>
              </a:xfrm>
              <a:custGeom>
                <a:avLst/>
                <a:gdLst/>
                <a:ahLst/>
                <a:cxnLst/>
                <a:rect l="l" t="t" r="r" b="b"/>
                <a:pathLst>
                  <a:path w="107595" h="25051" fill="none" extrusionOk="0">
                    <a:moveTo>
                      <a:pt x="107595" y="12479"/>
                    </a:moveTo>
                    <a:cubicBezTo>
                      <a:pt x="107595" y="19412"/>
                      <a:pt x="83562" y="25050"/>
                      <a:pt x="53798" y="25050"/>
                    </a:cubicBezTo>
                    <a:cubicBezTo>
                      <a:pt x="24034" y="25050"/>
                      <a:pt x="1" y="19412"/>
                      <a:pt x="1" y="12479"/>
                    </a:cubicBezTo>
                    <a:cubicBezTo>
                      <a:pt x="1" y="5639"/>
                      <a:pt x="24034" y="0"/>
                      <a:pt x="53798" y="0"/>
                    </a:cubicBezTo>
                    <a:cubicBezTo>
                      <a:pt x="83562" y="0"/>
                      <a:pt x="107595" y="5639"/>
                      <a:pt x="107595" y="12479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miter lim="924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0" name="Picture 4">
            <a:extLst>
              <a:ext uri="{FF2B5EF4-FFF2-40B4-BE49-F238E27FC236}">
                <a16:creationId xmlns:a16="http://schemas.microsoft.com/office/drawing/2014/main" id="{CC668B6A-5582-9044-A9B1-0FB2211BE4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4"/>
          <a:stretch/>
        </p:blipFill>
        <p:spPr bwMode="auto">
          <a:xfrm>
            <a:off x="-1956868" y="1027919"/>
            <a:ext cx="7767044" cy="308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B00867C0-EC38-5C44-8472-12507A4F598E}"/>
              </a:ext>
            </a:extLst>
          </p:cNvPr>
          <p:cNvSpPr/>
          <p:nvPr/>
        </p:nvSpPr>
        <p:spPr>
          <a:xfrm>
            <a:off x="6425322" y="2123036"/>
            <a:ext cx="143124" cy="143123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7E67B45-8A34-C846-B53D-537FA2C9D7BC}"/>
              </a:ext>
            </a:extLst>
          </p:cNvPr>
          <p:cNvSpPr/>
          <p:nvPr/>
        </p:nvSpPr>
        <p:spPr>
          <a:xfrm>
            <a:off x="6678261" y="2113326"/>
            <a:ext cx="143124" cy="143123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BD210D-D009-E64B-B6EB-8D0536D92266}"/>
              </a:ext>
            </a:extLst>
          </p:cNvPr>
          <p:cNvSpPr/>
          <p:nvPr/>
        </p:nvSpPr>
        <p:spPr>
          <a:xfrm>
            <a:off x="6496884" y="2209227"/>
            <a:ext cx="244047" cy="24451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laria Treatment Breakthrough by Slidesgo">
  <a:themeElements>
    <a:clrScheme name="Simple Light">
      <a:dk1>
        <a:srgbClr val="131614"/>
      </a:dk1>
      <a:lt1>
        <a:srgbClr val="FFFFFF"/>
      </a:lt1>
      <a:dk2>
        <a:srgbClr val="55DDE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Microsoft Macintosh PowerPoint</Application>
  <PresentationFormat>On-screen Show (16:9)</PresentationFormat>
  <Paragraphs>133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Anaheim</vt:lpstr>
      <vt:lpstr>Raleway</vt:lpstr>
      <vt:lpstr>Arial</vt:lpstr>
      <vt:lpstr>Montserrat Black</vt:lpstr>
      <vt:lpstr>Bebas Neue</vt:lpstr>
      <vt:lpstr>Bell MT</vt:lpstr>
      <vt:lpstr>Malaria Treatment Breakthrough by Slidesgo</vt:lpstr>
      <vt:lpstr>Peloton x Disney Marketing Plan</vt:lpstr>
      <vt:lpstr>01</vt:lpstr>
      <vt:lpstr>—Walt Disney</vt:lpstr>
      <vt:lpstr>INTRODUCTION</vt:lpstr>
      <vt:lpstr>INTRODUCTION</vt:lpstr>
      <vt:lpstr>PRODUCT</vt:lpstr>
      <vt:lpstr>Target Market/ Consumer Behavior</vt:lpstr>
      <vt:lpstr>COMPETITORS</vt:lpstr>
      <vt:lpstr>CAMPAIGN</vt:lpstr>
      <vt:lpstr>PELOTON X DISNEY</vt:lpstr>
      <vt:lpstr>GOALS</vt:lpstr>
      <vt:lpstr>2.5 TRILLION </vt:lpstr>
      <vt:lpstr>CREATIVE</vt:lpstr>
      <vt:lpstr>$13 MILLION</vt:lpstr>
      <vt:lpstr>Marketing &amp; Advertising</vt:lpstr>
      <vt:lpstr>SUMMARY OF QUALTRICS SURVEY</vt:lpstr>
      <vt:lpstr>INTERVIEW AND RESEARCH SUMMARY</vt:lpstr>
      <vt:lpstr>CONCLUSION</vt:lpstr>
      <vt:lpstr>In Conclusion...</vt:lpstr>
      <vt:lpstr>THANKS!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MALARIA TREATMENT BREAKTHROUGH</dc:title>
  <cp:lastModifiedBy>Hallur, Anshul Sandeep - (ahallur)</cp:lastModifiedBy>
  <cp:revision>2</cp:revision>
  <dcterms:modified xsi:type="dcterms:W3CDTF">2022-10-17T01:54:22Z</dcterms:modified>
</cp:coreProperties>
</file>