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67" r:id="rId4"/>
    <p:sldId id="279" r:id="rId5"/>
    <p:sldId id="270" r:id="rId6"/>
    <p:sldId id="260" r:id="rId7"/>
    <p:sldId id="268" r:id="rId8"/>
    <p:sldId id="261" r:id="rId9"/>
    <p:sldId id="263" r:id="rId10"/>
    <p:sldId id="265" r:id="rId11"/>
    <p:sldId id="271" r:id="rId12"/>
    <p:sldId id="274" r:id="rId13"/>
    <p:sldId id="277" r:id="rId14"/>
    <p:sldId id="275" r:id="rId15"/>
    <p:sldId id="276" r:id="rId16"/>
    <p:sldId id="27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1866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pPr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980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pPr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096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pPr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0570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pPr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5133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pPr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3893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pPr/>
              <a:t>02-01-2018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028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pPr/>
              <a:t>02-01-2018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480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pPr/>
              <a:t>02-01-2018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42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pPr/>
              <a:t>02-01-2018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968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pPr/>
              <a:t>02-01-2018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8368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pPr/>
              <a:t>02-01-2018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803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B5C2-5BD0-4792-BD79-4B21694744EC}" type="datetimeFigureOut">
              <a:rPr lang="en-IN" smtClean="0"/>
              <a:pPr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2F66-DF35-4940-8363-6E1373DD8E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6643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730062" y="2693586"/>
            <a:ext cx="9144000" cy="2387600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JOINT ADMISSION CONTROL AND ROUTING VIA ADP</a:t>
            </a:r>
            <a:b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STREAMING VIDEO OVER SDN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657895" y="206061"/>
            <a:ext cx="10515600" cy="5919386"/>
          </a:xfrm>
        </p:spPr>
        <p:txBody>
          <a:bodyPr/>
          <a:lstStyle/>
          <a:p>
            <a:pPr marL="0" indent="0">
              <a:buNone/>
            </a:pPr>
            <a:r>
              <a:rPr lang="en-IN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Modules:</a:t>
            </a:r>
          </a:p>
          <a:p>
            <a:pPr marL="742950" indent="-742950">
              <a:buAutoNum type="arabicPeriod"/>
            </a:pPr>
            <a:r>
              <a:rPr lang="en-IN" sz="4000" dirty="0" smtClean="0"/>
              <a:t>Setting up the Network Topology.</a:t>
            </a:r>
          </a:p>
          <a:p>
            <a:pPr marL="742950" indent="-742950">
              <a:buAutoNum type="arabicPeriod"/>
            </a:pPr>
            <a:r>
              <a:rPr lang="en-IN" sz="4000" dirty="0" smtClean="0"/>
              <a:t>Connecting and Configuring Remote Controller.</a:t>
            </a:r>
          </a:p>
          <a:p>
            <a:pPr marL="742950" indent="-742950">
              <a:buAutoNum type="arabicPeriod"/>
            </a:pPr>
            <a:r>
              <a:rPr lang="en-IN" sz="4000" dirty="0" smtClean="0"/>
              <a:t>Video Streaming in Network.</a:t>
            </a:r>
          </a:p>
          <a:p>
            <a:pPr marL="742950" indent="-742950">
              <a:buAutoNum type="arabicPeriod"/>
            </a:pPr>
            <a:r>
              <a:rPr lang="en-IN" sz="4000" dirty="0" smtClean="0"/>
              <a:t>Algorithm implementation as SDN application using Rest API.</a:t>
            </a:r>
          </a:p>
          <a:p>
            <a:pPr marL="742950" indent="-742950">
              <a:buAutoNum type="arabicPeriod"/>
            </a:pPr>
            <a:r>
              <a:rPr lang="en-IN" sz="4000" dirty="0" smtClean="0"/>
              <a:t>Evaluating the Result.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 1: Setting up Network Topology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37" y="1648876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err="1" smtClean="0"/>
              <a:t>Mininet</a:t>
            </a:r>
            <a:r>
              <a:rPr lang="en-US" sz="9600" dirty="0" smtClean="0"/>
              <a:t> Installation.</a:t>
            </a:r>
          </a:p>
          <a:p>
            <a:r>
              <a:rPr lang="en-US" sz="9600" dirty="0"/>
              <a:t>Code for setting up topology</a:t>
            </a:r>
            <a:r>
              <a:rPr lang="en-US" sz="9600" dirty="0" smtClean="0"/>
              <a:t>.</a:t>
            </a:r>
          </a:p>
          <a:p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from </a:t>
            </a:r>
            <a:r>
              <a:rPr lang="en-US" sz="9600" dirty="0" err="1"/>
              <a:t>mininet.topo</a:t>
            </a:r>
            <a:r>
              <a:rPr lang="en-US" sz="9600" dirty="0"/>
              <a:t> import </a:t>
            </a:r>
            <a:r>
              <a:rPr lang="en-US" sz="9600" dirty="0" err="1"/>
              <a:t>Topo</a:t>
            </a:r>
            <a:endParaRPr lang="en-US" sz="9600" dirty="0"/>
          </a:p>
          <a:p>
            <a:pPr marL="0" indent="0" fontAlgn="base">
              <a:buNone/>
            </a:pPr>
            <a:r>
              <a:rPr lang="en-US" sz="9600" dirty="0"/>
              <a:t> </a:t>
            </a:r>
            <a:r>
              <a:rPr lang="en-US" sz="9600" dirty="0" smtClean="0"/>
              <a:t>class </a:t>
            </a:r>
            <a:r>
              <a:rPr lang="en-US" sz="9600" dirty="0" err="1"/>
              <a:t>MinimalTopo</a:t>
            </a:r>
            <a:r>
              <a:rPr lang="en-US" sz="9600" dirty="0"/>
              <a:t>( </a:t>
            </a:r>
            <a:r>
              <a:rPr lang="en-US" sz="9600" dirty="0" err="1"/>
              <a:t>Topo</a:t>
            </a:r>
            <a:r>
              <a:rPr lang="en-US" sz="9600" dirty="0"/>
              <a:t> ):</a:t>
            </a:r>
          </a:p>
          <a:p>
            <a:pPr marL="0" indent="0" fontAlgn="base">
              <a:buNone/>
            </a:pPr>
            <a:r>
              <a:rPr lang="en-US" sz="9600" dirty="0"/>
              <a:t>       </a:t>
            </a:r>
            <a:r>
              <a:rPr lang="en-US" sz="9600" dirty="0" err="1"/>
              <a:t>def</a:t>
            </a:r>
            <a:r>
              <a:rPr lang="en-US" sz="9600" dirty="0"/>
              <a:t> build( self ):</a:t>
            </a:r>
          </a:p>
          <a:p>
            <a:pPr marL="0" indent="0" fontAlgn="base">
              <a:buNone/>
            </a:pPr>
            <a:r>
              <a:rPr lang="en-US" sz="9600" dirty="0"/>
              <a:t>        # Create two hosts.</a:t>
            </a:r>
          </a:p>
          <a:p>
            <a:pPr marL="0" indent="0" fontAlgn="base">
              <a:buNone/>
            </a:pPr>
            <a:r>
              <a:rPr lang="en-US" sz="9600" dirty="0"/>
              <a:t>        h1 = </a:t>
            </a:r>
            <a:r>
              <a:rPr lang="en-US" sz="9600" dirty="0" err="1"/>
              <a:t>self.addHost</a:t>
            </a:r>
            <a:r>
              <a:rPr lang="en-US" sz="9600" dirty="0"/>
              <a:t>( 'h1' )</a:t>
            </a:r>
          </a:p>
          <a:p>
            <a:pPr marL="0" indent="0" fontAlgn="base">
              <a:buNone/>
            </a:pPr>
            <a:r>
              <a:rPr lang="en-US" sz="9600" dirty="0"/>
              <a:t>        h2 = </a:t>
            </a:r>
            <a:r>
              <a:rPr lang="en-US" sz="9600" dirty="0" err="1"/>
              <a:t>self.addHost</a:t>
            </a:r>
            <a:r>
              <a:rPr lang="en-US" sz="9600" dirty="0"/>
              <a:t>( 'h2' </a:t>
            </a:r>
            <a:r>
              <a:rPr lang="en-US" sz="9600" dirty="0" smtClean="0"/>
              <a:t>)</a:t>
            </a:r>
          </a:p>
          <a:p>
            <a:pPr marL="0" indent="0" fontAlgn="base">
              <a:buNone/>
            </a:pPr>
            <a:r>
              <a:rPr lang="en-US" sz="9600" dirty="0"/>
              <a:t> # Create a switch</a:t>
            </a:r>
          </a:p>
          <a:p>
            <a:pPr marL="0" indent="0" fontAlgn="base">
              <a:buNone/>
            </a:pPr>
            <a:r>
              <a:rPr lang="en-US" sz="9600" dirty="0"/>
              <a:t>        s1 = </a:t>
            </a:r>
            <a:r>
              <a:rPr lang="en-US" sz="9600" dirty="0" err="1"/>
              <a:t>self.addSwitch</a:t>
            </a:r>
            <a:r>
              <a:rPr lang="en-US" sz="9600" dirty="0"/>
              <a:t>( 's1' )</a:t>
            </a:r>
          </a:p>
          <a:p>
            <a:pPr marL="0" indent="0" fontAlgn="base">
              <a:buNone/>
            </a:pPr>
            <a:r>
              <a:rPr lang="en-US" sz="9600" dirty="0"/>
              <a:t> </a:t>
            </a:r>
          </a:p>
          <a:p>
            <a:pPr marL="0" indent="0" fontAlgn="base">
              <a:buNone/>
            </a:pPr>
            <a:endParaRPr lang="en-US" sz="5500" dirty="0"/>
          </a:p>
          <a:p>
            <a:pPr marL="0" indent="0" fontAlgn="base">
              <a:buNone/>
            </a:pPr>
            <a:r>
              <a:rPr lang="en-US" sz="5500" dirty="0"/>
              <a:t> </a:t>
            </a:r>
          </a:p>
          <a:p>
            <a:pPr marL="0" indent="0" fontAlgn="base">
              <a:buNone/>
            </a:pPr>
            <a:r>
              <a:rPr lang="en-US" sz="7200" dirty="0"/>
              <a:t>    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50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9245"/>
            <a:ext cx="10515600" cy="577771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100" dirty="0"/>
              <a:t> # Add links between the switch and each host</a:t>
            </a:r>
          </a:p>
          <a:p>
            <a:pPr marL="0" indent="0" fontAlgn="base">
              <a:buNone/>
            </a:pPr>
            <a:r>
              <a:rPr lang="en-US" sz="2100" dirty="0"/>
              <a:t>        </a:t>
            </a:r>
            <a:r>
              <a:rPr lang="en-US" sz="2100" dirty="0" err="1"/>
              <a:t>self.addLink</a:t>
            </a:r>
            <a:r>
              <a:rPr lang="en-US" sz="2100" dirty="0"/>
              <a:t>( s1, h1 )</a:t>
            </a:r>
          </a:p>
          <a:p>
            <a:pPr marL="0" indent="0" fontAlgn="base">
              <a:buNone/>
            </a:pPr>
            <a:r>
              <a:rPr lang="en-US" sz="2100" dirty="0"/>
              <a:t>        </a:t>
            </a:r>
            <a:r>
              <a:rPr lang="en-US" sz="2100" dirty="0" err="1"/>
              <a:t>self.addLink</a:t>
            </a:r>
            <a:r>
              <a:rPr lang="en-US" sz="2100" dirty="0"/>
              <a:t>( s1, h2 )</a:t>
            </a:r>
          </a:p>
          <a:p>
            <a:pPr marL="0" indent="0" fontAlgn="base">
              <a:buNone/>
            </a:pPr>
            <a:r>
              <a:rPr lang="en-US" sz="2100" dirty="0"/>
              <a:t> </a:t>
            </a:r>
            <a:r>
              <a:rPr lang="en-US" sz="2100" dirty="0" smtClean="0"/>
              <a:t># </a:t>
            </a:r>
            <a:r>
              <a:rPr lang="en-US" sz="2100" dirty="0"/>
              <a:t>Allows the file to be imported using `</a:t>
            </a:r>
            <a:r>
              <a:rPr lang="en-US" sz="2100" dirty="0" err="1"/>
              <a:t>mn</a:t>
            </a:r>
            <a:r>
              <a:rPr lang="en-US" sz="2100" dirty="0"/>
              <a:t> --custom &lt;filename&gt; --</a:t>
            </a:r>
            <a:r>
              <a:rPr lang="en-US" sz="2100" dirty="0" err="1"/>
              <a:t>topo</a:t>
            </a:r>
            <a:r>
              <a:rPr lang="en-US" sz="2100" dirty="0"/>
              <a:t> minimal`</a:t>
            </a:r>
          </a:p>
          <a:p>
            <a:pPr marL="0" indent="0" fontAlgn="base">
              <a:buNone/>
            </a:pPr>
            <a:r>
              <a:rPr lang="en-US" sz="2100" dirty="0" err="1"/>
              <a:t>topos</a:t>
            </a:r>
            <a:r>
              <a:rPr lang="en-US" sz="2100" dirty="0"/>
              <a:t> = {</a:t>
            </a:r>
          </a:p>
          <a:p>
            <a:pPr marL="0" indent="0" fontAlgn="base">
              <a:buNone/>
            </a:pPr>
            <a:r>
              <a:rPr lang="en-US" sz="2100" dirty="0"/>
              <a:t>    'minimal': </a:t>
            </a:r>
            <a:r>
              <a:rPr lang="en-US" sz="2100" dirty="0" err="1"/>
              <a:t>MinimalTopo</a:t>
            </a:r>
            <a:endParaRPr lang="en-US" sz="2100" dirty="0"/>
          </a:p>
          <a:p>
            <a:pPr marL="0" indent="0" fontAlgn="base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r>
              <a:rPr lang="en-US" dirty="0" smtClean="0"/>
              <a:t>Command to execute the code: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python topo.py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8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SIMPLE NETWORK TOPOLOGY: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1048613" name="Donut 3"/>
          <p:cNvSpPr/>
          <p:nvPr/>
        </p:nvSpPr>
        <p:spPr>
          <a:xfrm>
            <a:off x="2665927" y="2923503"/>
            <a:ext cx="978794" cy="10174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14" name="Donut 4"/>
          <p:cNvSpPr/>
          <p:nvPr/>
        </p:nvSpPr>
        <p:spPr>
          <a:xfrm>
            <a:off x="4714204" y="4797380"/>
            <a:ext cx="940158" cy="97879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15" name="Oval 5"/>
          <p:cNvSpPr/>
          <p:nvPr/>
        </p:nvSpPr>
        <p:spPr>
          <a:xfrm>
            <a:off x="6320844" y="3013656"/>
            <a:ext cx="785611" cy="837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048616" name="Oval 6"/>
          <p:cNvSpPr/>
          <p:nvPr/>
        </p:nvSpPr>
        <p:spPr>
          <a:xfrm>
            <a:off x="8984088" y="3065171"/>
            <a:ext cx="798490" cy="79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048617" name="Oval 7"/>
          <p:cNvSpPr/>
          <p:nvPr/>
        </p:nvSpPr>
        <p:spPr>
          <a:xfrm>
            <a:off x="8996966" y="4926169"/>
            <a:ext cx="785612" cy="73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3145731" name="Straight Connector 9"/>
          <p:cNvCxnSpPr>
            <a:cxnSpLocks/>
          </p:cNvCxnSpPr>
          <p:nvPr/>
        </p:nvCxnSpPr>
        <p:spPr>
          <a:xfrm flipV="1">
            <a:off x="3644721" y="3391146"/>
            <a:ext cx="2676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11"/>
          <p:cNvCxnSpPr>
            <a:cxnSpLocks/>
          </p:cNvCxnSpPr>
          <p:nvPr/>
        </p:nvCxnSpPr>
        <p:spPr>
          <a:xfrm>
            <a:off x="7106455" y="3432219"/>
            <a:ext cx="1877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13"/>
          <p:cNvCxnSpPr>
            <a:cxnSpLocks/>
            <a:endCxn id="1048617" idx="0"/>
          </p:cNvCxnSpPr>
          <p:nvPr/>
        </p:nvCxnSpPr>
        <p:spPr>
          <a:xfrm flipH="1">
            <a:off x="9389772" y="3863661"/>
            <a:ext cx="24684" cy="10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5"/>
          <p:cNvCxnSpPr>
            <a:cxnSpLocks/>
            <a:stCxn id="1048614" idx="6"/>
            <a:endCxn id="1048617" idx="2"/>
          </p:cNvCxnSpPr>
          <p:nvPr/>
        </p:nvCxnSpPr>
        <p:spPr>
          <a:xfrm>
            <a:off x="5654362" y="5286777"/>
            <a:ext cx="3342604" cy="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9"/>
          <p:cNvCxnSpPr>
            <a:cxnSpLocks/>
            <a:stCxn id="1048613" idx="5"/>
            <a:endCxn id="1048614" idx="1"/>
          </p:cNvCxnSpPr>
          <p:nvPr/>
        </p:nvCxnSpPr>
        <p:spPr>
          <a:xfrm>
            <a:off x="3501380" y="3791935"/>
            <a:ext cx="1350507" cy="114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Arrow Connector 21"/>
          <p:cNvCxnSpPr>
            <a:cxnSpLocks/>
          </p:cNvCxnSpPr>
          <p:nvPr/>
        </p:nvCxnSpPr>
        <p:spPr>
          <a:xfrm flipH="1" flipV="1">
            <a:off x="3597114" y="3660728"/>
            <a:ext cx="1435018" cy="1148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37" name="Straight Arrow Connector 29"/>
          <p:cNvCxnSpPr>
            <a:cxnSpLocks/>
          </p:cNvCxnSpPr>
          <p:nvPr/>
        </p:nvCxnSpPr>
        <p:spPr>
          <a:xfrm flipH="1" flipV="1">
            <a:off x="5525735" y="5118656"/>
            <a:ext cx="3471231" cy="42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38" name="Straight Arrow Connector 33"/>
          <p:cNvCxnSpPr>
            <a:cxnSpLocks/>
            <a:stCxn id="1048616" idx="1"/>
          </p:cNvCxnSpPr>
          <p:nvPr/>
        </p:nvCxnSpPr>
        <p:spPr>
          <a:xfrm flipH="1">
            <a:off x="7015975" y="3182107"/>
            <a:ext cx="2085049" cy="17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39" name="Straight Arrow Connector 39"/>
          <p:cNvCxnSpPr>
            <a:cxnSpLocks/>
            <a:stCxn id="1048617" idx="7"/>
            <a:endCxn id="1048616" idx="5"/>
          </p:cNvCxnSpPr>
          <p:nvPr/>
        </p:nvCxnSpPr>
        <p:spPr>
          <a:xfrm flipH="1" flipV="1">
            <a:off x="9665642" y="3746725"/>
            <a:ext cx="1886" cy="1286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40" name="Straight Arrow Connector 43"/>
          <p:cNvCxnSpPr>
            <a:cxnSpLocks/>
          </p:cNvCxnSpPr>
          <p:nvPr/>
        </p:nvCxnSpPr>
        <p:spPr>
          <a:xfrm flipH="1" flipV="1">
            <a:off x="3501380" y="3177617"/>
            <a:ext cx="2912299" cy="28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618" name="TextBox 46"/>
          <p:cNvSpPr txBox="1"/>
          <p:nvPr/>
        </p:nvSpPr>
        <p:spPr>
          <a:xfrm>
            <a:off x="1910842" y="4235047"/>
            <a:ext cx="20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Access Points</a:t>
            </a:r>
            <a:endParaRPr lang="en-IN" dirty="0"/>
          </a:p>
        </p:txBody>
      </p:sp>
      <p:cxnSp>
        <p:nvCxnSpPr>
          <p:cNvPr id="3145741" name="Straight Arrow Connector 48"/>
          <p:cNvCxnSpPr>
            <a:cxnSpLocks/>
          </p:cNvCxnSpPr>
          <p:nvPr/>
        </p:nvCxnSpPr>
        <p:spPr>
          <a:xfrm flipH="1">
            <a:off x="2112135" y="3432219"/>
            <a:ext cx="55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9" name="TextBox 49"/>
          <p:cNvSpPr txBox="1"/>
          <p:nvPr/>
        </p:nvSpPr>
        <p:spPr>
          <a:xfrm>
            <a:off x="1094705" y="3206480"/>
            <a:ext cx="9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  <p:sp>
        <p:nvSpPr>
          <p:cNvPr id="1048620" name="TextBox 51"/>
          <p:cNvSpPr txBox="1"/>
          <p:nvPr/>
        </p:nvSpPr>
        <p:spPr>
          <a:xfrm>
            <a:off x="10264462" y="5106473"/>
            <a:ext cx="107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cxnSp>
        <p:nvCxnSpPr>
          <p:cNvPr id="3145742" name="Straight Arrow Connector 53"/>
          <p:cNvCxnSpPr>
            <a:cxnSpLocks/>
          </p:cNvCxnSpPr>
          <p:nvPr/>
        </p:nvCxnSpPr>
        <p:spPr>
          <a:xfrm flipH="1">
            <a:off x="9782578" y="5293217"/>
            <a:ext cx="48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Straight Arrow Connector 57"/>
          <p:cNvCxnSpPr>
            <a:cxnSpLocks/>
          </p:cNvCxnSpPr>
          <p:nvPr/>
        </p:nvCxnSpPr>
        <p:spPr>
          <a:xfrm flipH="1">
            <a:off x="4176633" y="5293217"/>
            <a:ext cx="53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1" name="TextBox 58"/>
          <p:cNvSpPr txBox="1"/>
          <p:nvPr/>
        </p:nvSpPr>
        <p:spPr>
          <a:xfrm>
            <a:off x="3287126" y="5118656"/>
            <a:ext cx="77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147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 2:Connecting and Configuring Remote Controller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dirty="0" smtClean="0"/>
              <a:t>Command to kill the local host connection</a:t>
            </a:r>
          </a:p>
          <a:p>
            <a:r>
              <a:rPr lang="en-US" sz="3600" b="1" i="1" dirty="0" smtClean="0"/>
              <a:t>kill -9 </a:t>
            </a:r>
            <a:r>
              <a:rPr lang="en-US" sz="3600" b="1" i="1" dirty="0" err="1" smtClean="0"/>
              <a:t>pid</a:t>
            </a:r>
            <a:r>
              <a:rPr lang="en-US" sz="3600" b="1" i="1" dirty="0" smtClean="0"/>
              <a:t>(port id)</a:t>
            </a:r>
          </a:p>
          <a:p>
            <a:pPr>
              <a:buNone/>
            </a:pPr>
            <a:r>
              <a:rPr lang="en-US" sz="3000" dirty="0" smtClean="0"/>
              <a:t>Command to start the pox controller</a:t>
            </a:r>
          </a:p>
          <a:p>
            <a:r>
              <a:rPr lang="en-US" sz="3600" b="1" i="1" dirty="0" err="1" smtClean="0"/>
              <a:t>cd</a:t>
            </a:r>
            <a:r>
              <a:rPr lang="en-US" sz="3600" b="1" i="1" dirty="0" smtClean="0"/>
              <a:t> /home/</a:t>
            </a:r>
            <a:r>
              <a:rPr lang="en-US" sz="3600" b="1" i="1" dirty="0" err="1" smtClean="0"/>
              <a:t>ubuntu</a:t>
            </a:r>
            <a:r>
              <a:rPr lang="en-US" sz="3600" b="1" i="1" dirty="0" smtClean="0"/>
              <a:t>/pox &amp;&amp; ./pox.py</a:t>
            </a:r>
          </a:p>
          <a:p>
            <a:pPr>
              <a:buNone/>
            </a:pPr>
            <a:r>
              <a:rPr lang="en-US" sz="3000" dirty="0" smtClean="0"/>
              <a:t>Command to connect switches with the controller</a:t>
            </a:r>
          </a:p>
          <a:p>
            <a:r>
              <a:rPr lang="en-US" sz="3600" b="1" i="1" dirty="0" err="1" smtClean="0"/>
              <a:t>sudo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mn</a:t>
            </a:r>
            <a:r>
              <a:rPr lang="en-US" sz="3600" b="1" i="1" dirty="0" smtClean="0"/>
              <a:t> --</a:t>
            </a:r>
            <a:r>
              <a:rPr lang="en-US" sz="3600" b="1" i="1" dirty="0" err="1" smtClean="0"/>
              <a:t>topo</a:t>
            </a:r>
            <a:r>
              <a:rPr lang="en-US" sz="3600" b="1" i="1" dirty="0" smtClean="0"/>
              <a:t> triple,2 --</a:t>
            </a:r>
            <a:r>
              <a:rPr lang="en-US" sz="3600" b="1" i="1" dirty="0" err="1" smtClean="0"/>
              <a:t>mac</a:t>
            </a:r>
            <a:r>
              <a:rPr lang="en-US" sz="3600" b="1" i="1" dirty="0" smtClean="0"/>
              <a:t> --controller remote –switch</a:t>
            </a:r>
          </a:p>
          <a:p>
            <a:pPr>
              <a:buNone/>
            </a:pPr>
            <a:r>
              <a:rPr lang="en-US" sz="3600" b="1" i="1" dirty="0" smtClean="0"/>
              <a:t> </a:t>
            </a:r>
            <a:endParaRPr lang="en-US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 3: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Video Streaming in Network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r>
              <a:rPr lang="en-US" sz="4400" dirty="0" smtClean="0"/>
              <a:t>With </a:t>
            </a:r>
            <a:r>
              <a:rPr lang="en-US" sz="4400" b="1" dirty="0" smtClean="0"/>
              <a:t>streaming video</a:t>
            </a:r>
            <a:r>
              <a:rPr lang="en-US" sz="4400" dirty="0" smtClean="0"/>
              <a:t> or </a:t>
            </a:r>
            <a:r>
              <a:rPr lang="en-US" sz="4400" b="1" dirty="0" smtClean="0"/>
              <a:t>streaming</a:t>
            </a:r>
            <a:r>
              <a:rPr lang="en-US" sz="4400" dirty="0" smtClean="0"/>
              <a:t> media, a Web user does not have to wait to download a file to play it. Instead, the media is sent in a continuous </a:t>
            </a:r>
            <a:r>
              <a:rPr lang="en-US" sz="4400" b="1" dirty="0" smtClean="0"/>
              <a:t>stream</a:t>
            </a:r>
            <a:r>
              <a:rPr lang="en-US" sz="4400" dirty="0" smtClean="0"/>
              <a:t> of data and is played as it arrives.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network for video streaming service.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59874" y="1908107"/>
            <a:ext cx="7620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55326" y="2037806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73291" y="1750423"/>
            <a:ext cx="213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server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83634" y="2704011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provider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04366" y="3331029"/>
            <a:ext cx="184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Virtual Network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974183" y="5303520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Physical Network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25589" y="4297680"/>
            <a:ext cx="122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visor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66069" y="4153989"/>
            <a:ext cx="185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data center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722086" y="490310"/>
            <a:ext cx="10515600" cy="55911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YOU!!!</a:t>
            </a:r>
            <a:endParaRPr lang="en-IN" sz="8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67743" y="249215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GUIDED BY,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/>
          </a:bodyPr>
          <a:lstStyle/>
          <a:p>
            <a:r>
              <a:rPr lang="en-IN" dirty="0" err="1" smtClean="0"/>
              <a:t>Mrs.Malavika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DONE BY,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</a:t>
            </a:r>
            <a:r>
              <a:rPr lang="en-IN" dirty="0" err="1" smtClean="0"/>
              <a:t>Ahalya.K</a:t>
            </a:r>
            <a:r>
              <a:rPr lang="en-IN" dirty="0" smtClean="0"/>
              <a:t> (1418101)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</a:t>
            </a:r>
            <a:r>
              <a:rPr lang="en-IN" dirty="0" err="1" smtClean="0"/>
              <a:t>Madhumitha.T</a:t>
            </a:r>
            <a:r>
              <a:rPr lang="en-IN" dirty="0" smtClean="0"/>
              <a:t> (1418122)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</a:t>
            </a:r>
            <a:r>
              <a:rPr lang="en-IN" dirty="0" err="1" smtClean="0"/>
              <a:t>Malathie.C</a:t>
            </a:r>
            <a:r>
              <a:rPr lang="en-IN" dirty="0" smtClean="0"/>
              <a:t> (1418123)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11" y="17194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Why to Combine Admission Control and Routing?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   </a:t>
            </a:r>
            <a:r>
              <a:rPr lang="en-US" dirty="0" smtClean="0"/>
              <a:t>The Standard Protocol used for routing is </a:t>
            </a:r>
            <a:r>
              <a:rPr lang="en-US" b="1" dirty="0" smtClean="0"/>
              <a:t>OSPF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But, in OSPF overhead is created due to traffic. In our paper we overcome this problem by combining admission control and routing.</a:t>
            </a:r>
          </a:p>
          <a:p>
            <a:pPr marL="0" indent="0">
              <a:buNone/>
            </a:pPr>
            <a:r>
              <a:rPr lang="en-US" b="1" dirty="0" smtClean="0"/>
              <a:t>      Admission </a:t>
            </a:r>
            <a:r>
              <a:rPr lang="en-US" b="1" dirty="0"/>
              <a:t>Control</a:t>
            </a:r>
            <a:r>
              <a:rPr lang="en-US" dirty="0"/>
              <a:t> is a validation process in communication systems where a check is performed before a connection is established to see if current resources are sufficient for the proposed </a:t>
            </a:r>
            <a:r>
              <a:rPr lang="en-US" dirty="0" smtClean="0"/>
              <a:t>connection.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Routing</a:t>
            </a:r>
            <a:r>
              <a:rPr lang="en-US" dirty="0"/>
              <a:t> is the process of moving packets across a network from one host to a </a:t>
            </a:r>
            <a:r>
              <a:rPr lang="en-US" dirty="0" smtClean="0"/>
              <a:t>another.</a:t>
            </a:r>
          </a:p>
        </p:txBody>
      </p:sp>
    </p:spTree>
    <p:extLst>
      <p:ext uri="{BB962C8B-B14F-4D97-AF65-F5344CB8AC3E}">
        <p14:creationId xmlns="" xmlns:p14="http://schemas.microsoft.com/office/powerpoint/2010/main" val="26380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709" y="248194"/>
            <a:ext cx="10517777" cy="62701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LITERATURE SURVEY</a:t>
            </a:r>
            <a:endParaRPr lang="en-US" sz="2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62148" y="793409"/>
          <a:ext cx="10543903" cy="563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018"/>
                <a:gridCol w="2887617"/>
                <a:gridCol w="1757317"/>
                <a:gridCol w="1757317"/>
                <a:gridCol w="1757317"/>
                <a:gridCol w="1757317"/>
              </a:tblGrid>
              <a:tr h="655070">
                <a:tc>
                  <a:txBody>
                    <a:bodyPr/>
                    <a:lstStyle/>
                    <a:p>
                      <a:r>
                        <a:rPr lang="en-US" dirty="0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</a:t>
                      </a:r>
                      <a:endParaRPr lang="en-US" dirty="0"/>
                    </a:p>
                  </a:txBody>
                  <a:tcPr/>
                </a:tc>
              </a:tr>
              <a:tr h="17780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Joint Admission Control and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RoutingVia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Approximate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Programming for Streaming Video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 Software-Defined Networking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March,2017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bandwidth</a:t>
                      </a:r>
                      <a:endParaRPr lang="en-US" dirty="0"/>
                    </a:p>
                  </a:txBody>
                  <a:tcPr/>
                </a:tc>
              </a:tr>
              <a:tr h="151186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we ready for SDN? Implementation challenges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software-defined networks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342900" algn="l"/>
                        </a:tabLst>
                      </a:pPr>
                      <a:r>
                        <a:rPr lang="en-IN" sz="1800" b="0" kern="15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David</a:t>
                      </a:r>
                      <a:r>
                        <a:rPr lang="en-IN" sz="1800" b="0" kern="150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Lake, </a:t>
                      </a:r>
                      <a:r>
                        <a:rPr lang="en-IN" sz="1800" b="0" kern="15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Marc Miller.</a:t>
                      </a:r>
                      <a:endParaRPr lang="en-US" sz="1800" b="1" kern="15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 smtClean="0">
                          <a:effectLst/>
                          <a:latin typeface="Calibri" panose="020F0502020204030204" pitchFamily="34" charset="0"/>
                          <a:ea typeface="Droid Sans Fallback"/>
                          <a:cs typeface="Calibri" panose="020F0502020204030204" pitchFamily="34" charset="0"/>
                        </a:rPr>
                        <a:t> </a:t>
                      </a:r>
                      <a:endParaRPr lang="en-US" sz="1800" kern="150" dirty="0" smtClean="0">
                        <a:effectLst/>
                        <a:latin typeface="Calibri" panose="020F0502020204030204" pitchFamily="34" charset="0"/>
                        <a:ea typeface="Droid Sans Fallback"/>
                        <a:cs typeface="Calibri" panose="020F050202020403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July,2013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topology control.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 to achieve node bandwidth beyond 100Gbps.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26367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Adaptive Multimedia Streams: Optimization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Admission Control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Steven Weber.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50" dirty="0" smtClean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Dec,2014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50" dirty="0" smtClean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Reduces the dynamic adaptation.</a:t>
                      </a:r>
                      <a:endParaRPr lang="en-US" sz="1800" kern="150" dirty="0" smtClean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50" dirty="0" err="1" smtClean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Incompatability</a:t>
                      </a:r>
                      <a:r>
                        <a:rPr lang="en-IN" sz="1800" kern="150" dirty="0" smtClean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 in reducing network congestion.</a:t>
                      </a:r>
                      <a:endParaRPr lang="en-US" sz="1800" kern="150" dirty="0" smtClean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68343241"/>
              </p:ext>
            </p:extLst>
          </p:nvPr>
        </p:nvGraphicFramePr>
        <p:xfrm>
          <a:off x="895818" y="983706"/>
          <a:ext cx="10877282" cy="4398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62"/>
                <a:gridCol w="320822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</a:t>
                      </a:r>
                      <a:endParaRPr lang="en-US" dirty="0"/>
                    </a:p>
                  </a:txBody>
                  <a:tcPr/>
                </a:tc>
              </a:tr>
              <a:tr h="183787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Call Admission Control and Routing in Integrated services Networks using </a:t>
                      </a:r>
                      <a:r>
                        <a:rPr lang="en-IN" sz="2000" kern="150" dirty="0" err="1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Neuro</a:t>
                      </a:r>
                      <a:r>
                        <a:rPr lang="en-IN" sz="20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-Dynamic Programming.</a:t>
                      </a:r>
                      <a:endParaRPr lang="en-US" sz="20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P. </a:t>
                      </a:r>
                      <a:r>
                        <a:rPr lang="en-IN" sz="2000" kern="150" dirty="0" err="1" smtClean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Marbach</a:t>
                      </a:r>
                      <a:endParaRPr lang="en-US" sz="20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50" dirty="0" smtClean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Feb,2015</a:t>
                      </a:r>
                      <a:endParaRPr lang="en-US" sz="20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Reward obtained by NDP is more than OSPF.</a:t>
                      </a:r>
                      <a:endParaRPr lang="en-US" sz="20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The CAC algorithm includes </a:t>
                      </a:r>
                      <a:r>
                        <a:rPr lang="en-IN" sz="2000" kern="150" dirty="0" smtClean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large </a:t>
                      </a:r>
                      <a:r>
                        <a:rPr lang="en-IN" sz="20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state space</a:t>
                      </a:r>
                      <a:r>
                        <a:rPr lang="en-IN" sz="2000" kern="150" dirty="0" smtClean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.</a:t>
                      </a:r>
                      <a:endParaRPr lang="en-US" sz="20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219474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5.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Joint Admission Control and Routing(Based on Mesh Networks)</a:t>
                      </a:r>
                      <a:endParaRPr lang="en-US" sz="20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 Richard and </a:t>
                      </a:r>
                      <a:r>
                        <a:rPr lang="en-I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Victor.F.M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50" dirty="0" smtClean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April,2016</a:t>
                      </a:r>
                      <a:endParaRPr lang="en-US" sz="20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50" dirty="0" err="1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QoS</a:t>
                      </a:r>
                      <a:r>
                        <a:rPr lang="en-IN" sz="20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 guarantee </a:t>
                      </a:r>
                      <a:r>
                        <a:rPr lang="en-IN" sz="2000" kern="150" dirty="0" smtClean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 and Optimal </a:t>
                      </a:r>
                      <a:r>
                        <a:rPr lang="en-IN" sz="20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solution </a:t>
                      </a:r>
                      <a:r>
                        <a:rPr lang="en-IN" sz="2000" kern="150" dirty="0" smtClean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is </a:t>
                      </a:r>
                      <a:r>
                        <a:rPr lang="en-IN" sz="20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provided.</a:t>
                      </a:r>
                      <a:endParaRPr lang="en-US" sz="20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Packet </a:t>
                      </a:r>
                      <a:r>
                        <a:rPr lang="en-IN" sz="2000" kern="150" dirty="0" smtClean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Delay</a:t>
                      </a:r>
                      <a:endParaRPr lang="en-US" sz="20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676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167425"/>
            <a:ext cx="10515600" cy="6009538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Software-Defined Networks(SDN):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sz="3200" dirty="0" smtClean="0"/>
              <a:t>It is an approach to computer networking that allows network </a:t>
            </a:r>
            <a:r>
              <a:rPr lang="en-I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administrators</a:t>
            </a:r>
            <a:r>
              <a:rPr lang="en-IN" sz="3200" dirty="0" smtClean="0"/>
              <a:t> to “programmatically initialize, control, change and manage network behaviour dynamically via open interfaces and abstraction of lower level functionality”.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Open-Flow Controller:</a:t>
            </a:r>
          </a:p>
          <a:p>
            <a:pPr marL="0" indent="0">
              <a:buNone/>
            </a:pPr>
            <a:r>
              <a:rPr lang="en-IN" sz="3200" dirty="0"/>
              <a:t>		It uses the open flow protocol to connect and configure the network devices to determine the best path for application traffic.</a:t>
            </a:r>
          </a:p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SDN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CONTROLLER: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NOX</a:t>
            </a:r>
          </a:p>
          <a:p>
            <a:r>
              <a:rPr lang="en-US" dirty="0" smtClean="0"/>
              <a:t> POX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FloodLight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Ryu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OpendayLight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We use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POX Controller </a:t>
            </a:r>
            <a:r>
              <a:rPr lang="en-US" dirty="0" smtClean="0"/>
              <a:t>because it enables rapid </a:t>
            </a:r>
            <a:r>
              <a:rPr lang="en-US" dirty="0"/>
              <a:t>development and </a:t>
            </a:r>
            <a:r>
              <a:rPr lang="en-US" dirty="0" smtClean="0"/>
              <a:t>prototyping.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Emulator</a:t>
            </a:r>
            <a:r>
              <a:rPr lang="en-US" dirty="0" smtClean="0"/>
              <a:t>: </a:t>
            </a:r>
            <a:r>
              <a:rPr lang="en-US" b="1" i="1" dirty="0" err="1" smtClean="0"/>
              <a:t>Mininet</a:t>
            </a:r>
            <a:r>
              <a:rPr lang="en-US" b="1" i="1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7936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4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Study of </a:t>
            </a:r>
            <a:r>
              <a:rPr lang="en-IN" sz="4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Mininet</a:t>
            </a:r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IN" sz="3600" dirty="0"/>
              <a:t>	</a:t>
            </a:r>
            <a:r>
              <a:rPr lang="en-IN" sz="3600" dirty="0" smtClean="0"/>
              <a:t>     </a:t>
            </a:r>
            <a:r>
              <a:rPr lang="en-US" sz="3600" dirty="0" err="1" smtClean="0"/>
              <a:t>Mininet</a:t>
            </a:r>
            <a:r>
              <a:rPr lang="en-US" sz="3600" dirty="0" smtClean="0"/>
              <a:t> </a:t>
            </a:r>
            <a:r>
              <a:rPr lang="en-US" sz="3600" dirty="0"/>
              <a:t>is a </a:t>
            </a:r>
            <a:r>
              <a:rPr lang="en-US" sz="3600" i="1" dirty="0"/>
              <a:t>network </a:t>
            </a:r>
            <a:r>
              <a:rPr lang="en-US" sz="3600" i="1" dirty="0" smtClean="0"/>
              <a:t>emulator</a:t>
            </a:r>
            <a:r>
              <a:rPr lang="en-US" sz="3600" dirty="0" smtClean="0"/>
              <a:t>. </a:t>
            </a:r>
            <a:r>
              <a:rPr lang="en-US" sz="3600" dirty="0"/>
              <a:t>It runs a collection of end-hosts, switches, routers, and links on a single Linux kernel.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It </a:t>
            </a:r>
            <a:r>
              <a:rPr lang="en-US" sz="3600" dirty="0"/>
              <a:t>uses lightweight virtualization to make a single system look like a complete network, running the same kernel, system, and user code.</a:t>
            </a:r>
            <a:endParaRPr lang="en-IN" sz="3600" dirty="0"/>
          </a:p>
          <a:p>
            <a:pPr marL="0" indent="0">
              <a:buNone/>
            </a:pPr>
            <a:r>
              <a:rPr lang="en-IN" sz="3600" dirty="0" smtClean="0"/>
              <a:t>              </a:t>
            </a:r>
            <a:r>
              <a:rPr lang="en-US" sz="3600" dirty="0" smtClean="0"/>
              <a:t> </a:t>
            </a:r>
            <a:r>
              <a:rPr lang="en-US" sz="3600" dirty="0" err="1" smtClean="0"/>
              <a:t>Mininet</a:t>
            </a:r>
            <a:r>
              <a:rPr lang="en-US" sz="3600" dirty="0" smtClean="0"/>
              <a:t> is being used here to</a:t>
            </a:r>
            <a:r>
              <a:rPr lang="en-US" sz="3600" dirty="0"/>
              <a:t> </a:t>
            </a:r>
            <a:r>
              <a:rPr lang="en-US" sz="3600" b="1" dirty="0"/>
              <a:t>create custom </a:t>
            </a:r>
            <a:r>
              <a:rPr lang="en-US" sz="3600" b="1" dirty="0" smtClean="0"/>
              <a:t>topologies</a:t>
            </a:r>
            <a:r>
              <a:rPr lang="en-US" sz="3600" dirty="0"/>
              <a:t>:</a:t>
            </a:r>
            <a:r>
              <a:rPr lang="en-US" sz="3600" dirty="0" smtClean="0"/>
              <a:t> </a:t>
            </a:r>
            <a:r>
              <a:rPr lang="en-US" sz="3600" dirty="0"/>
              <a:t>a single switch, larger Internet-like </a:t>
            </a:r>
            <a:r>
              <a:rPr lang="en-US" sz="3600" dirty="0" smtClean="0"/>
              <a:t>topologies</a:t>
            </a:r>
            <a:r>
              <a:rPr lang="en-US" sz="3600" dirty="0"/>
              <a:t> </a:t>
            </a:r>
            <a:r>
              <a:rPr lang="en-US" sz="3600" dirty="0" smtClean="0"/>
              <a:t>or anything else.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ADP: Markov Decision Process</a:t>
            </a:r>
            <a:endParaRPr lang="en-IN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MDPs </a:t>
            </a:r>
            <a:r>
              <a:rPr lang="en-US" sz="3600" dirty="0"/>
              <a:t>are useful </a:t>
            </a:r>
            <a:r>
              <a:rPr lang="en-US" sz="3600" dirty="0" smtClean="0"/>
              <a:t>for</a:t>
            </a:r>
            <a:r>
              <a:rPr lang="en-US" sz="3600" dirty="0"/>
              <a:t> </a:t>
            </a:r>
            <a:r>
              <a:rPr lang="en-US" sz="3600" b="1" dirty="0"/>
              <a:t>optimization problems</a:t>
            </a:r>
            <a:r>
              <a:rPr lang="en-US" sz="3600" dirty="0"/>
              <a:t> solved via dynamic programming and reinforcement learning. </a:t>
            </a:r>
            <a:endParaRPr lang="en-US" sz="3600" dirty="0" smtClean="0"/>
          </a:p>
          <a:p>
            <a:r>
              <a:rPr lang="en-US" sz="3600" dirty="0" smtClean="0"/>
              <a:t>we formulate the joint admission control and routing into Markov decision problem of maximizing the overall “revenue” while guaranteeing the </a:t>
            </a:r>
            <a:r>
              <a:rPr lang="en-US" sz="3600" dirty="0" err="1" smtClean="0"/>
              <a:t>QoS</a:t>
            </a:r>
            <a:r>
              <a:rPr lang="en-US" sz="3600" dirty="0" smtClean="0"/>
              <a:t>.</a:t>
            </a:r>
            <a:endParaRPr lang="en-I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436</Words>
  <Application>Microsoft Office PowerPoint</Application>
  <PresentationFormat>Custom</PresentationFormat>
  <Paragraphs>148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JOINT ADMISSION CONTROL AND ROUTING VIA ADP FOR STREAMING VIDEO OVER SDN</vt:lpstr>
      <vt:lpstr>GUIDED BY,</vt:lpstr>
      <vt:lpstr>Why to Combine Admission Control and Routing?</vt:lpstr>
      <vt:lpstr>LITERATURE SURVEY</vt:lpstr>
      <vt:lpstr>Slide 5</vt:lpstr>
      <vt:lpstr>Slide 6</vt:lpstr>
      <vt:lpstr>SDN CONTROLLER: </vt:lpstr>
      <vt:lpstr>Slide 8</vt:lpstr>
      <vt:lpstr>ADP: Markov Decision Process</vt:lpstr>
      <vt:lpstr>Slide 10</vt:lpstr>
      <vt:lpstr>Module 1: Setting up Network Topology</vt:lpstr>
      <vt:lpstr>Slide 12</vt:lpstr>
      <vt:lpstr>SIMPLE NETWORK TOPOLOGY:</vt:lpstr>
      <vt:lpstr>Module 2:Connecting and Configuring Remote Controller</vt:lpstr>
      <vt:lpstr>Module 3: Video Streaming in Network</vt:lpstr>
      <vt:lpstr>Virtualized network for video streaming service.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ADMISSION CONTROL AND ROUTING VIA ADP FOR STREAMING VIDEO OVER SDN</dc:title>
  <dc:creator>Computer User</dc:creator>
  <cp:lastModifiedBy>admin</cp:lastModifiedBy>
  <cp:revision>38</cp:revision>
  <dcterms:created xsi:type="dcterms:W3CDTF">2017-08-22T04:33:31Z</dcterms:created>
  <dcterms:modified xsi:type="dcterms:W3CDTF">2018-01-02T10:57:26Z</dcterms:modified>
</cp:coreProperties>
</file>