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6"/>
  </p:notesMasterIdLst>
  <p:sldIdLst>
    <p:sldId id="269" r:id="rId2"/>
    <p:sldId id="261" r:id="rId3"/>
    <p:sldId id="273" r:id="rId4"/>
    <p:sldId id="262" r:id="rId5"/>
    <p:sldId id="271" r:id="rId6"/>
    <p:sldId id="266" r:id="rId7"/>
    <p:sldId id="258" r:id="rId8"/>
    <p:sldId id="274" r:id="rId9"/>
    <p:sldId id="275" r:id="rId10"/>
    <p:sldId id="285" r:id="rId11"/>
    <p:sldId id="286" r:id="rId12"/>
    <p:sldId id="287" r:id="rId13"/>
    <p:sldId id="288" r:id="rId14"/>
    <p:sldId id="289" r:id="rId15"/>
    <p:sldId id="290" r:id="rId16"/>
    <p:sldId id="276" r:id="rId17"/>
    <p:sldId id="277" r:id="rId18"/>
    <p:sldId id="280" r:id="rId19"/>
    <p:sldId id="278" r:id="rId20"/>
    <p:sldId id="279" r:id="rId21"/>
    <p:sldId id="281" r:id="rId22"/>
    <p:sldId id="282" r:id="rId23"/>
    <p:sldId id="283" r:id="rId24"/>
    <p:sldId id="284" r:id="rId25"/>
    <p:sldId id="293" r:id="rId26"/>
    <p:sldId id="294" r:id="rId27"/>
    <p:sldId id="295" r:id="rId28"/>
    <p:sldId id="296" r:id="rId29"/>
    <p:sldId id="297" r:id="rId30"/>
    <p:sldId id="299" r:id="rId31"/>
    <p:sldId id="300" r:id="rId32"/>
    <p:sldId id="264" r:id="rId33"/>
    <p:sldId id="291" r:id="rId34"/>
    <p:sldId id="29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0" autoAdjust="0"/>
    <p:restoredTop sz="94660"/>
  </p:normalViewPr>
  <p:slideViewPr>
    <p:cSldViewPr>
      <p:cViewPr>
        <p:scale>
          <a:sx n="50" d="100"/>
          <a:sy n="50" d="100"/>
        </p:scale>
        <p:origin x="-2082" y="-3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3A2490-F989-41E3-8025-C3160D53AE09}" type="datetimeFigureOut">
              <a:rPr lang="en-US" smtClean="0"/>
              <a:pPr/>
              <a:t>10/7/2020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62E72-DDFF-4006-8603-A5966DC7D72F}" type="slidenum">
              <a:rPr lang="en-US" smtClean="0"/>
              <a:pPr/>
              <a:t>‹#›</a:t>
            </a:fld>
            <a:endParaRPr lang="en-US"/>
          </a:p>
        </p:txBody>
      </p:sp>
    </p:spTree>
    <p:extLst>
      <p:ext uri="{BB962C8B-B14F-4D97-AF65-F5344CB8AC3E}">
        <p14:creationId xmlns:p14="http://schemas.microsoft.com/office/powerpoint/2010/main" val="333435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System_software" TargetMode="External" /><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BC5EB9A-8F0A-4DEF-BD72-18F736B52BA9}" type="slidenum">
              <a:rPr lang="en-US" smtClean="0"/>
              <a:pPr fontAlgn="base">
                <a:spcBef>
                  <a:spcPct val="0"/>
                </a:spcBef>
                <a:spcAft>
                  <a:spcPct val="0"/>
                </a:spcAft>
                <a:defRPr/>
              </a:pPr>
              <a:t>1</a:t>
            </a:fld>
            <a:endParaRPr lang="en-US"/>
          </a:p>
        </p:txBody>
      </p:sp>
      <p:sp>
        <p:nvSpPr>
          <p:cNvPr id="2969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970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Success of an organization depends on its ability to acquire accurate and timely data about its operations to manage this data effectively and to use it to analyze and guide its activities. The amount of information available is literally exploding and the value of data as an organizational asset is widely recognized. Therefore in order to manage this vast amount of data  </a:t>
            </a:r>
          </a:p>
        </p:txBody>
      </p:sp>
    </p:spTree>
    <p:extLst>
      <p:ext uri="{BB962C8B-B14F-4D97-AF65-F5344CB8AC3E}">
        <p14:creationId xmlns:p14="http://schemas.microsoft.com/office/powerpoint/2010/main" val="677878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5B000C2-E0DA-4DB3-8996-739F753234A8}" type="slidenum">
              <a:rPr lang="en-US" smtClean="0"/>
              <a:pPr fontAlgn="base">
                <a:spcBef>
                  <a:spcPct val="0"/>
                </a:spcBef>
                <a:spcAft>
                  <a:spcPct val="0"/>
                </a:spcAft>
                <a:defRPr/>
              </a:pPr>
              <a:t>27</a:t>
            </a:fld>
            <a:endParaRPr lang="en-US"/>
          </a:p>
        </p:txBody>
      </p:sp>
      <p:sp>
        <p:nvSpPr>
          <p:cNvPr id="49155" name="Text Box 2"/>
          <p:cNvSpPr txBox="1">
            <a:spLocks noChangeArrowheads="1"/>
          </p:cNvSpPr>
          <p:nvPr/>
        </p:nvSpPr>
        <p:spPr bwMode="auto">
          <a:xfrm>
            <a:off x="1209675" y="693738"/>
            <a:ext cx="4429125" cy="3427412"/>
          </a:xfrm>
          <a:prstGeom prst="rect">
            <a:avLst/>
          </a:prstGeom>
          <a:solidFill>
            <a:srgbClr val="FFFFFF"/>
          </a:solidFill>
          <a:ln w="9525">
            <a:solidFill>
              <a:srgbClr val="000000"/>
            </a:solidFill>
            <a:miter lim="800000"/>
            <a:headEnd/>
            <a:tailEnd/>
          </a:ln>
        </p:spPr>
        <p:txBody>
          <a:bodyPr wrap="none" anchor="ctr"/>
          <a:lstStyle/>
          <a:p>
            <a:endParaRPr lang="en-US">
              <a:latin typeface="Calibri" pitchFamily="34" charset="0"/>
            </a:endParaRPr>
          </a:p>
        </p:txBody>
      </p:sp>
      <p:sp>
        <p:nvSpPr>
          <p:cNvPr id="49156" name="Rectangle 3"/>
          <p:cNvSpPr>
            <a:spLocks noGrp="1" noChangeArrowheads="1"/>
          </p:cNvSpPr>
          <p:nvPr>
            <p:ph type="body"/>
          </p:nvPr>
        </p:nvSpPr>
        <p:spPr bwMode="auto">
          <a:xfrm>
            <a:off x="685800" y="4341813"/>
            <a:ext cx="5476875" cy="4114800"/>
          </a:xfrm>
          <a:noFill/>
        </p:spPr>
        <p:txBody>
          <a:bodyPr wrap="none" numCol="1" anchor="ctr"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6D2F0BF-4929-461D-90BD-388309C6DF11}" type="slidenum">
              <a:rPr lang="en-US" smtClean="0"/>
              <a:pPr fontAlgn="base">
                <a:spcBef>
                  <a:spcPct val="0"/>
                </a:spcBef>
                <a:spcAft>
                  <a:spcPct val="0"/>
                </a:spcAft>
                <a:defRPr/>
              </a:pPr>
              <a:t>28</a:t>
            </a:fld>
            <a:endParaRPr lang="en-US"/>
          </a:p>
        </p:txBody>
      </p:sp>
      <p:sp>
        <p:nvSpPr>
          <p:cNvPr id="50179" name="Text Box 2"/>
          <p:cNvSpPr txBox="1">
            <a:spLocks noChangeArrowheads="1"/>
          </p:cNvSpPr>
          <p:nvPr/>
        </p:nvSpPr>
        <p:spPr bwMode="auto">
          <a:xfrm>
            <a:off x="1209675" y="693738"/>
            <a:ext cx="4429125" cy="3427412"/>
          </a:xfrm>
          <a:prstGeom prst="rect">
            <a:avLst/>
          </a:prstGeom>
          <a:solidFill>
            <a:srgbClr val="FFFFFF"/>
          </a:solidFill>
          <a:ln w="9525">
            <a:solidFill>
              <a:srgbClr val="000000"/>
            </a:solidFill>
            <a:miter lim="800000"/>
            <a:headEnd/>
            <a:tailEnd/>
          </a:ln>
        </p:spPr>
        <p:txBody>
          <a:bodyPr wrap="none" anchor="ctr"/>
          <a:lstStyle/>
          <a:p>
            <a:endParaRPr lang="en-US">
              <a:latin typeface="Calibri" pitchFamily="34" charset="0"/>
            </a:endParaRPr>
          </a:p>
        </p:txBody>
      </p:sp>
      <p:sp>
        <p:nvSpPr>
          <p:cNvPr id="50180" name="Rectangle 3"/>
          <p:cNvSpPr>
            <a:spLocks noGrp="1" noChangeArrowheads="1"/>
          </p:cNvSpPr>
          <p:nvPr>
            <p:ph type="body"/>
          </p:nvPr>
        </p:nvSpPr>
        <p:spPr bwMode="auto">
          <a:xfrm>
            <a:off x="685800" y="4341813"/>
            <a:ext cx="5476875" cy="4114800"/>
          </a:xfrm>
          <a:noFill/>
        </p:spPr>
        <p:txBody>
          <a:bodyPr wrap="none" numCol="1" anchor="ctr"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BEEE5D2-7F18-41B6-9B95-1DC68D50EC87}" type="slidenum">
              <a:rPr lang="en-US" smtClean="0"/>
              <a:pPr fontAlgn="base">
                <a:spcBef>
                  <a:spcPct val="0"/>
                </a:spcBef>
                <a:spcAft>
                  <a:spcPct val="0"/>
                </a:spcAft>
                <a:defRPr/>
              </a:pPr>
              <a:t>29</a:t>
            </a:fld>
            <a:endParaRPr lang="en-US"/>
          </a:p>
        </p:txBody>
      </p:sp>
      <p:sp>
        <p:nvSpPr>
          <p:cNvPr id="51203" name="Text Box 2"/>
          <p:cNvSpPr txBox="1">
            <a:spLocks noChangeArrowheads="1"/>
          </p:cNvSpPr>
          <p:nvPr/>
        </p:nvSpPr>
        <p:spPr bwMode="auto">
          <a:xfrm>
            <a:off x="1209675" y="693738"/>
            <a:ext cx="4435475" cy="3427412"/>
          </a:xfrm>
          <a:prstGeom prst="rect">
            <a:avLst/>
          </a:prstGeom>
          <a:solidFill>
            <a:srgbClr val="FFFFFF"/>
          </a:solidFill>
          <a:ln w="9360">
            <a:solidFill>
              <a:srgbClr val="000000"/>
            </a:solidFill>
            <a:miter lim="800000"/>
            <a:headEnd/>
            <a:tailEnd/>
          </a:ln>
        </p:spPr>
        <p:txBody>
          <a:bodyPr wrap="none" anchor="ctr"/>
          <a:lstStyle/>
          <a:p>
            <a:endParaRPr lang="en-US">
              <a:latin typeface="Calibri" pitchFamily="34" charset="0"/>
            </a:endParaRPr>
          </a:p>
        </p:txBody>
      </p:sp>
      <p:sp>
        <p:nvSpPr>
          <p:cNvPr id="51204" name="Rectangle 3"/>
          <p:cNvSpPr>
            <a:spLocks noGrp="1" noChangeArrowheads="1"/>
          </p:cNvSpPr>
          <p:nvPr>
            <p:ph type="body"/>
          </p:nvPr>
        </p:nvSpPr>
        <p:spPr bwMode="auto">
          <a:xfrm>
            <a:off x="685800" y="4341813"/>
            <a:ext cx="5476875" cy="4114800"/>
          </a:xfrm>
          <a:noFill/>
        </p:spPr>
        <p:txBody>
          <a:bodyPr wrap="none" numCol="1" anchor="ctr"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862E72-DDFF-4006-8603-A5966DC7D72F}"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862E72-DDFF-4006-8603-A5966DC7D72F}" type="slidenum">
              <a:rPr lang="en-US" smtClean="0"/>
              <a:pPr/>
              <a:t>11</a:t>
            </a:fld>
            <a:endParaRPr lang="en-US"/>
          </a:p>
        </p:txBody>
      </p:sp>
    </p:spTree>
    <p:extLst>
      <p:ext uri="{BB962C8B-B14F-4D97-AF65-F5344CB8AC3E}">
        <p14:creationId xmlns:p14="http://schemas.microsoft.com/office/powerpoint/2010/main" val="971004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862E72-DDFF-4006-8603-A5966DC7D72F}" type="slidenum">
              <a:rPr lang="en-US" smtClean="0"/>
              <a:pPr/>
              <a:t>17</a:t>
            </a:fld>
            <a:endParaRPr lang="en-US"/>
          </a:p>
        </p:txBody>
      </p:sp>
    </p:spTree>
    <p:extLst>
      <p:ext uri="{BB962C8B-B14F-4D97-AF65-F5344CB8AC3E}">
        <p14:creationId xmlns:p14="http://schemas.microsoft.com/office/powerpoint/2010/main" val="129075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484159-70ED-4C44-A4CD-3250FEC2E2C2}" type="slidenum">
              <a:rPr lang="en-US">
                <a:latin typeface="Calibri" panose="020F0502020204030204" pitchFamily="34" charset="0"/>
              </a:rPr>
              <a:pPr eaLnBrk="1" hangingPunct="1"/>
              <a:t>18</a:t>
            </a:fld>
            <a:endParaRPr lang="en-US">
              <a:latin typeface="Calibri" panose="020F050202020403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eaLnBrk="1" hangingPunct="1">
              <a:spcBef>
                <a:spcPct val="0"/>
              </a:spcBef>
            </a:pPr>
            <a:r>
              <a:rPr lang="en-US"/>
              <a:t>Refer schilberzatchz</a:t>
            </a:r>
          </a:p>
          <a:p>
            <a:pPr eaLnBrk="1" hangingPunct="1">
              <a:spcBef>
                <a:spcPct val="0"/>
              </a:spcBef>
            </a:pPr>
            <a:endParaRPr lang="en-US"/>
          </a:p>
          <a:p>
            <a:pPr eaLnBrk="1" hangingPunct="1">
              <a:spcBef>
                <a:spcPct val="0"/>
              </a:spcBef>
            </a:pPr>
            <a:r>
              <a:rPr lang="en-US" b="1"/>
              <a:t>Data Redundancy and Confusion</a:t>
            </a:r>
          </a:p>
          <a:p>
            <a:pPr eaLnBrk="1" hangingPunct="1">
              <a:spcBef>
                <a:spcPct val="0"/>
              </a:spcBef>
            </a:pPr>
            <a:r>
              <a:rPr lang="en-US"/>
              <a:t>Data redundancy is the presence of duplicate data in multiple data files. Data redundancy occurs when different divisions, functional areas, and groups in an organization independently collect the same piece of information. For instance, within the commercial loans division of a bank, the marketing and credit information functions might collect the same customer information. Because it is collected and maintained in so many different places, the same data item may have different meanings in different parts of the organization. Simple data items, such as the fiscal year, employee identification, and product code, can take on different meanings as programmers and analysts work in isolation on different applications.</a:t>
            </a:r>
            <a:endParaRPr lang="en-US" b="1"/>
          </a:p>
          <a:p>
            <a:pPr eaLnBrk="1" hangingPunct="1">
              <a:spcBef>
                <a:spcPct val="0"/>
              </a:spcBef>
            </a:pPr>
            <a:r>
              <a:rPr lang="en-US" b="1"/>
              <a:t>Program-Data Dependence</a:t>
            </a:r>
          </a:p>
          <a:p>
            <a:pPr eaLnBrk="1" hangingPunct="1">
              <a:spcBef>
                <a:spcPct val="0"/>
              </a:spcBef>
            </a:pPr>
            <a:r>
              <a:rPr lang="en-US"/>
              <a:t>Program-data dependence is the tight relationship between data stored in files and the specific programs required to update and maintain those files. Every computer program has to describe the location and nature of the data with which it works. In a traditional file environment, any change in data requires a change in all programs that access the data. Changes, for instance, in tax rates or ZIP code length require changes in programs. Such programming changes may cost millions of dollars to implement in programs that require the revised data.</a:t>
            </a:r>
            <a:endParaRPr lang="en-US" b="1"/>
          </a:p>
          <a:p>
            <a:pPr eaLnBrk="1" hangingPunct="1">
              <a:spcBef>
                <a:spcPct val="0"/>
              </a:spcBef>
            </a:pPr>
            <a:r>
              <a:rPr lang="en-US" b="1"/>
              <a:t>Lack of Flexibility</a:t>
            </a:r>
          </a:p>
          <a:p>
            <a:pPr eaLnBrk="1" hangingPunct="1">
              <a:spcBef>
                <a:spcPct val="0"/>
              </a:spcBef>
            </a:pPr>
            <a:r>
              <a:rPr lang="en-US"/>
              <a:t>A traditional file system can deliver routine scheduled reports after extensive programming efforts, but it cannot deliver ad hoc reports or respond to unanticipated information requirements in a timely fashion. The information required by ad hoc requests is somewhere in the system but too expensive to retrieve. Several programmers would have to work for weeks to put together the required data items in a new file.</a:t>
            </a:r>
            <a:endParaRPr lang="en-US" b="1"/>
          </a:p>
          <a:p>
            <a:pPr eaLnBrk="1" hangingPunct="1">
              <a:spcBef>
                <a:spcPct val="0"/>
              </a:spcBef>
            </a:pPr>
            <a:r>
              <a:rPr lang="en-US" b="1"/>
              <a:t>Poor Security</a:t>
            </a:r>
          </a:p>
          <a:p>
            <a:pPr eaLnBrk="1" hangingPunct="1">
              <a:spcBef>
                <a:spcPct val="0"/>
              </a:spcBef>
            </a:pPr>
            <a:r>
              <a:rPr lang="en-US"/>
              <a:t>Because there is little control or management of data, access to and dissemination of information may be out of control. Management may have no way of knowing who is accessing or even making changes to the organization's data.</a:t>
            </a:r>
            <a:endParaRPr lang="en-US" b="1"/>
          </a:p>
          <a:p>
            <a:pPr eaLnBrk="1" hangingPunct="1">
              <a:spcBef>
                <a:spcPct val="0"/>
              </a:spcBef>
            </a:pPr>
            <a:r>
              <a:rPr lang="en-US" b="1"/>
              <a:t>Lack of Data-Sharing and Availability</a:t>
            </a:r>
          </a:p>
          <a:p>
            <a:pPr eaLnBrk="1" hangingPunct="1">
              <a:spcBef>
                <a:spcPct val="0"/>
              </a:spcBef>
            </a:pPr>
            <a:r>
              <a:rPr lang="en-US"/>
              <a:t>The lack of control over access to data in this confused environment does not make it easy for people to obtain information. Because pieces of information in different files and different parts of the organization cannot be related to one another, it is virtually impossible for information to be shared or accessed in a timely manner. Information cannot flow freely across different functional areas or different parts of the organization.</a:t>
            </a:r>
          </a:p>
          <a:p>
            <a:pPr eaLnBrk="1" hangingPunct="1">
              <a:spcBef>
                <a:spcPct val="0"/>
              </a:spcBef>
            </a:pPr>
            <a:endParaRPr lang="en-US"/>
          </a:p>
        </p:txBody>
      </p:sp>
    </p:spTree>
    <p:extLst>
      <p:ext uri="{BB962C8B-B14F-4D97-AF65-F5344CB8AC3E}">
        <p14:creationId xmlns:p14="http://schemas.microsoft.com/office/powerpoint/2010/main" val="1942038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5862E72-DDFF-4006-8603-A5966DC7D72F}"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F6641E-1179-4743-88A3-FCE5C65EE9AE}" type="slidenum">
              <a:rPr lang="en-US">
                <a:latin typeface="Calibri" panose="020F0502020204030204" pitchFamily="34" charset="0"/>
              </a:rPr>
              <a:pPr eaLnBrk="1" hangingPunct="1"/>
              <a:t>23</a:t>
            </a:fld>
            <a:endParaRPr lang="en-US">
              <a:latin typeface="Calibri" panose="020F0502020204030204" pitchFamily="34" charset="0"/>
            </a:endParaRPr>
          </a:p>
        </p:txBody>
      </p:sp>
      <p:sp>
        <p:nvSpPr>
          <p:cNvPr id="44035" name="Text Box 2"/>
          <p:cNvSpPr txBox="1">
            <a:spLocks noChangeArrowheads="1"/>
          </p:cNvSpPr>
          <p:nvPr/>
        </p:nvSpPr>
        <p:spPr bwMode="auto">
          <a:xfrm>
            <a:off x="1209675" y="693738"/>
            <a:ext cx="4438650" cy="3429000"/>
          </a:xfrm>
          <a:prstGeom prst="rect">
            <a:avLst/>
          </a:prstGeom>
          <a:solidFill>
            <a:srgbClr val="FFFFFF"/>
          </a:solidFill>
          <a:ln w="936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atin typeface="Calibri" panose="020F0502020204030204" pitchFamily="34" charset="0"/>
            </a:endParaRPr>
          </a:p>
        </p:txBody>
      </p:sp>
      <p:sp>
        <p:nvSpPr>
          <p:cNvPr id="44036" name="Rectangle 3"/>
          <p:cNvSpPr>
            <a:spLocks noGrp="1" noChangeArrowheads="1"/>
          </p:cNvSpPr>
          <p:nvPr>
            <p:ph type="body"/>
          </p:nvPr>
        </p:nvSpPr>
        <p:spPr bwMode="auto">
          <a:xfrm>
            <a:off x="685800" y="4341813"/>
            <a:ext cx="54768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dirty="0"/>
          </a:p>
        </p:txBody>
      </p:sp>
    </p:spTree>
    <p:extLst>
      <p:ext uri="{BB962C8B-B14F-4D97-AF65-F5344CB8AC3E}">
        <p14:creationId xmlns:p14="http://schemas.microsoft.com/office/powerpoint/2010/main" val="2411816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F3D87A-C521-4449-BCBB-94A2A1BEC1C0}" type="slidenum">
              <a:rPr lang="en-US" smtClean="0"/>
              <a:pPr fontAlgn="base">
                <a:spcBef>
                  <a:spcPct val="0"/>
                </a:spcBef>
                <a:spcAft>
                  <a:spcPct val="0"/>
                </a:spcAft>
                <a:defRPr/>
              </a:pPr>
              <a:t>25</a:t>
            </a:fld>
            <a:endParaRPr lang="en-US"/>
          </a:p>
        </p:txBody>
      </p:sp>
      <p:sp>
        <p:nvSpPr>
          <p:cNvPr id="46083" name="Text Box 2"/>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endParaRPr lang="en-US">
              <a:latin typeface="Calibri" pitchFamily="34" charset="0"/>
            </a:endParaRPr>
          </a:p>
        </p:txBody>
      </p:sp>
      <p:sp>
        <p:nvSpPr>
          <p:cNvPr id="46084" name="Rectangle 3"/>
          <p:cNvSpPr>
            <a:spLocks noGrp="1" noChangeArrowheads="1"/>
          </p:cNvSpPr>
          <p:nvPr>
            <p:ph type="body"/>
          </p:nvPr>
        </p:nvSpPr>
        <p:spPr bwMode="auto">
          <a:xfrm>
            <a:off x="685800" y="4343400"/>
            <a:ext cx="5486400" cy="4116388"/>
          </a:xfrm>
          <a:noFill/>
        </p:spPr>
        <p:txBody>
          <a:bodyPr wrap="none" numCol="1" anchor="ctr" anchorCtr="0" compatLnSpc="1">
            <a:prstTxWarp prst="textNoShape">
              <a:avLst/>
            </a:prstTxWarp>
          </a:bodyPr>
          <a:lstStyle/>
          <a:p>
            <a:pPr eaLnBrk="1" hangingPunct="1">
              <a:spcBef>
                <a:spcPct val="0"/>
              </a:spcBef>
            </a:pPr>
            <a:r>
              <a:rPr lang="en-US" b="1"/>
              <a:t>Utility software</a:t>
            </a:r>
            <a:r>
              <a:rPr lang="en-US"/>
              <a:t> is a kind of </a:t>
            </a:r>
            <a:r>
              <a:rPr lang="en-US">
                <a:hlinkClick r:id="rId3" tooltip="System software"/>
              </a:rPr>
              <a:t>system software</a:t>
            </a:r>
            <a:r>
              <a:rPr lang="en-US"/>
              <a:t> designed to help analyze, configure, optimize and maintain the computer. A single piece of utility software is usually called a </a:t>
            </a:r>
            <a:r>
              <a:rPr lang="en-US" b="1"/>
              <a:t>utility</a:t>
            </a:r>
            <a:r>
              <a:rPr lang="en-US"/>
              <a:t> or </a:t>
            </a:r>
            <a:r>
              <a:rPr lang="en-US" b="1"/>
              <a:t>tool</a:t>
            </a:r>
            <a:r>
              <a:rPr lang="en-US"/>
              <a:t>. Disk storage, disk cleaners, disk defragmentors, antivirus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FB2DCC-330D-4CE7-81F1-4586C0BDE25D}" type="slidenum">
              <a:rPr lang="en-US" smtClean="0"/>
              <a:pPr fontAlgn="base">
                <a:spcBef>
                  <a:spcPct val="0"/>
                </a:spcBef>
                <a:spcAft>
                  <a:spcPct val="0"/>
                </a:spcAft>
                <a:defRPr/>
              </a:pPr>
              <a:t>26</a:t>
            </a:fld>
            <a:endParaRPr lang="en-US"/>
          </a:p>
        </p:txBody>
      </p:sp>
      <p:sp>
        <p:nvSpPr>
          <p:cNvPr id="48131" name="Text Box 2"/>
          <p:cNvSpPr txBox="1">
            <a:spLocks noChangeArrowheads="1"/>
          </p:cNvSpPr>
          <p:nvPr/>
        </p:nvSpPr>
        <p:spPr bwMode="auto">
          <a:xfrm>
            <a:off x="1209675" y="693738"/>
            <a:ext cx="4429125" cy="3427412"/>
          </a:xfrm>
          <a:prstGeom prst="rect">
            <a:avLst/>
          </a:prstGeom>
          <a:solidFill>
            <a:srgbClr val="FFFFFF"/>
          </a:solidFill>
          <a:ln w="9525">
            <a:solidFill>
              <a:srgbClr val="000000"/>
            </a:solidFill>
            <a:miter lim="800000"/>
            <a:headEnd/>
            <a:tailEnd/>
          </a:ln>
        </p:spPr>
        <p:txBody>
          <a:bodyPr wrap="none" anchor="ctr"/>
          <a:lstStyle/>
          <a:p>
            <a:endParaRPr lang="en-US">
              <a:latin typeface="Calibri" pitchFamily="34" charset="0"/>
            </a:endParaRPr>
          </a:p>
        </p:txBody>
      </p:sp>
      <p:sp>
        <p:nvSpPr>
          <p:cNvPr id="48132" name="Rectangle 3"/>
          <p:cNvSpPr>
            <a:spLocks noGrp="1" noChangeArrowheads="1"/>
          </p:cNvSpPr>
          <p:nvPr>
            <p:ph type="body"/>
          </p:nvPr>
        </p:nvSpPr>
        <p:spPr bwMode="auto">
          <a:xfrm>
            <a:off x="685800" y="4341813"/>
            <a:ext cx="5476875" cy="4114800"/>
          </a:xfrm>
          <a:noFill/>
        </p:spPr>
        <p:txBody>
          <a:bodyPr wrap="none" numCol="1" anchor="ctr" anchorCtr="0" compatLnSpc="1">
            <a:prstTxWarp prst="textNoShape">
              <a:avLst/>
            </a:prstTxWarp>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E62EE0-1206-471A-B4DC-7D0A42BACAAD}"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9D234-D86C-488C-B6AE-0CA64733FD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E62EE0-1206-471A-B4DC-7D0A42BACAAD}"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9D234-D86C-488C-B6AE-0CA64733FD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E62EE0-1206-471A-B4DC-7D0A42BACAAD}"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9D234-D86C-488C-B6AE-0CA64733FD8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5933" y="68853"/>
            <a:ext cx="7413590" cy="826230"/>
          </a:xfrm>
        </p:spPr>
        <p:txBody>
          <a:bodyPr/>
          <a:lstStyle/>
          <a:p>
            <a:r>
              <a:rPr lang="en-US"/>
              <a:t>Click to edit Master title style</a:t>
            </a:r>
          </a:p>
        </p:txBody>
      </p:sp>
      <p:sp>
        <p:nvSpPr>
          <p:cNvPr id="3" name="Text Placeholder 2"/>
          <p:cNvSpPr>
            <a:spLocks noGrp="1"/>
          </p:cNvSpPr>
          <p:nvPr>
            <p:ph type="body" sz="half" idx="1"/>
          </p:nvPr>
        </p:nvSpPr>
        <p:spPr>
          <a:xfrm>
            <a:off x="205933" y="1514756"/>
            <a:ext cx="4290272" cy="4613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33494" y="1514756"/>
            <a:ext cx="4290272" cy="22377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33494" y="3890169"/>
            <a:ext cx="4290272" cy="22377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p:txBody>
          <a:bodyPr/>
          <a:lstStyle>
            <a:lvl1pPr>
              <a:defRPr/>
            </a:lvl1pPr>
          </a:lstStyle>
          <a:p>
            <a:pPr>
              <a:defRPr/>
            </a:pPr>
            <a:r>
              <a:rPr lang="en-US" altLang="en-US"/>
              <a:t>D B M S</a:t>
            </a:r>
          </a:p>
        </p:txBody>
      </p:sp>
      <p:sp>
        <p:nvSpPr>
          <p:cNvPr id="8" name="Rectangle 6"/>
          <p:cNvSpPr>
            <a:spLocks noGrp="1" noChangeArrowheads="1"/>
          </p:cNvSpPr>
          <p:nvPr>
            <p:ph type="sldNum" sz="quarter" idx="12"/>
          </p:nvPr>
        </p:nvSpPr>
        <p:spPr/>
        <p:txBody>
          <a:bodyPr/>
          <a:lstStyle>
            <a:lvl1pPr>
              <a:defRPr/>
            </a:lvl1pPr>
          </a:lstStyle>
          <a:p>
            <a:fld id="{91448562-67D7-48C6-A844-2340D63C0D1F}" type="slidenum">
              <a:rPr lang="en-US" altLang="en-US"/>
              <a:pPr/>
              <a:t>‹#›</a:t>
            </a:fld>
            <a:endParaRPr lang="en-US" altLang="en-US"/>
          </a:p>
        </p:txBody>
      </p:sp>
    </p:spTree>
    <p:extLst>
      <p:ext uri="{BB962C8B-B14F-4D97-AF65-F5344CB8AC3E}">
        <p14:creationId xmlns:p14="http://schemas.microsoft.com/office/powerpoint/2010/main" val="218022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E62EE0-1206-471A-B4DC-7D0A42BACAAD}"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9D234-D86C-488C-B6AE-0CA64733FD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E62EE0-1206-471A-B4DC-7D0A42BACAAD}" type="datetimeFigureOut">
              <a:rPr lang="en-US" smtClean="0"/>
              <a:pPr/>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9D234-D86C-488C-B6AE-0CA64733FD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E62EE0-1206-471A-B4DC-7D0A42BACAAD}"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9D234-D86C-488C-B6AE-0CA64733FD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E62EE0-1206-471A-B4DC-7D0A42BACAAD}" type="datetimeFigureOut">
              <a:rPr lang="en-US" smtClean="0"/>
              <a:pPr/>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9D234-D86C-488C-B6AE-0CA64733FD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E62EE0-1206-471A-B4DC-7D0A42BACAAD}" type="datetimeFigureOut">
              <a:rPr lang="en-US" smtClean="0"/>
              <a:pPr/>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59D234-D86C-488C-B6AE-0CA64733FD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62EE0-1206-471A-B4DC-7D0A42BACAAD}" type="datetimeFigureOut">
              <a:rPr lang="en-US" smtClean="0"/>
              <a:pPr/>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59D234-D86C-488C-B6AE-0CA64733FD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E62EE0-1206-471A-B4DC-7D0A42BACAAD}"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9D234-D86C-488C-B6AE-0CA64733FD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E62EE0-1206-471A-B4DC-7D0A42BACAAD}" type="datetimeFigureOut">
              <a:rPr lang="en-US" smtClean="0"/>
              <a:pPr/>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9D234-D86C-488C-B6AE-0CA64733FD8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62EE0-1206-471A-B4DC-7D0A42BACAAD}" type="datetimeFigureOut">
              <a:rPr lang="en-US" smtClean="0"/>
              <a:pPr/>
              <a:t>10/7/2020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9D234-D86C-488C-B6AE-0CA64733FD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gi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idx="4294967295"/>
          </p:nvPr>
        </p:nvSpPr>
        <p:spPr>
          <a:xfrm>
            <a:off x="457200" y="838200"/>
            <a:ext cx="8686800" cy="2971800"/>
          </a:xfrm>
        </p:spPr>
        <p:txBody>
          <a:bodyPr>
            <a:noAutofit/>
          </a:bodyPr>
          <a:lstStyle/>
          <a:p>
            <a:pPr algn="l" eaLnBrk="1" hangingPunct="1"/>
            <a:br>
              <a:rPr lang="en-US" sz="5400" b="1" dirty="0">
                <a:solidFill>
                  <a:schemeClr val="accent1">
                    <a:lumMod val="50000"/>
                  </a:schemeClr>
                </a:solidFill>
              </a:rPr>
            </a:br>
            <a:r>
              <a:rPr lang="en-US" sz="4400" b="1" dirty="0">
                <a:solidFill>
                  <a:schemeClr val="accent1">
                    <a:lumMod val="50000"/>
                  </a:schemeClr>
                </a:solidFill>
              </a:rPr>
              <a:t>DATABASE MANAGEMENT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TW" dirty="0"/>
              <a:t>HISTORICAL PERSPECTIVE</a:t>
            </a:r>
          </a:p>
        </p:txBody>
      </p:sp>
      <p:sp>
        <p:nvSpPr>
          <p:cNvPr id="7171" name="Rectangle 3"/>
          <p:cNvSpPr>
            <a:spLocks noGrp="1" noChangeArrowheads="1"/>
          </p:cNvSpPr>
          <p:nvPr>
            <p:ph idx="1"/>
          </p:nvPr>
        </p:nvSpPr>
        <p:spPr/>
        <p:txBody>
          <a:bodyPr/>
          <a:lstStyle/>
          <a:p>
            <a:r>
              <a:rPr lang="en-US" altLang="zh-TW" dirty="0"/>
              <a:t>Early 1960s	</a:t>
            </a:r>
          </a:p>
          <a:p>
            <a:pPr lvl="1"/>
            <a:r>
              <a:rPr lang="en-US" altLang="zh-TW" b="1" dirty="0"/>
              <a:t>Integrated Data Store</a:t>
            </a:r>
            <a:r>
              <a:rPr lang="en-US" altLang="zh-TW" dirty="0"/>
              <a:t>, first general-purpose DBMS designed by </a:t>
            </a:r>
            <a:r>
              <a:rPr lang="en-US" altLang="zh-TW" u="heavy" dirty="0">
                <a:uFill>
                  <a:solidFill>
                    <a:srgbClr val="00B0F0"/>
                  </a:solidFill>
                </a:uFill>
              </a:rPr>
              <a:t>Charles Bachman </a:t>
            </a:r>
            <a:r>
              <a:rPr lang="en-US" altLang="zh-TW" dirty="0"/>
              <a:t>at </a:t>
            </a:r>
            <a:r>
              <a:rPr lang="en-US" dirty="0"/>
              <a:t>General Electric.</a:t>
            </a:r>
            <a:endParaRPr lang="en-US" altLang="zh-TW" dirty="0"/>
          </a:p>
          <a:p>
            <a:pPr lvl="1"/>
            <a:r>
              <a:rPr lang="en-US" altLang="zh-TW" dirty="0"/>
              <a:t>Formed basis for </a:t>
            </a:r>
            <a:r>
              <a:rPr lang="en-US" altLang="zh-TW" b="1" i="1" dirty="0"/>
              <a:t>network data model</a:t>
            </a:r>
          </a:p>
          <a:p>
            <a:pPr lvl="1"/>
            <a:r>
              <a:rPr lang="en-US" altLang="zh-TW" dirty="0"/>
              <a:t>Bachman received Turing Award in 1973 for his work in database area</a:t>
            </a:r>
          </a:p>
          <a:p>
            <a:pPr>
              <a:buFont typeface="Monotype Sorts" pitchFamily="2" charset="2"/>
              <a:buNone/>
            </a:pPr>
            <a:endParaRPr lang="en-US" altLang="zh-TW" dirty="0"/>
          </a:p>
        </p:txBody>
      </p:sp>
    </p:spTree>
    <p:extLst>
      <p:ext uri="{BB962C8B-B14F-4D97-AF65-F5344CB8AC3E}">
        <p14:creationId xmlns:p14="http://schemas.microsoft.com/office/powerpoint/2010/main" val="3017697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457200" y="381000"/>
            <a:ext cx="8229600" cy="5745163"/>
          </a:xfrm>
        </p:spPr>
        <p:txBody>
          <a:bodyPr/>
          <a:lstStyle/>
          <a:p>
            <a:r>
              <a:rPr lang="en-US" altLang="zh-TW" dirty="0"/>
              <a:t>Late 1960s</a:t>
            </a:r>
          </a:p>
          <a:p>
            <a:pPr lvl="1"/>
            <a:r>
              <a:rPr lang="en-US" altLang="zh-TW" dirty="0"/>
              <a:t>IBM developed </a:t>
            </a:r>
            <a:r>
              <a:rPr lang="en-US" altLang="zh-TW" b="1" dirty="0"/>
              <a:t>Information Management System </a:t>
            </a:r>
            <a:r>
              <a:rPr lang="en-US" altLang="zh-TW" dirty="0"/>
              <a:t>(IMS), used even today in many major installations</a:t>
            </a:r>
          </a:p>
          <a:p>
            <a:pPr lvl="1"/>
            <a:r>
              <a:rPr lang="en-US" altLang="zh-TW" dirty="0"/>
              <a:t>IMS formed the basis for </a:t>
            </a:r>
            <a:r>
              <a:rPr lang="en-US" altLang="zh-TW" b="1" i="1" dirty="0"/>
              <a:t>hierarchical data model</a:t>
            </a:r>
          </a:p>
          <a:p>
            <a:pPr lvl="1"/>
            <a:r>
              <a:rPr lang="en-US" altLang="zh-TW" dirty="0"/>
              <a:t>American Airlines and IBM jointly developed </a:t>
            </a:r>
            <a:r>
              <a:rPr lang="en-US" altLang="zh-TW" b="1" dirty="0"/>
              <a:t>SABRE</a:t>
            </a:r>
            <a:r>
              <a:rPr lang="en-US" altLang="zh-TW" dirty="0"/>
              <a:t> for making airline reservations</a:t>
            </a:r>
          </a:p>
          <a:p>
            <a:pPr lvl="1"/>
            <a:r>
              <a:rPr lang="en-US" altLang="zh-TW" dirty="0"/>
              <a:t>SABRE is used today to populate Web-based travel services such as Travelocity </a:t>
            </a:r>
          </a:p>
        </p:txBody>
      </p:sp>
    </p:spTree>
    <p:extLst>
      <p:ext uri="{BB962C8B-B14F-4D97-AF65-F5344CB8AC3E}">
        <p14:creationId xmlns:p14="http://schemas.microsoft.com/office/powerpoint/2010/main" val="281117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381000"/>
            <a:ext cx="8229600" cy="6477000"/>
          </a:xfrm>
        </p:spPr>
        <p:txBody>
          <a:bodyPr>
            <a:noAutofit/>
          </a:bodyPr>
          <a:lstStyle/>
          <a:p>
            <a:r>
              <a:rPr lang="en-US" altLang="zh-TW" sz="2800" dirty="0"/>
              <a:t>1970</a:t>
            </a:r>
          </a:p>
          <a:p>
            <a:pPr lvl="1"/>
            <a:r>
              <a:rPr lang="en-US" altLang="zh-TW" dirty="0"/>
              <a:t>Edgar </a:t>
            </a:r>
            <a:r>
              <a:rPr lang="en-US" altLang="zh-TW" dirty="0" err="1"/>
              <a:t>Codd</a:t>
            </a:r>
            <a:r>
              <a:rPr lang="en-US" altLang="zh-TW" dirty="0"/>
              <a:t>, at IBM</a:t>
            </a:r>
            <a:r>
              <a:rPr lang="en-US" altLang="zh-TW" dirty="0">
                <a:latin typeface="Arial" charset="0"/>
              </a:rPr>
              <a:t>’</a:t>
            </a:r>
            <a:r>
              <a:rPr lang="en-US" altLang="zh-TW" dirty="0"/>
              <a:t>s San Jose Research Laboratory, proposed </a:t>
            </a:r>
            <a:r>
              <a:rPr lang="en-US" altLang="zh-TW" b="1" i="1" dirty="0"/>
              <a:t>relational data model</a:t>
            </a:r>
            <a:r>
              <a:rPr lang="en-US" altLang="zh-TW" dirty="0"/>
              <a:t>.</a:t>
            </a:r>
          </a:p>
          <a:p>
            <a:pPr lvl="1"/>
            <a:r>
              <a:rPr lang="en-US" altLang="zh-TW" dirty="0"/>
              <a:t>It sparked the rapid development of several DBMS based on relational model.</a:t>
            </a:r>
          </a:p>
          <a:p>
            <a:pPr lvl="1"/>
            <a:r>
              <a:rPr lang="en-US" altLang="zh-TW" dirty="0" err="1"/>
              <a:t>Codd</a:t>
            </a:r>
            <a:r>
              <a:rPr lang="en-US" altLang="zh-TW" dirty="0"/>
              <a:t> won 1981 Turing Award.</a:t>
            </a:r>
          </a:p>
          <a:p>
            <a:pPr lvl="1"/>
            <a:r>
              <a:rPr lang="en-US" altLang="zh-TW" dirty="0"/>
              <a:t>Database systems matured as an academic discipline</a:t>
            </a:r>
          </a:p>
          <a:p>
            <a:pPr lvl="1"/>
            <a:r>
              <a:rPr lang="en-US" altLang="zh-TW" dirty="0"/>
              <a:t>The benefits of DBMS were recognized, and the use of DBMS for managing corporate data became standard practice.</a:t>
            </a:r>
          </a:p>
        </p:txBody>
      </p:sp>
    </p:spTree>
    <p:extLst>
      <p:ext uri="{BB962C8B-B14F-4D97-AF65-F5344CB8AC3E}">
        <p14:creationId xmlns:p14="http://schemas.microsoft.com/office/powerpoint/2010/main" val="399587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98764" y="443346"/>
            <a:ext cx="8188036" cy="5682818"/>
          </a:xfrm>
        </p:spPr>
        <p:txBody>
          <a:bodyPr/>
          <a:lstStyle/>
          <a:p>
            <a:r>
              <a:rPr lang="en-US" altLang="zh-TW" dirty="0"/>
              <a:t>1980s</a:t>
            </a:r>
          </a:p>
          <a:p>
            <a:pPr lvl="1"/>
            <a:r>
              <a:rPr lang="en-US" altLang="zh-TW" dirty="0"/>
              <a:t>SQL query language, developed as part of IBM</a:t>
            </a:r>
            <a:r>
              <a:rPr lang="en-US" altLang="zh-TW" dirty="0">
                <a:latin typeface="Arial" charset="0"/>
              </a:rPr>
              <a:t>’</a:t>
            </a:r>
            <a:r>
              <a:rPr lang="en-US" altLang="zh-TW" dirty="0"/>
              <a:t>s System R project, is now the standard query language</a:t>
            </a:r>
          </a:p>
          <a:p>
            <a:pPr lvl="1"/>
            <a:r>
              <a:rPr lang="en-US" altLang="zh-TW" dirty="0"/>
              <a:t>SQL was standardized in late 1980s</a:t>
            </a:r>
          </a:p>
          <a:p>
            <a:pPr lvl="1"/>
            <a:r>
              <a:rPr lang="en-US" altLang="zh-TW" dirty="0"/>
              <a:t>current standard SQL:1999 was adopted by ANSI and ISO</a:t>
            </a:r>
          </a:p>
          <a:p>
            <a:pPr lvl="1"/>
            <a:r>
              <a:rPr lang="en-US" dirty="0"/>
              <a:t>James Gray won the 1999 Turing award</a:t>
            </a:r>
            <a:endParaRPr lang="en-US" altLang="zh-TW" dirty="0"/>
          </a:p>
        </p:txBody>
      </p:sp>
    </p:spTree>
    <p:extLst>
      <p:ext uri="{BB962C8B-B14F-4D97-AF65-F5344CB8AC3E}">
        <p14:creationId xmlns:p14="http://schemas.microsoft.com/office/powerpoint/2010/main" val="296340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533400" y="381000"/>
            <a:ext cx="8153400" cy="5745163"/>
          </a:xfrm>
        </p:spPr>
        <p:txBody>
          <a:bodyPr>
            <a:noAutofit/>
          </a:bodyPr>
          <a:lstStyle/>
          <a:p>
            <a:r>
              <a:rPr lang="en-US" altLang="zh-TW" sz="2800" dirty="0"/>
              <a:t>Late 1980s till 1990s</a:t>
            </a:r>
          </a:p>
          <a:p>
            <a:pPr lvl="1"/>
            <a:r>
              <a:rPr lang="en-US" altLang="zh-TW" dirty="0"/>
              <a:t>Research carried out</a:t>
            </a:r>
          </a:p>
          <a:p>
            <a:pPr lvl="1"/>
            <a:r>
              <a:rPr lang="en-US" altLang="zh-TW" dirty="0"/>
              <a:t>Several vendors, e.g., IBM</a:t>
            </a:r>
            <a:r>
              <a:rPr lang="en-US" altLang="zh-TW" dirty="0">
                <a:latin typeface="Arial" charset="0"/>
              </a:rPr>
              <a:t>’</a:t>
            </a:r>
            <a:r>
              <a:rPr lang="en-US" altLang="zh-TW" dirty="0"/>
              <a:t>s DB2, Oracle 8, Informix UDS, extended their systems with the ability to store new data types such as images and text, and to ask more complex queries</a:t>
            </a:r>
          </a:p>
          <a:p>
            <a:pPr lvl="1"/>
            <a:r>
              <a:rPr lang="en-US" altLang="zh-TW" dirty="0"/>
              <a:t>Data warehouses were developed to consolidate data from several databases.</a:t>
            </a:r>
          </a:p>
        </p:txBody>
      </p:sp>
    </p:spTree>
    <p:extLst>
      <p:ext uri="{BB962C8B-B14F-4D97-AF65-F5344CB8AC3E}">
        <p14:creationId xmlns:p14="http://schemas.microsoft.com/office/powerpoint/2010/main" val="2716736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Emergence of several </a:t>
            </a:r>
            <a:r>
              <a:rPr lang="en-US" b="1" dirty="0"/>
              <a:t>Enterprise Resource Planning (ERP)</a:t>
            </a:r>
            <a:r>
              <a:rPr lang="en-US" dirty="0"/>
              <a:t> and </a:t>
            </a:r>
            <a:r>
              <a:rPr lang="en-US" b="1" dirty="0"/>
              <a:t>Management Resource Planning (MRP)</a:t>
            </a:r>
            <a:r>
              <a:rPr lang="en-US" dirty="0"/>
              <a:t> packages, which add a substantial layer of application-oriented features on top of a DBMS.</a:t>
            </a:r>
            <a:endParaRPr lang="en-US" altLang="zh-TW" dirty="0"/>
          </a:p>
        </p:txBody>
      </p:sp>
    </p:spTree>
    <p:extLst>
      <p:ext uri="{BB962C8B-B14F-4D97-AF65-F5344CB8AC3E}">
        <p14:creationId xmlns:p14="http://schemas.microsoft.com/office/powerpoint/2010/main" val="274794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fontScale="90000"/>
          </a:bodyPr>
          <a:lstStyle/>
          <a:p>
            <a:pPr eaLnBrk="1" hangingPunct="1"/>
            <a:br>
              <a:rPr lang="en-US" dirty="0"/>
            </a:br>
            <a:br>
              <a:rPr lang="en-US" dirty="0"/>
            </a:br>
            <a:r>
              <a:rPr lang="en-US" dirty="0"/>
              <a:t>FILES </a:t>
            </a:r>
            <a:r>
              <a:rPr lang="en-US" dirty="0" err="1"/>
              <a:t>vs</a:t>
            </a:r>
            <a:r>
              <a:rPr lang="en-US" dirty="0"/>
              <a:t> DBMS</a:t>
            </a:r>
            <a:br>
              <a:rPr lang="en-US" dirty="0"/>
            </a:br>
            <a:br>
              <a:rPr lang="en-US" dirty="0"/>
            </a:br>
            <a:endParaRPr lang="en-US" dirty="0"/>
          </a:p>
        </p:txBody>
      </p:sp>
      <p:sp>
        <p:nvSpPr>
          <p:cNvPr id="20484" name="Rectangle 3"/>
          <p:cNvSpPr>
            <a:spLocks noGrp="1" noChangeArrowheads="1"/>
          </p:cNvSpPr>
          <p:nvPr>
            <p:ph type="body" sz="half" idx="1"/>
          </p:nvPr>
        </p:nvSpPr>
        <p:spPr>
          <a:xfrm>
            <a:off x="206375" y="1514475"/>
            <a:ext cx="4278313" cy="4613275"/>
          </a:xfrm>
        </p:spPr>
        <p:txBody>
          <a:bodyPr/>
          <a:lstStyle/>
          <a:p>
            <a:pPr eaLnBrk="1" hangingPunct="1">
              <a:buFontTx/>
              <a:buNone/>
            </a:pPr>
            <a:r>
              <a:rPr lang="en-US" sz="3000" dirty="0"/>
              <a:t>A file is a collection of logical information in electronic format</a:t>
            </a:r>
          </a:p>
          <a:p>
            <a:pPr eaLnBrk="1" hangingPunct="1">
              <a:buFontTx/>
              <a:buNone/>
            </a:pPr>
            <a:endParaRPr lang="en-US" sz="3000" dirty="0"/>
          </a:p>
          <a:p>
            <a:pPr eaLnBrk="1" hangingPunct="1">
              <a:buFontTx/>
              <a:buNone/>
            </a:pPr>
            <a:endParaRPr lang="en-US" sz="3000" dirty="0"/>
          </a:p>
          <a:p>
            <a:pPr eaLnBrk="1" hangingPunct="1"/>
            <a:r>
              <a:rPr lang="en-US" sz="3000" dirty="0"/>
              <a:t>Diff b/n paper file and computer file</a:t>
            </a:r>
          </a:p>
        </p:txBody>
      </p:sp>
      <p:sp>
        <p:nvSpPr>
          <p:cNvPr id="20485" name="Rectangle 4"/>
          <p:cNvSpPr>
            <a:spLocks noGrp="1" noChangeArrowheads="1"/>
          </p:cNvSpPr>
          <p:nvPr>
            <p:ph sz="quarter" idx="2"/>
          </p:nvPr>
        </p:nvSpPr>
        <p:spPr>
          <a:xfrm>
            <a:off x="4645025" y="3900488"/>
            <a:ext cx="4278313" cy="2227262"/>
          </a:xfrm>
        </p:spPr>
        <p:txBody>
          <a:bodyPr/>
          <a:lstStyle/>
          <a:p>
            <a:pPr eaLnBrk="1" hangingPunct="1"/>
            <a:endParaRPr lang="en-US" sz="2400"/>
          </a:p>
        </p:txBody>
      </p:sp>
      <p:sp>
        <p:nvSpPr>
          <p:cNvPr id="20482"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CC0066"/>
                </a:solidFill>
              </a:rPr>
              <a:t>D B M S</a:t>
            </a:r>
          </a:p>
        </p:txBody>
      </p:sp>
      <p:sp>
        <p:nvSpPr>
          <p:cNvPr id="20486" name="Line 5"/>
          <p:cNvSpPr>
            <a:spLocks noChangeShapeType="1"/>
          </p:cNvSpPr>
          <p:nvPr/>
        </p:nvSpPr>
        <p:spPr bwMode="auto">
          <a:xfrm>
            <a:off x="5867400" y="37338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87" name="Rectangle 6"/>
          <p:cNvSpPr>
            <a:spLocks noChangeArrowheads="1"/>
          </p:cNvSpPr>
          <p:nvPr/>
        </p:nvSpPr>
        <p:spPr bwMode="auto">
          <a:xfrm>
            <a:off x="4572000" y="3733800"/>
            <a:ext cx="3276600" cy="2362200"/>
          </a:xfrm>
          <a:prstGeom prst="rect">
            <a:avLst/>
          </a:prstGeom>
          <a:solidFill>
            <a:schemeClr val="accent1"/>
          </a:solidFill>
          <a:ln w="9525">
            <a:solidFill>
              <a:schemeClr val="tx1"/>
            </a:solidFill>
            <a:miter lim="800000"/>
            <a:headEnd/>
            <a:tailEnd/>
          </a:ln>
        </p:spPr>
        <p:txBody>
          <a:bodyPr wrap="none" lIns="91429" tIns="45714" rIns="91429" bIns="45714"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t>EMPNO			001</a:t>
            </a:r>
          </a:p>
          <a:p>
            <a:pPr algn="ctr" eaLnBrk="1" hangingPunct="1"/>
            <a:r>
              <a:rPr lang="en-US"/>
              <a:t>EMPNAME	          NIDHI</a:t>
            </a:r>
          </a:p>
          <a:p>
            <a:pPr algn="ctr" eaLnBrk="1" hangingPunct="1"/>
            <a:r>
              <a:rPr lang="en-US"/>
              <a:t>BASIC RATE PER DAY	200</a:t>
            </a:r>
          </a:p>
          <a:p>
            <a:pPr algn="ctr" eaLnBrk="1" hangingPunct="1"/>
            <a:r>
              <a:rPr lang="en-US"/>
              <a:t>DAYS WORKED 		30</a:t>
            </a:r>
          </a:p>
          <a:p>
            <a:pPr algn="ctr" eaLnBrk="1" hangingPunct="1"/>
            <a:r>
              <a:rPr lang="en-US"/>
              <a:t>ALLOWANCES		1500</a:t>
            </a:r>
          </a:p>
          <a:p>
            <a:pPr algn="ctr" eaLnBrk="1" hangingPunct="1"/>
            <a:r>
              <a:rPr lang="en-US"/>
              <a:t>DEDUCTIONS		5%</a:t>
            </a:r>
          </a:p>
        </p:txBody>
      </p:sp>
      <p:sp>
        <p:nvSpPr>
          <p:cNvPr id="20488" name="Line 7"/>
          <p:cNvSpPr>
            <a:spLocks noChangeShapeType="1"/>
          </p:cNvSpPr>
          <p:nvPr/>
        </p:nvSpPr>
        <p:spPr bwMode="auto">
          <a:xfrm>
            <a:off x="6324600" y="3048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89" name="Line 8"/>
          <p:cNvSpPr>
            <a:spLocks noChangeShapeType="1"/>
          </p:cNvSpPr>
          <p:nvPr/>
        </p:nvSpPr>
        <p:spPr bwMode="auto">
          <a:xfrm>
            <a:off x="4876800" y="3200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90" name="Line 9"/>
          <p:cNvSpPr>
            <a:spLocks noChangeShapeType="1"/>
          </p:cNvSpPr>
          <p:nvPr/>
        </p:nvSpPr>
        <p:spPr bwMode="auto">
          <a:xfrm>
            <a:off x="4876800" y="3200400"/>
            <a:ext cx="327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91" name="Line 10"/>
          <p:cNvSpPr>
            <a:spLocks noChangeShapeType="1"/>
          </p:cNvSpPr>
          <p:nvPr/>
        </p:nvSpPr>
        <p:spPr bwMode="auto">
          <a:xfrm>
            <a:off x="8153400" y="3200400"/>
            <a:ext cx="0" cy="2590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92" name="Line 11"/>
          <p:cNvSpPr>
            <a:spLocks noChangeShapeType="1"/>
          </p:cNvSpPr>
          <p:nvPr/>
        </p:nvSpPr>
        <p:spPr bwMode="auto">
          <a:xfrm>
            <a:off x="7848600" y="57912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93" name="Line 12"/>
          <p:cNvSpPr>
            <a:spLocks noChangeShapeType="1"/>
          </p:cNvSpPr>
          <p:nvPr/>
        </p:nvSpPr>
        <p:spPr bwMode="auto">
          <a:xfrm>
            <a:off x="5029200" y="2895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94" name="Line 13"/>
          <p:cNvSpPr>
            <a:spLocks noChangeShapeType="1"/>
          </p:cNvSpPr>
          <p:nvPr/>
        </p:nvSpPr>
        <p:spPr bwMode="auto">
          <a:xfrm>
            <a:off x="5029200" y="2895600"/>
            <a:ext cx="3352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95" name="Line 14"/>
          <p:cNvSpPr>
            <a:spLocks noChangeShapeType="1"/>
          </p:cNvSpPr>
          <p:nvPr/>
        </p:nvSpPr>
        <p:spPr bwMode="auto">
          <a:xfrm>
            <a:off x="8382000" y="28956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96" name="Line 15"/>
          <p:cNvSpPr>
            <a:spLocks noChangeShapeType="1"/>
          </p:cNvSpPr>
          <p:nvPr/>
        </p:nvSpPr>
        <p:spPr bwMode="auto">
          <a:xfrm>
            <a:off x="8153400" y="5562600"/>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97" name="Line 16"/>
          <p:cNvSpPr>
            <a:spLocks noChangeShapeType="1"/>
          </p:cNvSpPr>
          <p:nvPr/>
        </p:nvSpPr>
        <p:spPr bwMode="auto">
          <a:xfrm>
            <a:off x="5257800" y="2438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98" name="Line 17"/>
          <p:cNvSpPr>
            <a:spLocks noChangeShapeType="1"/>
          </p:cNvSpPr>
          <p:nvPr/>
        </p:nvSpPr>
        <p:spPr bwMode="auto">
          <a:xfrm>
            <a:off x="5257800" y="2438400"/>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499" name="Line 18"/>
          <p:cNvSpPr>
            <a:spLocks noChangeShapeType="1"/>
          </p:cNvSpPr>
          <p:nvPr/>
        </p:nvSpPr>
        <p:spPr bwMode="auto">
          <a:xfrm>
            <a:off x="8686800" y="2438400"/>
            <a:ext cx="0" cy="2819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500" name="Line 19"/>
          <p:cNvSpPr>
            <a:spLocks noChangeShapeType="1"/>
          </p:cNvSpPr>
          <p:nvPr/>
        </p:nvSpPr>
        <p:spPr bwMode="auto">
          <a:xfrm>
            <a:off x="8382000" y="5334000"/>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82475" tIns="41238" rIns="82475" bIns="41238"/>
          <a:lstStyle/>
          <a:p>
            <a:endParaRPr lang="en-US"/>
          </a:p>
        </p:txBody>
      </p:sp>
      <p:sp>
        <p:nvSpPr>
          <p:cNvPr id="20501" name="Text Box 20"/>
          <p:cNvSpPr txBox="1">
            <a:spLocks noChangeArrowheads="1"/>
          </p:cNvSpPr>
          <p:nvPr/>
        </p:nvSpPr>
        <p:spPr bwMode="auto">
          <a:xfrm>
            <a:off x="5699125" y="331311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EMPNO      002</a:t>
            </a:r>
          </a:p>
        </p:txBody>
      </p:sp>
      <p:sp>
        <p:nvSpPr>
          <p:cNvPr id="20502" name="Text Box 21"/>
          <p:cNvSpPr txBox="1">
            <a:spLocks noChangeArrowheads="1"/>
          </p:cNvSpPr>
          <p:nvPr/>
        </p:nvSpPr>
        <p:spPr bwMode="auto">
          <a:xfrm>
            <a:off x="5775325" y="2855913"/>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a:t>
            </a:r>
          </a:p>
        </p:txBody>
      </p:sp>
      <p:sp>
        <p:nvSpPr>
          <p:cNvPr id="20503" name="Text Box 22"/>
          <p:cNvSpPr txBox="1">
            <a:spLocks noChangeArrowheads="1"/>
          </p:cNvSpPr>
          <p:nvPr/>
        </p:nvSpPr>
        <p:spPr bwMode="auto">
          <a:xfrm>
            <a:off x="5775325" y="2474913"/>
            <a:ext cx="19923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EMPNO       1000</a:t>
            </a:r>
          </a:p>
        </p:txBody>
      </p:sp>
      <p:sp>
        <p:nvSpPr>
          <p:cNvPr id="20504" name="Text Box 23"/>
          <p:cNvSpPr txBox="1">
            <a:spLocks noChangeArrowheads="1"/>
          </p:cNvSpPr>
          <p:nvPr/>
        </p:nvSpPr>
        <p:spPr bwMode="auto">
          <a:xfrm>
            <a:off x="5470525" y="1763713"/>
            <a:ext cx="3516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9" tIns="45714" rIns="91429" bIns="45714">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b="1"/>
              <a:t>Employee Records in a File</a:t>
            </a:r>
          </a:p>
        </p:txBody>
      </p:sp>
    </p:spTree>
    <p:extLst>
      <p:ext uri="{BB962C8B-B14F-4D97-AF65-F5344CB8AC3E}">
        <p14:creationId xmlns:p14="http://schemas.microsoft.com/office/powerpoint/2010/main" val="384912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sz="3200" dirty="0"/>
              <a:t>e.g. consider a savings bank enterprise</a:t>
            </a:r>
          </a:p>
        </p:txBody>
      </p:sp>
      <p:sp>
        <p:nvSpPr>
          <p:cNvPr id="279555" name="Rectangle 3"/>
          <p:cNvSpPr>
            <a:spLocks noGrp="1" noChangeArrowheads="1"/>
          </p:cNvSpPr>
          <p:nvPr>
            <p:ph idx="1"/>
          </p:nvPr>
        </p:nvSpPr>
        <p:spPr/>
        <p:txBody>
          <a:bodyPr/>
          <a:lstStyle/>
          <a:p>
            <a:pPr eaLnBrk="1" hangingPunct="1">
              <a:lnSpc>
                <a:spcPct val="90000"/>
              </a:lnSpc>
            </a:pPr>
            <a:r>
              <a:rPr lang="en-US" dirty="0"/>
              <a:t>It stores information about all customers and savings accounts.- stored in OS files.</a:t>
            </a:r>
          </a:p>
          <a:p>
            <a:pPr eaLnBrk="1" hangingPunct="1">
              <a:lnSpc>
                <a:spcPct val="90000"/>
              </a:lnSpc>
            </a:pPr>
            <a:r>
              <a:rPr lang="en-US" dirty="0"/>
              <a:t>In order to manipulate the information, the system has a number of application programs that manipulate the files</a:t>
            </a:r>
          </a:p>
          <a:p>
            <a:pPr lvl="1" eaLnBrk="1" hangingPunct="1">
              <a:lnSpc>
                <a:spcPct val="90000"/>
              </a:lnSpc>
            </a:pPr>
            <a:r>
              <a:rPr lang="en-US" dirty="0"/>
              <a:t>A program to debit or credit an account</a:t>
            </a:r>
          </a:p>
          <a:p>
            <a:pPr lvl="1" eaLnBrk="1" hangingPunct="1">
              <a:lnSpc>
                <a:spcPct val="90000"/>
              </a:lnSpc>
            </a:pPr>
            <a:r>
              <a:rPr lang="en-US" dirty="0"/>
              <a:t>A program to add a new account</a:t>
            </a:r>
          </a:p>
          <a:p>
            <a:pPr lvl="1" eaLnBrk="1" hangingPunct="1">
              <a:lnSpc>
                <a:spcPct val="90000"/>
              </a:lnSpc>
            </a:pPr>
            <a:r>
              <a:rPr lang="en-US" dirty="0"/>
              <a:t>A program to find the balance of an account</a:t>
            </a:r>
          </a:p>
          <a:p>
            <a:pPr lvl="1" eaLnBrk="1" hangingPunct="1">
              <a:lnSpc>
                <a:spcPct val="90000"/>
              </a:lnSpc>
            </a:pPr>
            <a:r>
              <a:rPr lang="en-US" dirty="0"/>
              <a:t>A program to generate monthly statements</a:t>
            </a:r>
          </a:p>
          <a:p>
            <a:pPr eaLnBrk="1" hangingPunct="1">
              <a:lnSpc>
                <a:spcPct val="90000"/>
              </a:lnSpc>
            </a:pPr>
            <a:endParaRPr lang="en-US" dirty="0"/>
          </a:p>
        </p:txBody>
      </p:sp>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CC0066"/>
                </a:solidFill>
              </a:rPr>
              <a:t>D B M S</a:t>
            </a:r>
          </a:p>
        </p:txBody>
      </p:sp>
    </p:spTree>
    <p:extLst>
      <p:ext uri="{BB962C8B-B14F-4D97-AF65-F5344CB8AC3E}">
        <p14:creationId xmlns:p14="http://schemas.microsoft.com/office/powerpoint/2010/main" val="1605581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95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95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95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95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79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fontScale="90000"/>
          </a:bodyPr>
          <a:lstStyle/>
          <a:p>
            <a:pPr eaLnBrk="1" hangingPunct="1"/>
            <a:r>
              <a:rPr lang="en-US"/>
              <a:t>Disadvantages of File Processing Systems</a:t>
            </a:r>
          </a:p>
        </p:txBody>
      </p:sp>
      <p:sp>
        <p:nvSpPr>
          <p:cNvPr id="24580" name="Rectangle 3"/>
          <p:cNvSpPr>
            <a:spLocks noGrp="1" noChangeArrowheads="1"/>
          </p:cNvSpPr>
          <p:nvPr>
            <p:ph idx="1"/>
          </p:nvPr>
        </p:nvSpPr>
        <p:spPr/>
        <p:txBody>
          <a:bodyPr/>
          <a:lstStyle/>
          <a:p>
            <a:pPr eaLnBrk="1" hangingPunct="1"/>
            <a:r>
              <a:rPr lang="en-US" dirty="0"/>
              <a:t>Data redundancy and inconsistency</a:t>
            </a:r>
          </a:p>
          <a:p>
            <a:pPr eaLnBrk="1" hangingPunct="1"/>
            <a:r>
              <a:rPr lang="en-US" dirty="0"/>
              <a:t>Difficulty in accessing data</a:t>
            </a:r>
          </a:p>
          <a:p>
            <a:pPr eaLnBrk="1" hangingPunct="1"/>
            <a:r>
              <a:rPr lang="en-US" dirty="0"/>
              <a:t>Data isolation</a:t>
            </a:r>
          </a:p>
          <a:p>
            <a:pPr eaLnBrk="1" hangingPunct="1"/>
            <a:r>
              <a:rPr lang="en-US" dirty="0"/>
              <a:t>Integrity problems</a:t>
            </a:r>
          </a:p>
          <a:p>
            <a:pPr eaLnBrk="1" hangingPunct="1"/>
            <a:r>
              <a:rPr lang="en-US" dirty="0"/>
              <a:t>Atomicity problems</a:t>
            </a:r>
          </a:p>
          <a:p>
            <a:pPr eaLnBrk="1" hangingPunct="1"/>
            <a:r>
              <a:rPr lang="en-US" dirty="0"/>
              <a:t>Concurrent access anomalies</a:t>
            </a:r>
          </a:p>
          <a:p>
            <a:pPr eaLnBrk="1" hangingPunct="1"/>
            <a:r>
              <a:rPr lang="en-US" dirty="0"/>
              <a:t>Security problems</a:t>
            </a:r>
          </a:p>
        </p:txBody>
      </p:sp>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CC0066"/>
                </a:solidFill>
              </a:rPr>
              <a:t>D B M S</a:t>
            </a:r>
          </a:p>
        </p:txBody>
      </p:sp>
    </p:spTree>
    <p:extLst>
      <p:ext uri="{BB962C8B-B14F-4D97-AF65-F5344CB8AC3E}">
        <p14:creationId xmlns:p14="http://schemas.microsoft.com/office/powerpoint/2010/main" val="2670973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defTabSz="914962" eaLnBrk="1" hangingPunct="1">
              <a:defRPr/>
            </a:pPr>
            <a:r>
              <a:rPr lang="en-US"/>
              <a:t>Purpose of Database Systems</a:t>
            </a:r>
          </a:p>
        </p:txBody>
      </p:sp>
      <p:sp>
        <p:nvSpPr>
          <p:cNvPr id="22531" name="Rectangle 3"/>
          <p:cNvSpPr>
            <a:spLocks noGrp="1" noChangeArrowheads="1"/>
          </p:cNvSpPr>
          <p:nvPr>
            <p:ph idx="1"/>
          </p:nvPr>
        </p:nvSpPr>
        <p:spPr>
          <a:xfrm>
            <a:off x="827088" y="1077913"/>
            <a:ext cx="7580312" cy="5468937"/>
          </a:xfrm>
        </p:spPr>
        <p:txBody>
          <a:bodyPr/>
          <a:lstStyle/>
          <a:p>
            <a:pPr eaLnBrk="1" hangingPunct="1"/>
            <a:r>
              <a:rPr lang="en-US" sz="2200" dirty="0"/>
              <a:t>Drawbacks of using file systems to store data:</a:t>
            </a:r>
          </a:p>
          <a:p>
            <a:pPr lvl="1" eaLnBrk="1" hangingPunct="1"/>
            <a:r>
              <a:rPr lang="en-US" sz="2200" dirty="0"/>
              <a:t>Data redundancy and inconsistency</a:t>
            </a:r>
          </a:p>
          <a:p>
            <a:pPr lvl="2" eaLnBrk="1" hangingPunct="1"/>
            <a:r>
              <a:rPr lang="en-US" sz="2200" dirty="0"/>
              <a:t>Multiple file formats, duplication of information in different files</a:t>
            </a:r>
          </a:p>
          <a:p>
            <a:pPr lvl="1" eaLnBrk="1" hangingPunct="1"/>
            <a:r>
              <a:rPr lang="en-US" sz="2200" dirty="0"/>
              <a:t>Difficulty in accessing data </a:t>
            </a:r>
          </a:p>
          <a:p>
            <a:pPr lvl="2" eaLnBrk="1" hangingPunct="1"/>
            <a:r>
              <a:rPr lang="en-US" sz="2200" dirty="0"/>
              <a:t>Need to write a new program to carry out each new task</a:t>
            </a:r>
          </a:p>
          <a:p>
            <a:pPr lvl="1" eaLnBrk="1" hangingPunct="1"/>
            <a:r>
              <a:rPr lang="en-US" sz="2200" dirty="0"/>
              <a:t>Data isolation – data stored in different file have different format .writing new application program to retrieve data is difficult.</a:t>
            </a:r>
          </a:p>
          <a:p>
            <a:pPr lvl="1" eaLnBrk="1" hangingPunct="1"/>
            <a:r>
              <a:rPr lang="en-US" sz="2200" dirty="0"/>
              <a:t>Integrity problems</a:t>
            </a:r>
          </a:p>
          <a:p>
            <a:pPr lvl="2" eaLnBrk="1" hangingPunct="1"/>
            <a:r>
              <a:rPr lang="en-US" sz="2200" dirty="0"/>
              <a:t>Hard to add new constraints or change existing ones</a:t>
            </a:r>
          </a:p>
        </p:txBody>
      </p:sp>
    </p:spTree>
    <p:extLst>
      <p:ext uri="{BB962C8B-B14F-4D97-AF65-F5344CB8AC3E}">
        <p14:creationId xmlns:p14="http://schemas.microsoft.com/office/powerpoint/2010/main" val="412629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a:t>Data</a:t>
            </a:r>
          </a:p>
          <a:p>
            <a:r>
              <a:rPr lang="en-US" dirty="0"/>
              <a:t>recordable facts.</a:t>
            </a:r>
          </a:p>
          <a:p>
            <a:r>
              <a:rPr lang="en-US" dirty="0"/>
              <a:t>produce information based on facts. </a:t>
            </a:r>
          </a:p>
          <a:p>
            <a:r>
              <a:rPr lang="en-US" dirty="0"/>
              <a:t>Example, if we have data about marks obtained by all students, we can then conclude about toppers and average marks.</a:t>
            </a:r>
          </a:p>
          <a:p>
            <a:pPr>
              <a:buNone/>
            </a:pPr>
            <a:r>
              <a:rPr lang="en-US" b="1" dirty="0"/>
              <a:t>Database</a:t>
            </a:r>
            <a:r>
              <a:rPr lang="en-US" dirty="0"/>
              <a:t> </a:t>
            </a:r>
          </a:p>
          <a:p>
            <a:r>
              <a:rPr lang="en-US" dirty="0"/>
              <a:t>collection of related data </a:t>
            </a:r>
          </a:p>
          <a:p>
            <a:r>
              <a:rPr lang="en-US" dirty="0"/>
              <a:t>describes activities of related organizations.</a:t>
            </a:r>
          </a:p>
          <a:p>
            <a:pPr>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796925" y="0"/>
            <a:ext cx="8077200" cy="609600"/>
          </a:xfrm>
        </p:spPr>
        <p:txBody>
          <a:bodyPr>
            <a:normAutofit fontScale="90000"/>
          </a:bodyPr>
          <a:lstStyle/>
          <a:p>
            <a:pPr defTabSz="914962" eaLnBrk="1" hangingPunct="1">
              <a:defRPr/>
            </a:pPr>
            <a:r>
              <a:rPr lang="en-US"/>
              <a:t>Purpose of Database Systems (Cont.)</a:t>
            </a:r>
          </a:p>
        </p:txBody>
      </p:sp>
      <p:sp>
        <p:nvSpPr>
          <p:cNvPr id="23555" name="Rectangle 3"/>
          <p:cNvSpPr>
            <a:spLocks noGrp="1" noChangeArrowheads="1"/>
          </p:cNvSpPr>
          <p:nvPr>
            <p:ph idx="1"/>
          </p:nvPr>
        </p:nvSpPr>
        <p:spPr>
          <a:xfrm>
            <a:off x="590550" y="676274"/>
            <a:ext cx="8356600" cy="6410325"/>
          </a:xfrm>
        </p:spPr>
        <p:txBody>
          <a:bodyPr>
            <a:normAutofit/>
          </a:bodyPr>
          <a:lstStyle/>
          <a:p>
            <a:pPr eaLnBrk="1" hangingPunct="1">
              <a:lnSpc>
                <a:spcPct val="90000"/>
              </a:lnSpc>
            </a:pPr>
            <a:r>
              <a:rPr lang="en-US" sz="2200" dirty="0">
                <a:solidFill>
                  <a:schemeClr val="bg1"/>
                </a:solidFill>
              </a:rPr>
              <a:t>Drawbacks of using file systems (cont.) </a:t>
            </a:r>
          </a:p>
          <a:p>
            <a:pPr lvl="1" eaLnBrk="1" hangingPunct="1">
              <a:lnSpc>
                <a:spcPct val="90000"/>
              </a:lnSpc>
            </a:pPr>
            <a:r>
              <a:rPr lang="en-US" sz="2200" dirty="0"/>
              <a:t>Atomicity of updates</a:t>
            </a:r>
          </a:p>
          <a:p>
            <a:pPr lvl="2" eaLnBrk="1" hangingPunct="1">
              <a:lnSpc>
                <a:spcPct val="90000"/>
              </a:lnSpc>
            </a:pPr>
            <a:r>
              <a:rPr lang="en-US" sz="2200" dirty="0"/>
              <a:t>Failures may leave database in an inconsistent state with partial updates carried out</a:t>
            </a:r>
          </a:p>
          <a:p>
            <a:pPr lvl="2" eaLnBrk="1" hangingPunct="1">
              <a:lnSpc>
                <a:spcPct val="90000"/>
              </a:lnSpc>
            </a:pPr>
            <a:r>
              <a:rPr lang="en-US" sz="2200" dirty="0"/>
              <a:t>Example: Transfer of funds from one account to another should either complete or not happen at all</a:t>
            </a:r>
          </a:p>
          <a:p>
            <a:pPr lvl="1" eaLnBrk="1" hangingPunct="1">
              <a:lnSpc>
                <a:spcPct val="90000"/>
              </a:lnSpc>
            </a:pPr>
            <a:r>
              <a:rPr lang="en-US" sz="2200" dirty="0"/>
              <a:t>Concurrent access by multiple users</a:t>
            </a:r>
          </a:p>
          <a:p>
            <a:pPr lvl="2" eaLnBrk="1" hangingPunct="1">
              <a:lnSpc>
                <a:spcPct val="90000"/>
              </a:lnSpc>
            </a:pPr>
            <a:r>
              <a:rPr lang="en-US" sz="2200" dirty="0"/>
              <a:t>Concurrent accesses needed for performance</a:t>
            </a:r>
          </a:p>
          <a:p>
            <a:pPr lvl="2" eaLnBrk="1" hangingPunct="1">
              <a:lnSpc>
                <a:spcPct val="90000"/>
              </a:lnSpc>
            </a:pPr>
            <a:r>
              <a:rPr lang="en-US" sz="2200" dirty="0"/>
              <a:t>Uncontrolled concurrent accesses can lead to inconsistencies</a:t>
            </a:r>
          </a:p>
          <a:p>
            <a:pPr lvl="3" eaLnBrk="1" hangingPunct="1">
              <a:lnSpc>
                <a:spcPct val="90000"/>
              </a:lnSpc>
            </a:pPr>
            <a:r>
              <a:rPr lang="en-US" sz="2200" dirty="0"/>
              <a:t>Example: Two people reading a balance and updating it at the same time</a:t>
            </a:r>
          </a:p>
          <a:p>
            <a:pPr lvl="1" eaLnBrk="1" hangingPunct="1">
              <a:lnSpc>
                <a:spcPct val="90000"/>
              </a:lnSpc>
            </a:pPr>
            <a:r>
              <a:rPr lang="en-US" sz="2200" dirty="0"/>
              <a:t>Security problems</a:t>
            </a:r>
          </a:p>
          <a:p>
            <a:pPr lvl="2" eaLnBrk="1" hangingPunct="1">
              <a:lnSpc>
                <a:spcPct val="90000"/>
              </a:lnSpc>
            </a:pPr>
            <a:r>
              <a:rPr lang="en-US" sz="2200" dirty="0"/>
              <a:t>Not every user of the database system should be able to access all the data</a:t>
            </a:r>
          </a:p>
          <a:p>
            <a:pPr eaLnBrk="1" hangingPunct="1">
              <a:lnSpc>
                <a:spcPct val="90000"/>
              </a:lnSpc>
            </a:pPr>
            <a:r>
              <a:rPr lang="en-US" sz="2200" dirty="0"/>
              <a:t>Database systems offer solutions to all the above problems</a:t>
            </a:r>
          </a:p>
        </p:txBody>
      </p:sp>
    </p:spTree>
    <p:extLst>
      <p:ext uri="{BB962C8B-B14F-4D97-AF65-F5344CB8AC3E}">
        <p14:creationId xmlns:p14="http://schemas.microsoft.com/office/powerpoint/2010/main" val="3336975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t>Database</a:t>
            </a:r>
          </a:p>
        </p:txBody>
      </p:sp>
      <p:sp>
        <p:nvSpPr>
          <p:cNvPr id="25604" name="Rectangle 3"/>
          <p:cNvSpPr>
            <a:spLocks noGrp="1" noChangeArrowheads="1"/>
          </p:cNvSpPr>
          <p:nvPr>
            <p:ph idx="1"/>
          </p:nvPr>
        </p:nvSpPr>
        <p:spPr>
          <a:xfrm>
            <a:off x="247650" y="1227138"/>
            <a:ext cx="8716963" cy="4887912"/>
          </a:xfrm>
        </p:spPr>
        <p:txBody>
          <a:bodyPr/>
          <a:lstStyle/>
          <a:p>
            <a:pPr eaLnBrk="1" hangingPunct="1"/>
            <a:r>
              <a:rPr lang="en-US" sz="2700" dirty="0"/>
              <a:t>A database is a collection of information or data organized and presented to serve a specific purpose</a:t>
            </a:r>
          </a:p>
          <a:p>
            <a:pPr eaLnBrk="1" hangingPunct="1">
              <a:buFontTx/>
              <a:buNone/>
            </a:pPr>
            <a:r>
              <a:rPr lang="en-US" sz="2700" dirty="0"/>
              <a:t>Describing the activities of one or more related organizations</a:t>
            </a:r>
          </a:p>
          <a:p>
            <a:pPr eaLnBrk="1" hangingPunct="1">
              <a:buFontTx/>
              <a:buNone/>
            </a:pPr>
            <a:r>
              <a:rPr lang="en-US" sz="2700" dirty="0"/>
              <a:t>e.g. university database contain information about</a:t>
            </a:r>
          </a:p>
          <a:p>
            <a:pPr eaLnBrk="1" hangingPunct="1">
              <a:buFontTx/>
              <a:buNone/>
            </a:pPr>
            <a:r>
              <a:rPr lang="en-US" sz="2700" dirty="0"/>
              <a:t>	Entities such as students, faculty, courses and classrooms</a:t>
            </a:r>
          </a:p>
          <a:p>
            <a:pPr eaLnBrk="1" hangingPunct="1">
              <a:buFontTx/>
              <a:buNone/>
            </a:pPr>
            <a:r>
              <a:rPr lang="en-US" sz="2700" dirty="0"/>
              <a:t>	Relationships between entities such as student’s enrollment in courses, faculty teaching courses and the use of rooms for courses</a:t>
            </a:r>
          </a:p>
        </p:txBody>
      </p:sp>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CC0066"/>
                </a:solidFill>
              </a:rPr>
              <a:t>D B M S</a:t>
            </a:r>
          </a:p>
        </p:txBody>
      </p:sp>
    </p:spTree>
    <p:extLst>
      <p:ext uri="{BB962C8B-B14F-4D97-AF65-F5344CB8AC3E}">
        <p14:creationId xmlns:p14="http://schemas.microsoft.com/office/powerpoint/2010/main" val="360109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Data VS Information</a:t>
            </a:r>
          </a:p>
        </p:txBody>
      </p:sp>
      <p:sp>
        <p:nvSpPr>
          <p:cNvPr id="26628" name="Rectangle 3"/>
          <p:cNvSpPr>
            <a:spLocks noGrp="1" noChangeArrowheads="1"/>
          </p:cNvSpPr>
          <p:nvPr>
            <p:ph idx="1"/>
          </p:nvPr>
        </p:nvSpPr>
        <p:spPr/>
        <p:txBody>
          <a:bodyPr>
            <a:normAutofit fontScale="85000" lnSpcReduction="20000"/>
          </a:bodyPr>
          <a:lstStyle/>
          <a:p>
            <a:pPr eaLnBrk="1" hangingPunct="1">
              <a:lnSpc>
                <a:spcPct val="150000"/>
              </a:lnSpc>
            </a:pPr>
            <a:r>
              <a:rPr lang="en-US" dirty="0"/>
              <a:t>Data -	Unprocessed information</a:t>
            </a:r>
          </a:p>
          <a:p>
            <a:pPr eaLnBrk="1" hangingPunct="1">
              <a:lnSpc>
                <a:spcPct val="150000"/>
              </a:lnSpc>
              <a:buFontTx/>
              <a:buNone/>
            </a:pPr>
            <a:r>
              <a:rPr lang="en-US" dirty="0"/>
              <a:t>			small unit of information</a:t>
            </a:r>
          </a:p>
          <a:p>
            <a:pPr eaLnBrk="1" hangingPunct="1">
              <a:lnSpc>
                <a:spcPct val="150000"/>
              </a:lnSpc>
              <a:buFontTx/>
              <a:buNone/>
            </a:pPr>
            <a:r>
              <a:rPr lang="en-US" dirty="0"/>
              <a:t>              </a:t>
            </a:r>
            <a:r>
              <a:rPr lang="en-US" dirty="0" err="1"/>
              <a:t>e.g</a:t>
            </a:r>
            <a:r>
              <a:rPr lang="en-US" dirty="0"/>
              <a:t> stud name or mark</a:t>
            </a:r>
          </a:p>
          <a:p>
            <a:pPr eaLnBrk="1" hangingPunct="1">
              <a:lnSpc>
                <a:spcPct val="150000"/>
              </a:lnSpc>
            </a:pPr>
            <a:r>
              <a:rPr lang="en-US" dirty="0"/>
              <a:t>Information -  Collection of data which gives some meaning i.e. organized data</a:t>
            </a:r>
          </a:p>
          <a:p>
            <a:pPr eaLnBrk="1" hangingPunct="1">
              <a:lnSpc>
                <a:spcPct val="150000"/>
              </a:lnSpc>
              <a:buFontTx/>
              <a:buNone/>
            </a:pPr>
            <a:r>
              <a:rPr lang="en-US" dirty="0"/>
              <a:t>             </a:t>
            </a:r>
            <a:r>
              <a:rPr lang="en-US" dirty="0" err="1"/>
              <a:t>e.g</a:t>
            </a:r>
            <a:r>
              <a:rPr lang="en-US" dirty="0"/>
              <a:t> 25 + 50 = 75</a:t>
            </a:r>
          </a:p>
          <a:p>
            <a:pPr eaLnBrk="1" hangingPunct="1">
              <a:lnSpc>
                <a:spcPct val="150000"/>
              </a:lnSpc>
              <a:buFontTx/>
              <a:buNone/>
            </a:pPr>
            <a:r>
              <a:rPr lang="en-US" dirty="0"/>
              <a:t>Data is converted to information </a:t>
            </a:r>
          </a:p>
        </p:txBody>
      </p:sp>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CC0066"/>
                </a:solidFill>
              </a:rPr>
              <a:t>D B M S</a:t>
            </a:r>
          </a:p>
        </p:txBody>
      </p:sp>
    </p:spTree>
    <p:extLst>
      <p:ext uri="{BB962C8B-B14F-4D97-AF65-F5344CB8AC3E}">
        <p14:creationId xmlns:p14="http://schemas.microsoft.com/office/powerpoint/2010/main" val="402589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lIns="0" tIns="0" rIns="0" bIns="0"/>
          <a:lstStyle/>
          <a:p>
            <a:pPr defTabSz="412358" eaLnBrk="1" hangingPunct="1">
              <a:lnSpc>
                <a:spcPct val="124000"/>
              </a:lnSpc>
              <a:buClr>
                <a:srgbClr val="000000"/>
              </a:buClr>
              <a:buSzPct val="45000"/>
              <a:tabLst>
                <a:tab pos="0" algn="l"/>
                <a:tab pos="412358" algn="l"/>
                <a:tab pos="824718" algn="l"/>
                <a:tab pos="1237077" algn="l"/>
                <a:tab pos="1649436" algn="l"/>
                <a:tab pos="2060365" algn="l"/>
                <a:tab pos="2474154" algn="l"/>
                <a:tab pos="2886514" algn="l"/>
                <a:tab pos="3298873" algn="l"/>
                <a:tab pos="3709801" algn="l"/>
                <a:tab pos="4123590" algn="l"/>
                <a:tab pos="4535950" algn="l"/>
                <a:tab pos="4946877" algn="l"/>
                <a:tab pos="5360667" algn="l"/>
                <a:tab pos="5773027" algn="l"/>
                <a:tab pos="6185387" algn="l"/>
                <a:tab pos="6596314" algn="l"/>
                <a:tab pos="7010105" algn="l"/>
                <a:tab pos="7422464" algn="l"/>
                <a:tab pos="7833392" algn="l"/>
                <a:tab pos="8245751" algn="l"/>
              </a:tabLst>
              <a:defRPr/>
            </a:pPr>
            <a:r>
              <a:rPr lang="en-GB" sz="4100" b="1" dirty="0">
                <a:solidFill>
                  <a:schemeClr val="accent2"/>
                </a:solidFill>
                <a:effectLst>
                  <a:outerShdw blurRad="38100" dist="38100" dir="2700000" algn="tl">
                    <a:srgbClr val="000000"/>
                  </a:outerShdw>
                </a:effectLst>
              </a:rPr>
              <a:t>DBMS</a:t>
            </a:r>
          </a:p>
        </p:txBody>
      </p:sp>
      <p:sp>
        <p:nvSpPr>
          <p:cNvPr id="27652" name="Rectangle 3"/>
          <p:cNvSpPr>
            <a:spLocks noGrp="1" noChangeArrowheads="1"/>
          </p:cNvSpPr>
          <p:nvPr>
            <p:ph idx="1"/>
          </p:nvPr>
        </p:nvSpPr>
        <p:spPr>
          <a:xfrm>
            <a:off x="179388" y="1157288"/>
            <a:ext cx="8716962" cy="5624512"/>
          </a:xfrm>
        </p:spPr>
        <p:txBody>
          <a:bodyPr lIns="0" tIns="0" rIns="0" bIns="0" anchor="ctr">
            <a:normAutofit lnSpcReduction="10000"/>
          </a:bodyPr>
          <a:lstStyle/>
          <a:p>
            <a:pPr defTabSz="411163" eaLnBrk="1" hangingPunct="1">
              <a:lnSpc>
                <a:spcPct val="150000"/>
              </a:lnSpc>
              <a:buClr>
                <a:schemeClr val="accent2"/>
              </a:buClr>
              <a:buFont typeface="Wingdings" panose="05000000000000000000" pitchFamily="2" charset="2"/>
              <a:buChar char="Ø"/>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sz="2300" b="1" dirty="0">
                <a:latin typeface="Nimbus Roman No9 L" pitchFamily="16" charset="0"/>
              </a:rPr>
              <a:t> </a:t>
            </a:r>
            <a:r>
              <a:rPr lang="en-GB" sz="2600" b="1" dirty="0">
                <a:latin typeface="Nimbus Roman No9 L" pitchFamily="16" charset="0"/>
              </a:rPr>
              <a:t>C</a:t>
            </a:r>
            <a:r>
              <a:rPr lang="en-GB" sz="2600" dirty="0">
                <a:latin typeface="Nimbus Roman No9 L" pitchFamily="16" charset="0"/>
              </a:rPr>
              <a:t>omplex software </a:t>
            </a:r>
            <a:r>
              <a:rPr lang="en-GB" sz="3000" dirty="0">
                <a:latin typeface="Nimbus Roman No9 L" pitchFamily="16" charset="0"/>
              </a:rPr>
              <a:t>that</a:t>
            </a:r>
            <a:r>
              <a:rPr lang="en-GB" sz="2600" dirty="0">
                <a:latin typeface="Nimbus Roman No9 L" pitchFamily="16" charset="0"/>
              </a:rPr>
              <a:t> controls the organization, storage and retrieval of data in a database.</a:t>
            </a:r>
            <a:r>
              <a:rPr lang="en-GB" sz="2600" i="1" dirty="0">
                <a:latin typeface="Nimbus Roman No9 L" pitchFamily="16" charset="0"/>
              </a:rPr>
              <a:t> </a:t>
            </a:r>
            <a:r>
              <a:rPr lang="en-GB" sz="2600" b="1" i="1" dirty="0">
                <a:latin typeface="Nimbus Roman No9 L" pitchFamily="16" charset="0"/>
              </a:rPr>
              <a:t> </a:t>
            </a:r>
          </a:p>
          <a:p>
            <a:pPr defTabSz="411163" eaLnBrk="1" hangingPunct="1">
              <a:lnSpc>
                <a:spcPct val="150000"/>
              </a:lnSpc>
              <a:buClr>
                <a:schemeClr val="accent2"/>
              </a:buClr>
              <a:buFont typeface="Wingdings" panose="05000000000000000000" pitchFamily="2" charset="2"/>
              <a:buChar char="Ø"/>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US" sz="2600" dirty="0"/>
              <a:t>collection of computer programs that allow storage, modification and extraction of information from a database</a:t>
            </a:r>
            <a:endParaRPr lang="en-GB" sz="2600" b="1" i="1" dirty="0">
              <a:latin typeface="Nimbus Roman No9 L" pitchFamily="16" charset="0"/>
            </a:endParaRPr>
          </a:p>
          <a:p>
            <a:pPr defTabSz="411163" eaLnBrk="1" hangingPunct="1">
              <a:lnSpc>
                <a:spcPct val="150000"/>
              </a:lnSpc>
              <a:buClr>
                <a:schemeClr val="accent2"/>
              </a:buClr>
              <a:buFont typeface="Wingdings" panose="05000000000000000000" pitchFamily="2" charset="2"/>
              <a:buChar char="Ø"/>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sz="2600" b="1" i="1" dirty="0">
                <a:latin typeface="Nimbus Roman No9 L" pitchFamily="16" charset="0"/>
              </a:rPr>
              <a:t> Database contains information about a particular enterprise(inter-related data).</a:t>
            </a:r>
          </a:p>
          <a:p>
            <a:pPr defTabSz="411163" eaLnBrk="1" hangingPunct="1">
              <a:lnSpc>
                <a:spcPct val="150000"/>
              </a:lnSpc>
              <a:buClr>
                <a:schemeClr val="accent2"/>
              </a:buClr>
              <a:buFont typeface="Wingdings" panose="05000000000000000000" pitchFamily="2" charset="2"/>
              <a:buChar char="Ø"/>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sz="2600" b="1" i="1" dirty="0">
                <a:latin typeface="Nimbus Roman No9 L" pitchFamily="16" charset="0"/>
              </a:rPr>
              <a:t> </a:t>
            </a:r>
            <a:r>
              <a:rPr lang="en-GB" sz="2600" dirty="0">
                <a:latin typeface="Nimbus Roman No9 L" pitchFamily="16" charset="0"/>
              </a:rPr>
              <a:t>Examples: -  </a:t>
            </a:r>
          </a:p>
          <a:p>
            <a:pPr defTabSz="411163" eaLnBrk="1" hangingPunct="1">
              <a:lnSpc>
                <a:spcPct val="150000"/>
              </a:lnSpc>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sz="2600" dirty="0">
                <a:latin typeface="Nimbus Roman No9 L" pitchFamily="16" charset="0"/>
              </a:rPr>
              <a:t>			Oracle, DB2, Microsoft Access, Microsoft SQL Server, </a:t>
            </a:r>
            <a:r>
              <a:rPr lang="en-GB" sz="2600" dirty="0" err="1">
                <a:latin typeface="Nimbus Roman No9 L" pitchFamily="16" charset="0"/>
              </a:rPr>
              <a:t>PostgreSQL</a:t>
            </a:r>
            <a:r>
              <a:rPr lang="en-GB" sz="2600" dirty="0">
                <a:latin typeface="Nimbus Roman No9 L" pitchFamily="16" charset="0"/>
              </a:rPr>
              <a:t>, MySQL, FileMaker etc. </a:t>
            </a:r>
          </a:p>
        </p:txBody>
      </p:sp>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CC0066"/>
                </a:solidFill>
              </a:rPr>
              <a:t>D B M S</a:t>
            </a:r>
          </a:p>
        </p:txBody>
      </p:sp>
    </p:spTree>
    <p:extLst>
      <p:ext uri="{BB962C8B-B14F-4D97-AF65-F5344CB8AC3E}">
        <p14:creationId xmlns:p14="http://schemas.microsoft.com/office/powerpoint/2010/main" val="195404133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t>Egs of database applications</a:t>
            </a:r>
          </a:p>
        </p:txBody>
      </p:sp>
      <p:sp>
        <p:nvSpPr>
          <p:cNvPr id="28676" name="Rectangle 3"/>
          <p:cNvSpPr>
            <a:spLocks noGrp="1" noChangeArrowheads="1"/>
          </p:cNvSpPr>
          <p:nvPr>
            <p:ph idx="1"/>
          </p:nvPr>
        </p:nvSpPr>
        <p:spPr/>
        <p:txBody>
          <a:bodyPr/>
          <a:lstStyle/>
          <a:p>
            <a:pPr eaLnBrk="1" hangingPunct="1">
              <a:lnSpc>
                <a:spcPct val="150000"/>
              </a:lnSpc>
            </a:pPr>
            <a:r>
              <a:rPr lang="en-US" dirty="0"/>
              <a:t>Computerized library systems</a:t>
            </a:r>
          </a:p>
          <a:p>
            <a:pPr eaLnBrk="1" hangingPunct="1">
              <a:lnSpc>
                <a:spcPct val="150000"/>
              </a:lnSpc>
            </a:pPr>
            <a:r>
              <a:rPr lang="en-US" dirty="0"/>
              <a:t>Automated teller machines</a:t>
            </a:r>
          </a:p>
          <a:p>
            <a:pPr eaLnBrk="1" hangingPunct="1">
              <a:lnSpc>
                <a:spcPct val="150000"/>
              </a:lnSpc>
            </a:pPr>
            <a:r>
              <a:rPr lang="en-US" dirty="0"/>
              <a:t>Flight reservation systems</a:t>
            </a:r>
          </a:p>
          <a:p>
            <a:pPr eaLnBrk="1" hangingPunct="1">
              <a:lnSpc>
                <a:spcPct val="150000"/>
              </a:lnSpc>
            </a:pPr>
            <a:r>
              <a:rPr lang="en-US" dirty="0"/>
              <a:t>Computerized inventory systems</a:t>
            </a:r>
          </a:p>
        </p:txBody>
      </p:sp>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pPr>
            <a:r>
              <a:rPr lang="en-US" altLang="en-US">
                <a:solidFill>
                  <a:srgbClr val="CC0066"/>
                </a:solidFill>
              </a:rPr>
              <a:t>D B M S</a:t>
            </a:r>
          </a:p>
        </p:txBody>
      </p:sp>
    </p:spTree>
    <p:extLst>
      <p:ext uri="{BB962C8B-B14F-4D97-AF65-F5344CB8AC3E}">
        <p14:creationId xmlns:p14="http://schemas.microsoft.com/office/powerpoint/2010/main" val="740013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p:spPr>
        <p:txBody>
          <a:bodyPr/>
          <a:lstStyle/>
          <a:p>
            <a:pPr fontAlgn="base">
              <a:spcBef>
                <a:spcPct val="0"/>
              </a:spcBef>
              <a:spcAft>
                <a:spcPct val="0"/>
              </a:spcAft>
            </a:pPr>
            <a:r>
              <a:rPr lang="en-US" altLang="en-US"/>
              <a:t>D B M S</a:t>
            </a:r>
          </a:p>
        </p:txBody>
      </p:sp>
      <p:sp>
        <p:nvSpPr>
          <p:cNvPr id="30723" name="Slide Number Placeholder 5"/>
          <p:cNvSpPr>
            <a:spLocks noGrp="1"/>
          </p:cNvSpPr>
          <p:nvPr>
            <p:ph type="sldNum" sz="quarter" idx="12"/>
          </p:nvPr>
        </p:nvSpPr>
        <p:spPr>
          <a:noFill/>
        </p:spPr>
        <p:txBody>
          <a:bodyPr/>
          <a:lstStyle/>
          <a:p>
            <a:pPr fontAlgn="base">
              <a:spcBef>
                <a:spcPct val="0"/>
              </a:spcBef>
              <a:spcAft>
                <a:spcPct val="0"/>
              </a:spcAft>
            </a:pPr>
            <a:fld id="{AF112585-5ADC-4BAF-9E67-D9410FA64A70}" type="slidenum">
              <a:rPr lang="en-US" altLang="en-US" smtClean="0"/>
              <a:pPr fontAlgn="base">
                <a:spcBef>
                  <a:spcPct val="0"/>
                </a:spcBef>
                <a:spcAft>
                  <a:spcPct val="0"/>
                </a:spcAft>
              </a:pPr>
              <a:t>25</a:t>
            </a:fld>
            <a:endParaRPr lang="en-US" altLang="en-US"/>
          </a:p>
        </p:txBody>
      </p:sp>
      <p:sp>
        <p:nvSpPr>
          <p:cNvPr id="30724" name="Rectangle 2"/>
          <p:cNvSpPr>
            <a:spLocks noGrp="1" noChangeArrowheads="1"/>
          </p:cNvSpPr>
          <p:nvPr>
            <p:ph type="title"/>
          </p:nvPr>
        </p:nvSpPr>
        <p:spPr>
          <a:xfrm>
            <a:off x="228600" y="304800"/>
            <a:ext cx="7392988" cy="592138"/>
          </a:xfrm>
        </p:spPr>
        <p:txBody>
          <a:bodyPr lIns="89985" tIns="46792" rIns="89985" bIns="46792">
            <a:normAutofit fontScale="90000"/>
          </a:bodyPr>
          <a:lstStyle/>
          <a:p>
            <a:pPr defTabSz="411163" eaLnBrk="1" hangingPunct="1">
              <a:tabLst>
                <a:tab pos="0" algn="l"/>
                <a:tab pos="823913" algn="l"/>
                <a:tab pos="1649413" algn="l"/>
                <a:tab pos="2473325" algn="l"/>
                <a:tab pos="3298825" algn="l"/>
                <a:tab pos="4122738" algn="l"/>
                <a:tab pos="4948238" algn="l"/>
                <a:tab pos="5772150" algn="l"/>
                <a:tab pos="6596063" algn="l"/>
                <a:tab pos="7421563" algn="l"/>
                <a:tab pos="8247063" algn="l"/>
                <a:tab pos="9070975" algn="l"/>
              </a:tabLst>
            </a:pPr>
            <a:r>
              <a:rPr lang="en-GB" dirty="0"/>
              <a:t>The Database System Environment</a:t>
            </a:r>
          </a:p>
        </p:txBody>
      </p:sp>
      <p:sp>
        <p:nvSpPr>
          <p:cNvPr id="30725" name="Rectangle 3"/>
          <p:cNvSpPr>
            <a:spLocks noGrp="1" noChangeArrowheads="1"/>
          </p:cNvSpPr>
          <p:nvPr>
            <p:ph type="body" idx="1"/>
          </p:nvPr>
        </p:nvSpPr>
        <p:spPr>
          <a:xfrm>
            <a:off x="590550" y="1363663"/>
            <a:ext cx="8169275" cy="4957762"/>
          </a:xfrm>
        </p:spPr>
        <p:txBody>
          <a:bodyPr lIns="89985" tIns="46792" rIns="89985" bIns="46792"/>
          <a:lstStyle/>
          <a:p>
            <a:pPr marL="306388" indent="-306388" defTabSz="411163" eaLnBrk="1" hangingPunct="1">
              <a:tabLst>
                <a:tab pos="820738" algn="l"/>
                <a:tab pos="1646238" algn="l"/>
                <a:tab pos="2470150" algn="l"/>
                <a:tab pos="3294063" algn="l"/>
                <a:tab pos="4119563" algn="l"/>
                <a:tab pos="4945063" algn="l"/>
                <a:tab pos="5768975" algn="l"/>
                <a:tab pos="6594475" algn="l"/>
                <a:tab pos="7418388" algn="l"/>
                <a:tab pos="8243888" algn="l"/>
                <a:tab pos="9066213" algn="l"/>
              </a:tabLst>
            </a:pPr>
            <a:r>
              <a:rPr lang="en-GB" dirty="0"/>
              <a:t>Database system is composed of five      main parts:</a:t>
            </a:r>
          </a:p>
          <a:p>
            <a:pPr marL="668338" lvl="1" indent="-255588" defTabSz="411163" eaLnBrk="1" hangingPunct="1">
              <a:spcBef>
                <a:spcPts val="500"/>
              </a:spcBef>
              <a:tabLst>
                <a:tab pos="820738" algn="l"/>
                <a:tab pos="1646238" algn="l"/>
                <a:tab pos="2470150" algn="l"/>
                <a:tab pos="3294063" algn="l"/>
                <a:tab pos="4119563" algn="l"/>
                <a:tab pos="4945063" algn="l"/>
                <a:tab pos="5768975" algn="l"/>
                <a:tab pos="6594475" algn="l"/>
                <a:tab pos="7418388" algn="l"/>
                <a:tab pos="8243888" algn="l"/>
                <a:tab pos="9066213" algn="l"/>
              </a:tabLst>
            </a:pPr>
            <a:r>
              <a:rPr lang="en-GB" sz="2400" dirty="0"/>
              <a:t>Hardware</a:t>
            </a:r>
          </a:p>
          <a:p>
            <a:pPr marL="668338" lvl="1" indent="-255588" defTabSz="411163" eaLnBrk="1" hangingPunct="1">
              <a:spcBef>
                <a:spcPts val="500"/>
              </a:spcBef>
              <a:tabLst>
                <a:tab pos="820738" algn="l"/>
                <a:tab pos="1646238" algn="l"/>
                <a:tab pos="2470150" algn="l"/>
                <a:tab pos="3294063" algn="l"/>
                <a:tab pos="4119563" algn="l"/>
                <a:tab pos="4945063" algn="l"/>
                <a:tab pos="5768975" algn="l"/>
                <a:tab pos="6594475" algn="l"/>
                <a:tab pos="7418388" algn="l"/>
                <a:tab pos="8243888" algn="l"/>
                <a:tab pos="9066213" algn="l"/>
              </a:tabLst>
            </a:pPr>
            <a:r>
              <a:rPr lang="en-GB" sz="2400" dirty="0"/>
              <a:t>Software</a:t>
            </a:r>
          </a:p>
          <a:p>
            <a:pPr marL="1028700" lvl="2" indent="-203200" defTabSz="411163" eaLnBrk="1" hangingPunct="1">
              <a:spcBef>
                <a:spcPts val="450"/>
              </a:spcBef>
              <a:tabLst>
                <a:tab pos="820738" algn="l"/>
                <a:tab pos="1646238" algn="l"/>
                <a:tab pos="2470150" algn="l"/>
                <a:tab pos="3294063" algn="l"/>
                <a:tab pos="4119563" algn="l"/>
                <a:tab pos="4945063" algn="l"/>
                <a:tab pos="5768975" algn="l"/>
                <a:tab pos="6594475" algn="l"/>
                <a:tab pos="7418388" algn="l"/>
                <a:tab pos="8243888" algn="l"/>
                <a:tab pos="9066213" algn="l"/>
              </a:tabLst>
            </a:pPr>
            <a:r>
              <a:rPr lang="en-GB" sz="2100" dirty="0"/>
              <a:t>Operating system software</a:t>
            </a:r>
          </a:p>
          <a:p>
            <a:pPr marL="1028700" lvl="2" indent="-203200" defTabSz="411163" eaLnBrk="1" hangingPunct="1">
              <a:spcBef>
                <a:spcPts val="450"/>
              </a:spcBef>
              <a:tabLst>
                <a:tab pos="820738" algn="l"/>
                <a:tab pos="1646238" algn="l"/>
                <a:tab pos="2470150" algn="l"/>
                <a:tab pos="3294063" algn="l"/>
                <a:tab pos="4119563" algn="l"/>
                <a:tab pos="4945063" algn="l"/>
                <a:tab pos="5768975" algn="l"/>
                <a:tab pos="6594475" algn="l"/>
                <a:tab pos="7418388" algn="l"/>
                <a:tab pos="8243888" algn="l"/>
                <a:tab pos="9066213" algn="l"/>
              </a:tabLst>
            </a:pPr>
            <a:r>
              <a:rPr lang="en-GB" sz="2100" dirty="0"/>
              <a:t>DBMS software</a:t>
            </a:r>
          </a:p>
          <a:p>
            <a:pPr marL="1028700" lvl="2" indent="-203200" defTabSz="411163" eaLnBrk="1" hangingPunct="1">
              <a:spcBef>
                <a:spcPts val="450"/>
              </a:spcBef>
              <a:tabLst>
                <a:tab pos="820738" algn="l"/>
                <a:tab pos="1646238" algn="l"/>
                <a:tab pos="2470150" algn="l"/>
                <a:tab pos="3294063" algn="l"/>
                <a:tab pos="4119563" algn="l"/>
                <a:tab pos="4945063" algn="l"/>
                <a:tab pos="5768975" algn="l"/>
                <a:tab pos="6594475" algn="l"/>
                <a:tab pos="7418388" algn="l"/>
                <a:tab pos="8243888" algn="l"/>
                <a:tab pos="9066213" algn="l"/>
              </a:tabLst>
            </a:pPr>
            <a:r>
              <a:rPr lang="en-GB" sz="2100" dirty="0"/>
              <a:t>Application programs and utility software</a:t>
            </a:r>
          </a:p>
          <a:p>
            <a:pPr marL="668338" lvl="1" indent="-255588" defTabSz="411163" eaLnBrk="1" hangingPunct="1">
              <a:spcBef>
                <a:spcPts val="500"/>
              </a:spcBef>
              <a:tabLst>
                <a:tab pos="820738" algn="l"/>
                <a:tab pos="1646238" algn="l"/>
                <a:tab pos="2470150" algn="l"/>
                <a:tab pos="3294063" algn="l"/>
                <a:tab pos="4119563" algn="l"/>
                <a:tab pos="4945063" algn="l"/>
                <a:tab pos="5768975" algn="l"/>
                <a:tab pos="6594475" algn="l"/>
                <a:tab pos="7418388" algn="l"/>
                <a:tab pos="8243888" algn="l"/>
                <a:tab pos="9066213" algn="l"/>
              </a:tabLst>
            </a:pPr>
            <a:r>
              <a:rPr lang="en-GB" sz="2400" dirty="0"/>
              <a:t>People</a:t>
            </a:r>
          </a:p>
          <a:p>
            <a:pPr marL="668338" lvl="1" indent="-255588" defTabSz="411163" eaLnBrk="1" hangingPunct="1">
              <a:spcBef>
                <a:spcPts val="500"/>
              </a:spcBef>
              <a:tabLst>
                <a:tab pos="820738" algn="l"/>
                <a:tab pos="1646238" algn="l"/>
                <a:tab pos="2470150" algn="l"/>
                <a:tab pos="3294063" algn="l"/>
                <a:tab pos="4119563" algn="l"/>
                <a:tab pos="4945063" algn="l"/>
                <a:tab pos="5768975" algn="l"/>
                <a:tab pos="6594475" algn="l"/>
                <a:tab pos="7418388" algn="l"/>
                <a:tab pos="8243888" algn="l"/>
                <a:tab pos="9066213" algn="l"/>
              </a:tabLst>
            </a:pPr>
            <a:r>
              <a:rPr lang="en-GB" sz="2400" dirty="0"/>
              <a:t>Procedures</a:t>
            </a:r>
          </a:p>
          <a:p>
            <a:pPr marL="668338" lvl="1" indent="-255588" defTabSz="411163" eaLnBrk="1" hangingPunct="1">
              <a:spcBef>
                <a:spcPts val="500"/>
              </a:spcBef>
              <a:tabLst>
                <a:tab pos="820738" algn="l"/>
                <a:tab pos="1646238" algn="l"/>
                <a:tab pos="2470150" algn="l"/>
                <a:tab pos="3294063" algn="l"/>
                <a:tab pos="4119563" algn="l"/>
                <a:tab pos="4945063" algn="l"/>
                <a:tab pos="5768975" algn="l"/>
                <a:tab pos="6594475" algn="l"/>
                <a:tab pos="7418388" algn="l"/>
                <a:tab pos="8243888" algn="l"/>
                <a:tab pos="9066213" algn="l"/>
              </a:tabLst>
            </a:pPr>
            <a:r>
              <a:rPr lang="en-GB" sz="2400" dirty="0"/>
              <a:t>Data</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p:spPr>
        <p:txBody>
          <a:bodyPr/>
          <a:lstStyle/>
          <a:p>
            <a:pPr fontAlgn="base">
              <a:spcBef>
                <a:spcPct val="0"/>
              </a:spcBef>
              <a:spcAft>
                <a:spcPct val="0"/>
              </a:spcAft>
            </a:pPr>
            <a:r>
              <a:rPr lang="en-US" altLang="en-US"/>
              <a:t>D B M S</a:t>
            </a:r>
          </a:p>
        </p:txBody>
      </p:sp>
      <p:sp>
        <p:nvSpPr>
          <p:cNvPr id="211970" name="Rectangle 2"/>
          <p:cNvSpPr>
            <a:spLocks noGrp="1" noChangeArrowheads="1"/>
          </p:cNvSpPr>
          <p:nvPr>
            <p:ph type="title"/>
          </p:nvPr>
        </p:nvSpPr>
        <p:spPr/>
        <p:txBody>
          <a:bodyPr lIns="0" tIns="0" rIns="0" bIns="0">
            <a:normAutofit fontScale="90000"/>
          </a:bodyPr>
          <a:lstStyle/>
          <a:p>
            <a:pPr defTabSz="412358" eaLnBrk="1" hangingPunct="1">
              <a:lnSpc>
                <a:spcPts val="9356"/>
              </a:lnSpc>
              <a:buClr>
                <a:srgbClr val="000000"/>
              </a:buClr>
              <a:buSzPct val="45000"/>
              <a:tabLst>
                <a:tab pos="0" algn="l"/>
                <a:tab pos="412358" algn="l"/>
                <a:tab pos="824718" algn="l"/>
                <a:tab pos="1237077" algn="l"/>
                <a:tab pos="1649436" algn="l"/>
                <a:tab pos="2060365" algn="l"/>
                <a:tab pos="2474154" algn="l"/>
                <a:tab pos="2886514" algn="l"/>
                <a:tab pos="3298873" algn="l"/>
                <a:tab pos="3709801" algn="l"/>
                <a:tab pos="4123590" algn="l"/>
                <a:tab pos="4535950" algn="l"/>
                <a:tab pos="4946877" algn="l"/>
                <a:tab pos="5360667" algn="l"/>
                <a:tab pos="5773027" algn="l"/>
                <a:tab pos="6185387" algn="l"/>
                <a:tab pos="6596314" algn="l"/>
                <a:tab pos="7010105" algn="l"/>
                <a:tab pos="7422464" algn="l"/>
                <a:tab pos="7833392" algn="l"/>
                <a:tab pos="8245751" algn="l"/>
              </a:tabLst>
              <a:defRPr/>
            </a:pPr>
            <a:r>
              <a:rPr lang="en-GB" sz="4100" b="1" dirty="0">
                <a:solidFill>
                  <a:srgbClr val="0000FF"/>
                </a:solidFill>
                <a:effectLst>
                  <a:outerShdw blurRad="38100" dist="38100" dir="2700000" algn="tl">
                    <a:srgbClr val="000000"/>
                  </a:outerShdw>
                </a:effectLst>
              </a:rPr>
              <a:t>Types of Databases</a:t>
            </a:r>
          </a:p>
        </p:txBody>
      </p:sp>
      <p:sp>
        <p:nvSpPr>
          <p:cNvPr id="32772" name="Rectangle 3"/>
          <p:cNvSpPr>
            <a:spLocks noGrp="1" noChangeArrowheads="1"/>
          </p:cNvSpPr>
          <p:nvPr>
            <p:ph type="body" idx="1"/>
          </p:nvPr>
        </p:nvSpPr>
        <p:spPr/>
        <p:txBody>
          <a:bodyPr lIns="0" tIns="0" rIns="0" bIns="0" anchor="ctr"/>
          <a:lstStyle/>
          <a:p>
            <a:pPr defTabSz="411163" eaLnBrk="1" hangingPunct="1">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sz="3500"/>
              <a:t> </a:t>
            </a:r>
            <a:r>
              <a:rPr lang="en-GB"/>
              <a:t>Main Commercial Systems</a:t>
            </a:r>
          </a:p>
          <a:p>
            <a:pPr defTabSz="411163" eaLnBrk="1" hangingPunct="1">
              <a:buFontTx/>
              <a:buNone/>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a:t>				– 		Relational</a:t>
            </a:r>
          </a:p>
          <a:p>
            <a:pPr defTabSz="411163" eaLnBrk="1" hangingPunct="1">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a:t> Others</a:t>
            </a:r>
          </a:p>
          <a:p>
            <a:pPr defTabSz="411163" eaLnBrk="1" hangingPunct="1">
              <a:buFontTx/>
              <a:buNone/>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a:t>				– Network</a:t>
            </a:r>
          </a:p>
          <a:p>
            <a:pPr defTabSz="411163" eaLnBrk="1" hangingPunct="1">
              <a:buFontTx/>
              <a:buNone/>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a:t>				– Hierarchical</a:t>
            </a:r>
          </a:p>
          <a:p>
            <a:pPr defTabSz="411163" eaLnBrk="1" hangingPunct="1">
              <a:buFontTx/>
              <a:buNone/>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a:t>				– Object-oriented</a:t>
            </a:r>
          </a:p>
          <a:p>
            <a:pPr defTabSz="411163" eaLnBrk="1" hangingPunct="1">
              <a:buFontTx/>
              <a:buNone/>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a:t>				– Object-relational</a:t>
            </a:r>
          </a:p>
          <a:p>
            <a:pPr defTabSz="411163" eaLnBrk="1" hangingPunct="1">
              <a:buFontTx/>
              <a:buNone/>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endParaRPr lang="en-GB"/>
          </a:p>
          <a:p>
            <a:pPr defTabSz="411163" eaLnBrk="1" hangingPunct="1">
              <a:buFontTx/>
              <a:buNone/>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endParaRPr lang="en-GB"/>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p:spPr>
        <p:txBody>
          <a:bodyPr/>
          <a:lstStyle/>
          <a:p>
            <a:pPr fontAlgn="base">
              <a:spcBef>
                <a:spcPct val="0"/>
              </a:spcBef>
              <a:spcAft>
                <a:spcPct val="0"/>
              </a:spcAft>
            </a:pPr>
            <a:r>
              <a:rPr lang="en-US" altLang="en-US"/>
              <a:t>D B M S</a:t>
            </a:r>
          </a:p>
        </p:txBody>
      </p:sp>
      <p:sp>
        <p:nvSpPr>
          <p:cNvPr id="214018" name="Rectangle 2"/>
          <p:cNvSpPr>
            <a:spLocks noGrp="1" noChangeArrowheads="1"/>
          </p:cNvSpPr>
          <p:nvPr>
            <p:ph type="title"/>
          </p:nvPr>
        </p:nvSpPr>
        <p:spPr/>
        <p:txBody>
          <a:bodyPr lIns="0" tIns="0" rIns="0" bIns="0">
            <a:normAutofit fontScale="90000"/>
          </a:bodyPr>
          <a:lstStyle/>
          <a:p>
            <a:pPr defTabSz="412358" eaLnBrk="1" hangingPunct="1">
              <a:lnSpc>
                <a:spcPts val="9356"/>
              </a:lnSpc>
              <a:buClr>
                <a:srgbClr val="000000"/>
              </a:buClr>
              <a:buSzPct val="45000"/>
              <a:tabLst>
                <a:tab pos="0" algn="l"/>
                <a:tab pos="412358" algn="l"/>
                <a:tab pos="824718" algn="l"/>
                <a:tab pos="1237077" algn="l"/>
                <a:tab pos="1649436" algn="l"/>
                <a:tab pos="2060365" algn="l"/>
                <a:tab pos="2474154" algn="l"/>
                <a:tab pos="2886514" algn="l"/>
                <a:tab pos="3298873" algn="l"/>
                <a:tab pos="3709801" algn="l"/>
                <a:tab pos="4123590" algn="l"/>
                <a:tab pos="4535950" algn="l"/>
                <a:tab pos="4946877" algn="l"/>
                <a:tab pos="5360667" algn="l"/>
                <a:tab pos="5773027" algn="l"/>
                <a:tab pos="6185387" algn="l"/>
                <a:tab pos="6596314" algn="l"/>
                <a:tab pos="7010105" algn="l"/>
                <a:tab pos="7422464" algn="l"/>
                <a:tab pos="7833392" algn="l"/>
                <a:tab pos="8245751" algn="l"/>
              </a:tabLst>
              <a:defRPr/>
            </a:pPr>
            <a:r>
              <a:rPr lang="en-GB" sz="4100" b="1" dirty="0">
                <a:solidFill>
                  <a:srgbClr val="0000FF"/>
                </a:solidFill>
                <a:effectLst>
                  <a:outerShdw blurRad="38100" dist="38100" dir="2700000" algn="tl">
                    <a:srgbClr val="000000"/>
                  </a:outerShdw>
                </a:effectLst>
              </a:rPr>
              <a:t>Types of Databases</a:t>
            </a:r>
          </a:p>
        </p:txBody>
      </p:sp>
      <p:sp>
        <p:nvSpPr>
          <p:cNvPr id="33796" name="Rectangle 3"/>
          <p:cNvSpPr>
            <a:spLocks noGrp="1" noChangeArrowheads="1"/>
          </p:cNvSpPr>
          <p:nvPr>
            <p:ph type="body" idx="1"/>
          </p:nvPr>
        </p:nvSpPr>
        <p:spPr/>
        <p:txBody>
          <a:bodyPr lIns="0" tIns="0" rIns="0" bIns="0" anchor="ctr"/>
          <a:lstStyle/>
          <a:p>
            <a:pPr algn="just" defTabSz="411163" eaLnBrk="1" hangingPunct="1">
              <a:buNone/>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dirty="0"/>
              <a:t>Can be classified by location:</a:t>
            </a:r>
          </a:p>
          <a:p>
            <a:pPr algn="just" defTabSz="411163" eaLnBrk="1" hangingPunct="1">
              <a:buClr>
                <a:srgbClr val="0000FF"/>
              </a:buClr>
              <a:buFont typeface="Wingdings" pitchFamily="2" charset="2"/>
              <a:buChar char=""/>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dirty="0"/>
              <a:t> </a:t>
            </a:r>
            <a:r>
              <a:rPr lang="en-GB" b="1" dirty="0"/>
              <a:t>Centralized</a:t>
            </a:r>
          </a:p>
          <a:p>
            <a:pPr marL="385763" lvl="2" indent="0" algn="just" defTabSz="411163" eaLnBrk="1" hangingPunct="1">
              <a:buClr>
                <a:srgbClr val="FF0000"/>
              </a:buClr>
              <a:buFont typeface="Wingdings" pitchFamily="2" charset="2"/>
              <a:buChar char=""/>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b="1" i="1" dirty="0"/>
              <a:t> </a:t>
            </a:r>
            <a:r>
              <a:rPr lang="en-GB" i="1" dirty="0"/>
              <a:t>Supports data located at a single site</a:t>
            </a:r>
          </a:p>
          <a:p>
            <a:pPr algn="just" defTabSz="411163" eaLnBrk="1" hangingPunct="1">
              <a:buClr>
                <a:srgbClr val="0000FF"/>
              </a:buClr>
              <a:buFont typeface="Wingdings" pitchFamily="2" charset="2"/>
              <a:buChar char=""/>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dirty="0"/>
              <a:t> </a:t>
            </a:r>
            <a:r>
              <a:rPr lang="en-GB" b="1" dirty="0"/>
              <a:t>Distributed</a:t>
            </a:r>
          </a:p>
          <a:p>
            <a:pPr marL="188913" lvl="1" indent="0" algn="just" defTabSz="411163" eaLnBrk="1" hangingPunct="1">
              <a:buClr>
                <a:srgbClr val="FF0000"/>
              </a:buClr>
              <a:buFont typeface="Wingdings" pitchFamily="2" charset="2"/>
              <a:buChar char=""/>
              <a:tabLst>
                <a:tab pos="0" algn="l"/>
                <a:tab pos="411163" algn="l"/>
                <a:tab pos="823913" algn="l"/>
                <a:tab pos="1236663" algn="l"/>
                <a:tab pos="1649413" algn="l"/>
                <a:tab pos="2058988" algn="l"/>
                <a:tab pos="2473325" algn="l"/>
                <a:tab pos="2884488" algn="l"/>
                <a:tab pos="3298825" algn="l"/>
                <a:tab pos="3708400" algn="l"/>
                <a:tab pos="4122738" algn="l"/>
                <a:tab pos="4535488" algn="l"/>
                <a:tab pos="4945063" algn="l"/>
                <a:tab pos="5359400" algn="l"/>
                <a:tab pos="5772150" algn="l"/>
                <a:tab pos="6184900" algn="l"/>
                <a:tab pos="6596063" algn="l"/>
                <a:tab pos="7008813" algn="l"/>
                <a:tab pos="7421563" algn="l"/>
                <a:tab pos="7832725" algn="l"/>
                <a:tab pos="8245475" algn="l"/>
              </a:tabLst>
            </a:pPr>
            <a:r>
              <a:rPr lang="en-GB" b="1" i="1" dirty="0"/>
              <a:t> </a:t>
            </a:r>
            <a:r>
              <a:rPr lang="en-GB" i="1" dirty="0"/>
              <a:t>Supports data distributed across several sites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p:spPr>
        <p:txBody>
          <a:bodyPr/>
          <a:lstStyle/>
          <a:p>
            <a:pPr fontAlgn="base">
              <a:spcBef>
                <a:spcPct val="0"/>
              </a:spcBef>
              <a:spcAft>
                <a:spcPct val="0"/>
              </a:spcAft>
            </a:pPr>
            <a:r>
              <a:rPr lang="en-US" altLang="en-US"/>
              <a:t>D B M S</a:t>
            </a:r>
          </a:p>
        </p:txBody>
      </p:sp>
      <p:sp>
        <p:nvSpPr>
          <p:cNvPr id="216066" name="Rectangle 2"/>
          <p:cNvSpPr>
            <a:spLocks noGrp="1" noChangeArrowheads="1"/>
          </p:cNvSpPr>
          <p:nvPr>
            <p:ph type="title"/>
          </p:nvPr>
        </p:nvSpPr>
        <p:spPr/>
        <p:txBody>
          <a:bodyPr lIns="0" tIns="0" rIns="0" bIns="0">
            <a:normAutofit fontScale="90000"/>
          </a:bodyPr>
          <a:lstStyle/>
          <a:p>
            <a:pPr defTabSz="412358" eaLnBrk="1" hangingPunct="1">
              <a:lnSpc>
                <a:spcPts val="9356"/>
              </a:lnSpc>
              <a:buClr>
                <a:srgbClr val="000000"/>
              </a:buClr>
              <a:buSzPct val="45000"/>
              <a:tabLst>
                <a:tab pos="0" algn="l"/>
                <a:tab pos="412358" algn="l"/>
                <a:tab pos="824718" algn="l"/>
                <a:tab pos="1237077" algn="l"/>
                <a:tab pos="1649436" algn="l"/>
                <a:tab pos="2060365" algn="l"/>
                <a:tab pos="2474154" algn="l"/>
                <a:tab pos="2886514" algn="l"/>
                <a:tab pos="3298873" algn="l"/>
                <a:tab pos="3709801" algn="l"/>
                <a:tab pos="4123590" algn="l"/>
                <a:tab pos="4535950" algn="l"/>
                <a:tab pos="4946877" algn="l"/>
                <a:tab pos="5360667" algn="l"/>
                <a:tab pos="5773027" algn="l"/>
                <a:tab pos="6185387" algn="l"/>
                <a:tab pos="6596314" algn="l"/>
                <a:tab pos="7010105" algn="l"/>
                <a:tab pos="7422464" algn="l"/>
                <a:tab pos="7833392" algn="l"/>
                <a:tab pos="8245751" algn="l"/>
              </a:tabLst>
              <a:defRPr/>
            </a:pPr>
            <a:r>
              <a:rPr lang="en-GB" sz="4100" b="1" dirty="0">
                <a:solidFill>
                  <a:srgbClr val="0000FF"/>
                </a:solidFill>
                <a:effectLst>
                  <a:outerShdw blurRad="38100" dist="38100" dir="2700000" algn="tl">
                    <a:srgbClr val="000000"/>
                  </a:outerShdw>
                </a:effectLst>
              </a:rPr>
              <a:t>Types of Databases</a:t>
            </a:r>
          </a:p>
        </p:txBody>
      </p:sp>
      <p:sp>
        <p:nvSpPr>
          <p:cNvPr id="34820" name="Rectangle 3"/>
          <p:cNvSpPr>
            <a:spLocks noGrp="1" noChangeArrowheads="1"/>
          </p:cNvSpPr>
          <p:nvPr>
            <p:ph type="body" idx="1"/>
          </p:nvPr>
        </p:nvSpPr>
        <p:spPr/>
        <p:txBody>
          <a:bodyPr lIns="0" tIns="0" rIns="0" bIns="0" anchor="ctr"/>
          <a:lstStyle/>
          <a:p>
            <a:pPr marL="666750" lvl="1" indent="-254000" defTabSz="411163" eaLnBrk="1" hangingPunct="1">
              <a:lnSpc>
                <a:spcPct val="124000"/>
              </a:lnSpc>
              <a:spcBef>
                <a:spcPts val="1575"/>
              </a:spcBef>
              <a:tabLst>
                <a:tab pos="666750" algn="l"/>
                <a:tab pos="1079500" algn="l"/>
                <a:tab pos="1490663" algn="l"/>
                <a:tab pos="1903413" algn="l"/>
                <a:tab pos="2314575" algn="l"/>
                <a:tab pos="2728913" algn="l"/>
                <a:tab pos="3138488" algn="l"/>
                <a:tab pos="3552825" algn="l"/>
                <a:tab pos="3965575" algn="l"/>
                <a:tab pos="4378325" algn="l"/>
                <a:tab pos="4787900" algn="l"/>
                <a:tab pos="5202238" algn="l"/>
                <a:tab pos="5614988" algn="l"/>
                <a:tab pos="6026150" algn="l"/>
                <a:tab pos="6438900" algn="l"/>
                <a:tab pos="6851650" algn="l"/>
                <a:tab pos="7262813" algn="l"/>
                <a:tab pos="7675563" algn="l"/>
                <a:tab pos="8086725" algn="l"/>
                <a:tab pos="8501063" algn="l"/>
                <a:tab pos="8912225" algn="l"/>
              </a:tabLst>
            </a:pPr>
            <a:r>
              <a:rPr lang="en-GB" sz="2600" b="1"/>
              <a:t>Can be classified by use:</a:t>
            </a:r>
          </a:p>
          <a:p>
            <a:pPr marL="666750" lvl="1" indent="-254000" defTabSz="411163" eaLnBrk="1" hangingPunct="1">
              <a:lnSpc>
                <a:spcPct val="124000"/>
              </a:lnSpc>
              <a:spcBef>
                <a:spcPts val="1575"/>
              </a:spcBef>
              <a:buClr>
                <a:srgbClr val="0000FF"/>
              </a:buClr>
              <a:buFont typeface="Wingdings" pitchFamily="2" charset="2"/>
              <a:buChar char=""/>
              <a:tabLst>
                <a:tab pos="666750" algn="l"/>
                <a:tab pos="1079500" algn="l"/>
                <a:tab pos="1490663" algn="l"/>
                <a:tab pos="1903413" algn="l"/>
                <a:tab pos="2314575" algn="l"/>
                <a:tab pos="2728913" algn="l"/>
                <a:tab pos="3138488" algn="l"/>
                <a:tab pos="3552825" algn="l"/>
                <a:tab pos="3965575" algn="l"/>
                <a:tab pos="4378325" algn="l"/>
                <a:tab pos="4787900" algn="l"/>
                <a:tab pos="5202238" algn="l"/>
                <a:tab pos="5614988" algn="l"/>
                <a:tab pos="6026150" algn="l"/>
                <a:tab pos="6438900" algn="l"/>
                <a:tab pos="6851650" algn="l"/>
                <a:tab pos="7262813" algn="l"/>
                <a:tab pos="7675563" algn="l"/>
                <a:tab pos="8086725" algn="l"/>
                <a:tab pos="8501063" algn="l"/>
                <a:tab pos="8912225" algn="l"/>
              </a:tabLst>
            </a:pPr>
            <a:r>
              <a:rPr lang="en-GB" sz="2600" b="1" i="1"/>
              <a:t> </a:t>
            </a:r>
            <a:r>
              <a:rPr lang="en-GB" sz="2600" b="1"/>
              <a:t>Transactional (or production):</a:t>
            </a:r>
          </a:p>
          <a:p>
            <a:pPr marL="1028700" lvl="2" indent="-203200" defTabSz="411163" eaLnBrk="1" hangingPunct="1">
              <a:lnSpc>
                <a:spcPct val="124000"/>
              </a:lnSpc>
              <a:spcBef>
                <a:spcPts val="1575"/>
              </a:spcBef>
              <a:buClr>
                <a:srgbClr val="FF0000"/>
              </a:buClr>
              <a:buFont typeface="Wingdings" pitchFamily="2" charset="2"/>
              <a:buChar char=""/>
              <a:tabLst>
                <a:tab pos="666750" algn="l"/>
                <a:tab pos="1079500" algn="l"/>
                <a:tab pos="1490663" algn="l"/>
                <a:tab pos="1903413" algn="l"/>
                <a:tab pos="2314575" algn="l"/>
                <a:tab pos="2728913" algn="l"/>
                <a:tab pos="3138488" algn="l"/>
                <a:tab pos="3552825" algn="l"/>
                <a:tab pos="3965575" algn="l"/>
                <a:tab pos="4378325" algn="l"/>
                <a:tab pos="4787900" algn="l"/>
                <a:tab pos="5202238" algn="l"/>
                <a:tab pos="5614988" algn="l"/>
                <a:tab pos="6026150" algn="l"/>
                <a:tab pos="6438900" algn="l"/>
                <a:tab pos="6851650" algn="l"/>
                <a:tab pos="7262813" algn="l"/>
                <a:tab pos="7675563" algn="l"/>
                <a:tab pos="8086725" algn="l"/>
                <a:tab pos="8501063" algn="l"/>
                <a:tab pos="8912225" algn="l"/>
              </a:tabLst>
            </a:pPr>
            <a:r>
              <a:rPr lang="en-GB" sz="2500" b="1" i="1"/>
              <a:t> </a:t>
            </a:r>
            <a:r>
              <a:rPr lang="en-GB" sz="2500" i="1"/>
              <a:t>Supports a company’s day-to-day operations</a:t>
            </a:r>
          </a:p>
          <a:p>
            <a:pPr marL="666750" lvl="1" indent="-254000" defTabSz="411163" eaLnBrk="1" hangingPunct="1">
              <a:lnSpc>
                <a:spcPct val="124000"/>
              </a:lnSpc>
              <a:spcBef>
                <a:spcPts val="1575"/>
              </a:spcBef>
              <a:buClr>
                <a:srgbClr val="0000FF"/>
              </a:buClr>
              <a:buFont typeface="Wingdings" pitchFamily="2" charset="2"/>
              <a:buChar char=""/>
              <a:tabLst>
                <a:tab pos="666750" algn="l"/>
                <a:tab pos="1079500" algn="l"/>
                <a:tab pos="1490663" algn="l"/>
                <a:tab pos="1903413" algn="l"/>
                <a:tab pos="2314575" algn="l"/>
                <a:tab pos="2728913" algn="l"/>
                <a:tab pos="3138488" algn="l"/>
                <a:tab pos="3552825" algn="l"/>
                <a:tab pos="3965575" algn="l"/>
                <a:tab pos="4378325" algn="l"/>
                <a:tab pos="4787900" algn="l"/>
                <a:tab pos="5202238" algn="l"/>
                <a:tab pos="5614988" algn="l"/>
                <a:tab pos="6026150" algn="l"/>
                <a:tab pos="6438900" algn="l"/>
                <a:tab pos="6851650" algn="l"/>
                <a:tab pos="7262813" algn="l"/>
                <a:tab pos="7675563" algn="l"/>
                <a:tab pos="8086725" algn="l"/>
                <a:tab pos="8501063" algn="l"/>
                <a:tab pos="8912225" algn="l"/>
              </a:tabLst>
            </a:pPr>
            <a:r>
              <a:rPr lang="en-GB" sz="2600" b="1" i="1"/>
              <a:t> </a:t>
            </a:r>
            <a:r>
              <a:rPr lang="en-GB" sz="2600" b="1"/>
              <a:t>Data warehouse:</a:t>
            </a:r>
          </a:p>
          <a:p>
            <a:pPr marL="1028700" lvl="2" indent="-203200" defTabSz="411163" eaLnBrk="1" hangingPunct="1">
              <a:lnSpc>
                <a:spcPct val="124000"/>
              </a:lnSpc>
              <a:spcBef>
                <a:spcPts val="1575"/>
              </a:spcBef>
              <a:buClr>
                <a:srgbClr val="FF0000"/>
              </a:buClr>
              <a:buFont typeface="Wingdings" pitchFamily="2" charset="2"/>
              <a:buChar char=""/>
              <a:tabLst>
                <a:tab pos="666750" algn="l"/>
                <a:tab pos="1079500" algn="l"/>
                <a:tab pos="1490663" algn="l"/>
                <a:tab pos="1903413" algn="l"/>
                <a:tab pos="2314575" algn="l"/>
                <a:tab pos="2728913" algn="l"/>
                <a:tab pos="3138488" algn="l"/>
                <a:tab pos="3552825" algn="l"/>
                <a:tab pos="3965575" algn="l"/>
                <a:tab pos="4378325" algn="l"/>
                <a:tab pos="4787900" algn="l"/>
                <a:tab pos="5202238" algn="l"/>
                <a:tab pos="5614988" algn="l"/>
                <a:tab pos="6026150" algn="l"/>
                <a:tab pos="6438900" algn="l"/>
                <a:tab pos="6851650" algn="l"/>
                <a:tab pos="7262813" algn="l"/>
                <a:tab pos="7675563" algn="l"/>
                <a:tab pos="8086725" algn="l"/>
                <a:tab pos="8501063" algn="l"/>
                <a:tab pos="8912225" algn="l"/>
              </a:tabLst>
            </a:pPr>
            <a:r>
              <a:rPr lang="en-GB" sz="2500" b="1" i="1"/>
              <a:t> </a:t>
            </a:r>
            <a:r>
              <a:rPr lang="en-GB" sz="2500" i="1"/>
              <a:t>Stores data used to generate information required to make tactical or strategic decisions</a:t>
            </a:r>
          </a:p>
          <a:p>
            <a:pPr marL="1028700" lvl="2" indent="-203200" defTabSz="411163" eaLnBrk="1" hangingPunct="1">
              <a:lnSpc>
                <a:spcPct val="124000"/>
              </a:lnSpc>
              <a:spcBef>
                <a:spcPts val="1575"/>
              </a:spcBef>
              <a:buClr>
                <a:srgbClr val="FF0000"/>
              </a:buClr>
              <a:buFont typeface="Wingdings" pitchFamily="2" charset="2"/>
              <a:buChar char=""/>
              <a:tabLst>
                <a:tab pos="666750" algn="l"/>
                <a:tab pos="1079500" algn="l"/>
                <a:tab pos="1490663" algn="l"/>
                <a:tab pos="1903413" algn="l"/>
                <a:tab pos="2314575" algn="l"/>
                <a:tab pos="2728913" algn="l"/>
                <a:tab pos="3138488" algn="l"/>
                <a:tab pos="3552825" algn="l"/>
                <a:tab pos="3965575" algn="l"/>
                <a:tab pos="4378325" algn="l"/>
                <a:tab pos="4787900" algn="l"/>
                <a:tab pos="5202238" algn="l"/>
                <a:tab pos="5614988" algn="l"/>
                <a:tab pos="6026150" algn="l"/>
                <a:tab pos="6438900" algn="l"/>
                <a:tab pos="6851650" algn="l"/>
                <a:tab pos="7262813" algn="l"/>
                <a:tab pos="7675563" algn="l"/>
                <a:tab pos="8086725" algn="l"/>
                <a:tab pos="8501063" algn="l"/>
                <a:tab pos="8912225" algn="l"/>
              </a:tabLst>
            </a:pPr>
            <a:r>
              <a:rPr lang="en-GB" sz="2500" i="1"/>
              <a:t> Often used to store historical data</a:t>
            </a:r>
          </a:p>
          <a:p>
            <a:pPr marL="1028700" lvl="2" indent="-203200" defTabSz="411163" eaLnBrk="1" hangingPunct="1">
              <a:lnSpc>
                <a:spcPct val="124000"/>
              </a:lnSpc>
              <a:spcBef>
                <a:spcPts val="1575"/>
              </a:spcBef>
              <a:buClr>
                <a:srgbClr val="FF0000"/>
              </a:buClr>
              <a:buFont typeface="Wingdings" pitchFamily="2" charset="2"/>
              <a:buChar char=""/>
              <a:tabLst>
                <a:tab pos="666750" algn="l"/>
                <a:tab pos="1079500" algn="l"/>
                <a:tab pos="1490663" algn="l"/>
                <a:tab pos="1903413" algn="l"/>
                <a:tab pos="2314575" algn="l"/>
                <a:tab pos="2728913" algn="l"/>
                <a:tab pos="3138488" algn="l"/>
                <a:tab pos="3552825" algn="l"/>
                <a:tab pos="3965575" algn="l"/>
                <a:tab pos="4378325" algn="l"/>
                <a:tab pos="4787900" algn="l"/>
                <a:tab pos="5202238" algn="l"/>
                <a:tab pos="5614988" algn="l"/>
                <a:tab pos="6026150" algn="l"/>
                <a:tab pos="6438900" algn="l"/>
                <a:tab pos="6851650" algn="l"/>
                <a:tab pos="7262813" algn="l"/>
                <a:tab pos="7675563" algn="l"/>
                <a:tab pos="8086725" algn="l"/>
                <a:tab pos="8501063" algn="l"/>
                <a:tab pos="8912225" algn="l"/>
              </a:tabLst>
            </a:pPr>
            <a:endParaRPr lang="en-GB" sz="2500" i="1"/>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p:spPr>
        <p:txBody>
          <a:bodyPr/>
          <a:lstStyle/>
          <a:p>
            <a:pPr fontAlgn="base">
              <a:spcBef>
                <a:spcPct val="0"/>
              </a:spcBef>
              <a:spcAft>
                <a:spcPct val="0"/>
              </a:spcAft>
            </a:pPr>
            <a:r>
              <a:rPr lang="en-US" altLang="en-US"/>
              <a:t>D B M S</a:t>
            </a:r>
          </a:p>
        </p:txBody>
      </p:sp>
      <p:sp>
        <p:nvSpPr>
          <p:cNvPr id="218114" name="Rectangle 2"/>
          <p:cNvSpPr>
            <a:spLocks noGrp="1" noChangeArrowheads="1"/>
          </p:cNvSpPr>
          <p:nvPr>
            <p:ph type="title"/>
          </p:nvPr>
        </p:nvSpPr>
        <p:spPr/>
        <p:txBody>
          <a:bodyPr lIns="0" tIns="0" rIns="0" bIns="0"/>
          <a:lstStyle/>
          <a:p>
            <a:pPr defTabSz="412358" eaLnBrk="1" hangingPunct="1">
              <a:lnSpc>
                <a:spcPct val="124000"/>
              </a:lnSpc>
              <a:buClr>
                <a:srgbClr val="000000"/>
              </a:buClr>
              <a:buSzPct val="45000"/>
              <a:tabLst>
                <a:tab pos="0" algn="l"/>
                <a:tab pos="412358" algn="l"/>
                <a:tab pos="824718" algn="l"/>
                <a:tab pos="1237077" algn="l"/>
                <a:tab pos="1649436" algn="l"/>
                <a:tab pos="2060365" algn="l"/>
                <a:tab pos="2474154" algn="l"/>
                <a:tab pos="2886514" algn="l"/>
                <a:tab pos="3298873" algn="l"/>
                <a:tab pos="3709801" algn="l"/>
                <a:tab pos="4123590" algn="l"/>
                <a:tab pos="4535950" algn="l"/>
                <a:tab pos="4946877" algn="l"/>
                <a:tab pos="5360667" algn="l"/>
                <a:tab pos="5773027" algn="l"/>
                <a:tab pos="6185387" algn="l"/>
                <a:tab pos="6596314" algn="l"/>
                <a:tab pos="7010105" algn="l"/>
                <a:tab pos="7422464" algn="l"/>
                <a:tab pos="7833392" algn="l"/>
                <a:tab pos="8245751" algn="l"/>
              </a:tabLst>
              <a:defRPr/>
            </a:pPr>
            <a:r>
              <a:rPr lang="en-GB" sz="4100" b="1" dirty="0">
                <a:solidFill>
                  <a:srgbClr val="0000FF"/>
                </a:solidFill>
                <a:effectLst>
                  <a:outerShdw blurRad="38100" dist="38100" dir="2700000" algn="tl">
                    <a:srgbClr val="000000"/>
                  </a:outerShdw>
                </a:effectLst>
              </a:rPr>
              <a:t>Data</a:t>
            </a:r>
          </a:p>
        </p:txBody>
      </p:sp>
      <p:sp>
        <p:nvSpPr>
          <p:cNvPr id="218115" name="Rectangle 3"/>
          <p:cNvSpPr>
            <a:spLocks noGrp="1" noChangeArrowheads="1"/>
          </p:cNvSpPr>
          <p:nvPr>
            <p:ph type="body" idx="1"/>
          </p:nvPr>
        </p:nvSpPr>
        <p:spPr>
          <a:xfrm>
            <a:off x="0" y="950913"/>
            <a:ext cx="8718550" cy="3373437"/>
          </a:xfrm>
        </p:spPr>
        <p:txBody>
          <a:bodyPr lIns="0" tIns="0" rIns="0" bIns="0" anchor="ctr"/>
          <a:lstStyle/>
          <a:p>
            <a:pPr marL="342231" indent="-342231" algn="just" defTabSz="412358" eaLnBrk="1" hangingPunct="1">
              <a:lnSpc>
                <a:spcPct val="124000"/>
              </a:lnSpc>
              <a:buClr>
                <a:srgbClr val="0000FF"/>
              </a:buClr>
              <a:buFont typeface="Wingdings" pitchFamily="2" charset="2"/>
              <a:buChar char=""/>
              <a:tabLst>
                <a:tab pos="0" algn="l"/>
                <a:tab pos="412358" algn="l"/>
                <a:tab pos="824718" algn="l"/>
                <a:tab pos="1237077" algn="l"/>
                <a:tab pos="1649436" algn="l"/>
                <a:tab pos="2060365" algn="l"/>
                <a:tab pos="2474154" algn="l"/>
                <a:tab pos="2885082" algn="l"/>
                <a:tab pos="3298873" algn="l"/>
                <a:tab pos="3709801" algn="l"/>
                <a:tab pos="4123590" algn="l"/>
                <a:tab pos="4535950" algn="l"/>
                <a:tab pos="4945445" algn="l"/>
                <a:tab pos="5360667" algn="l"/>
                <a:tab pos="5773027" algn="l"/>
                <a:tab pos="6185387" algn="l"/>
                <a:tab pos="6596314" algn="l"/>
                <a:tab pos="7010105" algn="l"/>
                <a:tab pos="7422464" algn="l"/>
                <a:tab pos="7833392" algn="l"/>
                <a:tab pos="8245751" algn="l"/>
              </a:tabLst>
              <a:defRPr/>
            </a:pPr>
            <a:r>
              <a:rPr lang="en-GB" b="1" dirty="0"/>
              <a:t> What</a:t>
            </a:r>
            <a:r>
              <a:rPr lang="en-GB" dirty="0"/>
              <a:t> actually stored in database</a:t>
            </a:r>
          </a:p>
          <a:p>
            <a:pPr marL="342231" indent="-342231" algn="just" defTabSz="412358" eaLnBrk="1" hangingPunct="1">
              <a:lnSpc>
                <a:spcPct val="124000"/>
              </a:lnSpc>
              <a:buClr>
                <a:srgbClr val="0000FF"/>
              </a:buClr>
              <a:buFont typeface="Wingdings" pitchFamily="2" charset="2"/>
              <a:buChar char=""/>
              <a:tabLst>
                <a:tab pos="0" algn="l"/>
                <a:tab pos="412358" algn="l"/>
                <a:tab pos="824718" algn="l"/>
                <a:tab pos="1237077" algn="l"/>
                <a:tab pos="1649436" algn="l"/>
                <a:tab pos="2060365" algn="l"/>
                <a:tab pos="2474154" algn="l"/>
                <a:tab pos="2885082" algn="l"/>
                <a:tab pos="3298873" algn="l"/>
                <a:tab pos="3709801" algn="l"/>
                <a:tab pos="4123590" algn="l"/>
                <a:tab pos="4535950" algn="l"/>
                <a:tab pos="4945445" algn="l"/>
                <a:tab pos="5360667" algn="l"/>
                <a:tab pos="5773027" algn="l"/>
                <a:tab pos="6185387" algn="l"/>
                <a:tab pos="6596314" algn="l"/>
                <a:tab pos="7010105" algn="l"/>
                <a:tab pos="7422464" algn="l"/>
                <a:tab pos="7833392" algn="l"/>
                <a:tab pos="8245751" algn="l"/>
              </a:tabLst>
              <a:defRPr/>
            </a:pPr>
            <a:r>
              <a:rPr lang="en-GB" dirty="0"/>
              <a:t> Processed data is called </a:t>
            </a:r>
            <a:r>
              <a:rPr lang="en-GB" b="1" dirty="0">
                <a:solidFill>
                  <a:srgbClr val="FF0000"/>
                </a:solidFill>
                <a:effectLst>
                  <a:outerShdw blurRad="38100" dist="38100" dir="2700000" algn="tl">
                    <a:srgbClr val="000000"/>
                  </a:outerShdw>
                </a:effectLst>
              </a:rPr>
              <a:t>Information</a:t>
            </a:r>
          </a:p>
          <a:p>
            <a:pPr marL="342231" indent="-342231" algn="just" defTabSz="412358" eaLnBrk="1" hangingPunct="1">
              <a:lnSpc>
                <a:spcPct val="124000"/>
              </a:lnSpc>
              <a:buClr>
                <a:srgbClr val="0000FF"/>
              </a:buClr>
              <a:buFont typeface="Wingdings" pitchFamily="2" charset="2"/>
              <a:buChar char=""/>
              <a:tabLst>
                <a:tab pos="0" algn="l"/>
                <a:tab pos="412358" algn="l"/>
                <a:tab pos="824718" algn="l"/>
                <a:tab pos="1237077" algn="l"/>
                <a:tab pos="1649436" algn="l"/>
                <a:tab pos="2060365" algn="l"/>
                <a:tab pos="2474154" algn="l"/>
                <a:tab pos="2885082" algn="l"/>
                <a:tab pos="3298873" algn="l"/>
                <a:tab pos="3709801" algn="l"/>
                <a:tab pos="4123590" algn="l"/>
                <a:tab pos="4535950" algn="l"/>
                <a:tab pos="4945445" algn="l"/>
                <a:tab pos="5360667" algn="l"/>
                <a:tab pos="5773027" algn="l"/>
                <a:tab pos="6185387" algn="l"/>
                <a:tab pos="6596314" algn="l"/>
                <a:tab pos="7010105" algn="l"/>
                <a:tab pos="7422464" algn="l"/>
                <a:tab pos="7833392" algn="l"/>
                <a:tab pos="8245751" algn="l"/>
              </a:tabLst>
              <a:defRPr/>
            </a:pPr>
            <a:r>
              <a:rPr lang="en-GB" b="1" dirty="0">
                <a:solidFill>
                  <a:srgbClr val="FF0000"/>
                </a:solidFill>
                <a:effectLst>
                  <a:outerShdw blurRad="38100" dist="38100" dir="2700000" algn="tl">
                    <a:srgbClr val="000000"/>
                  </a:outerShdw>
                </a:effectLst>
              </a:rPr>
              <a:t> </a:t>
            </a:r>
            <a:r>
              <a:rPr lang="en-GB" b="1" dirty="0"/>
              <a:t>Data in the database will be </a:t>
            </a:r>
          </a:p>
          <a:p>
            <a:pPr marL="578448" lvl="3" indent="0" algn="just" defTabSz="412358" eaLnBrk="1" hangingPunct="1">
              <a:lnSpc>
                <a:spcPct val="124000"/>
              </a:lnSpc>
              <a:buClr>
                <a:srgbClr val="FF0000"/>
              </a:buClr>
              <a:buFont typeface="Wingdings" pitchFamily="2" charset="2"/>
              <a:buChar char=""/>
              <a:tabLst>
                <a:tab pos="0" algn="l"/>
                <a:tab pos="412358" algn="l"/>
                <a:tab pos="824718" algn="l"/>
                <a:tab pos="1237077" algn="l"/>
                <a:tab pos="1649436" algn="l"/>
                <a:tab pos="2060365" algn="l"/>
                <a:tab pos="2474154" algn="l"/>
                <a:tab pos="2885082" algn="l"/>
                <a:tab pos="3298873" algn="l"/>
                <a:tab pos="3709801" algn="l"/>
                <a:tab pos="4123590" algn="l"/>
                <a:tab pos="4535950" algn="l"/>
                <a:tab pos="4945445" algn="l"/>
                <a:tab pos="5360667" algn="l"/>
                <a:tab pos="5773027" algn="l"/>
                <a:tab pos="6185387" algn="l"/>
                <a:tab pos="6596314" algn="l"/>
                <a:tab pos="7010105" algn="l"/>
                <a:tab pos="7422464" algn="l"/>
                <a:tab pos="7833392" algn="l"/>
                <a:tab pos="8245751" algn="l"/>
              </a:tabLst>
              <a:defRPr/>
            </a:pPr>
            <a:r>
              <a:rPr lang="en-GB" sz="2500" b="1" i="1" dirty="0"/>
              <a:t> Integrated – No redundancy </a:t>
            </a:r>
          </a:p>
          <a:p>
            <a:pPr marL="578448" lvl="3" indent="0" algn="just" defTabSz="412358" eaLnBrk="1" hangingPunct="1">
              <a:lnSpc>
                <a:spcPct val="124000"/>
              </a:lnSpc>
              <a:buClr>
                <a:srgbClr val="FF0000"/>
              </a:buClr>
              <a:buFont typeface="Wingdings" pitchFamily="2" charset="2"/>
              <a:buChar char=""/>
              <a:tabLst>
                <a:tab pos="0" algn="l"/>
                <a:tab pos="412358" algn="l"/>
                <a:tab pos="824718" algn="l"/>
                <a:tab pos="1237077" algn="l"/>
                <a:tab pos="1649436" algn="l"/>
                <a:tab pos="2060365" algn="l"/>
                <a:tab pos="2474154" algn="l"/>
                <a:tab pos="2885082" algn="l"/>
                <a:tab pos="3298873" algn="l"/>
                <a:tab pos="3709801" algn="l"/>
                <a:tab pos="4123590" algn="l"/>
                <a:tab pos="4535950" algn="l"/>
                <a:tab pos="4945445" algn="l"/>
                <a:tab pos="5360667" algn="l"/>
                <a:tab pos="5773027" algn="l"/>
                <a:tab pos="6185387" algn="l"/>
                <a:tab pos="6596314" algn="l"/>
                <a:tab pos="7010105" algn="l"/>
                <a:tab pos="7422464" algn="l"/>
                <a:tab pos="7833392" algn="l"/>
                <a:tab pos="8245751" algn="l"/>
              </a:tabLst>
              <a:defRPr/>
            </a:pPr>
            <a:r>
              <a:rPr lang="en-GB" sz="2500" b="1" i="1" dirty="0"/>
              <a:t> Shared </a:t>
            </a:r>
          </a:p>
          <a:p>
            <a:pPr marL="578448" lvl="3" indent="0" algn="just" defTabSz="412358" eaLnBrk="1" hangingPunct="1">
              <a:lnSpc>
                <a:spcPct val="124000"/>
              </a:lnSpc>
              <a:buClr>
                <a:srgbClr val="FF0000"/>
              </a:buClr>
              <a:buFont typeface="Wingdings" pitchFamily="2" charset="2"/>
              <a:buChar char=""/>
              <a:tabLst>
                <a:tab pos="0" algn="l"/>
                <a:tab pos="412358" algn="l"/>
                <a:tab pos="824718" algn="l"/>
                <a:tab pos="1237077" algn="l"/>
                <a:tab pos="1649436" algn="l"/>
                <a:tab pos="2060365" algn="l"/>
                <a:tab pos="2474154" algn="l"/>
                <a:tab pos="2885082" algn="l"/>
                <a:tab pos="3298873" algn="l"/>
                <a:tab pos="3709801" algn="l"/>
                <a:tab pos="4123590" algn="l"/>
                <a:tab pos="4535950" algn="l"/>
                <a:tab pos="4945445" algn="l"/>
                <a:tab pos="5360667" algn="l"/>
                <a:tab pos="5773027" algn="l"/>
                <a:tab pos="6185387" algn="l"/>
                <a:tab pos="6596314" algn="l"/>
                <a:tab pos="7010105" algn="l"/>
                <a:tab pos="7422464" algn="l"/>
                <a:tab pos="7833392" algn="l"/>
                <a:tab pos="8245751" algn="l"/>
              </a:tabLst>
              <a:defRPr/>
            </a:pPr>
            <a:endParaRPr lang="en-GB" b="1" i="1" dirty="0"/>
          </a:p>
        </p:txBody>
      </p:sp>
      <p:sp>
        <p:nvSpPr>
          <p:cNvPr id="35845" name="AutoShape 4"/>
          <p:cNvSpPr>
            <a:spLocks noChangeArrowheads="1"/>
          </p:cNvSpPr>
          <p:nvPr/>
        </p:nvSpPr>
        <p:spPr bwMode="auto">
          <a:xfrm>
            <a:off x="414338" y="4705350"/>
            <a:ext cx="8091487" cy="1720850"/>
          </a:xfrm>
          <a:prstGeom prst="roundRect">
            <a:avLst>
              <a:gd name="adj" fmla="val 83"/>
            </a:avLst>
          </a:prstGeom>
          <a:noFill/>
          <a:ln w="73080">
            <a:solidFill>
              <a:srgbClr val="000000"/>
            </a:solidFill>
            <a:round/>
            <a:headEnd/>
            <a:tailEnd/>
          </a:ln>
        </p:spPr>
        <p:txBody>
          <a:bodyPr wrap="none" lIns="82468" tIns="41234" rIns="82468" bIns="41234" anchor="ctr"/>
          <a:lstStyle/>
          <a:p>
            <a:endParaRPr lang="en-US"/>
          </a:p>
        </p:txBody>
      </p:sp>
      <p:sp>
        <p:nvSpPr>
          <p:cNvPr id="35846" name="AutoShape 5"/>
          <p:cNvSpPr>
            <a:spLocks noChangeArrowheads="1"/>
          </p:cNvSpPr>
          <p:nvPr/>
        </p:nvSpPr>
        <p:spPr bwMode="auto">
          <a:xfrm>
            <a:off x="2074863" y="4975225"/>
            <a:ext cx="5808662" cy="414338"/>
          </a:xfrm>
          <a:prstGeom prst="roundRect">
            <a:avLst>
              <a:gd name="adj" fmla="val 347"/>
            </a:avLst>
          </a:prstGeom>
          <a:solidFill>
            <a:srgbClr val="99CCFF"/>
          </a:solidFill>
          <a:ln w="9360">
            <a:solidFill>
              <a:srgbClr val="000000"/>
            </a:solidFill>
            <a:round/>
            <a:headEnd/>
            <a:tailEnd/>
          </a:ln>
        </p:spPr>
        <p:txBody>
          <a:bodyPr wrap="none" lIns="82468" tIns="41234" rIns="82468" bIns="41234" anchor="ctr"/>
          <a:lstStyle/>
          <a:p>
            <a:endParaRPr lang="en-US"/>
          </a:p>
        </p:txBody>
      </p:sp>
      <p:sp>
        <p:nvSpPr>
          <p:cNvPr id="35847" name="AutoShape 6"/>
          <p:cNvSpPr>
            <a:spLocks noChangeArrowheads="1"/>
          </p:cNvSpPr>
          <p:nvPr/>
        </p:nvSpPr>
        <p:spPr bwMode="auto">
          <a:xfrm>
            <a:off x="2074863" y="5791200"/>
            <a:ext cx="5808662" cy="414338"/>
          </a:xfrm>
          <a:prstGeom prst="roundRect">
            <a:avLst>
              <a:gd name="adj" fmla="val 347"/>
            </a:avLst>
          </a:prstGeom>
          <a:solidFill>
            <a:srgbClr val="99CCFF"/>
          </a:solidFill>
          <a:ln w="9360">
            <a:solidFill>
              <a:srgbClr val="000000"/>
            </a:solidFill>
            <a:round/>
            <a:headEnd/>
            <a:tailEnd/>
          </a:ln>
        </p:spPr>
        <p:txBody>
          <a:bodyPr wrap="none" lIns="82468" tIns="41234" rIns="82468" bIns="41234" anchor="ctr"/>
          <a:lstStyle/>
          <a:p>
            <a:endParaRPr lang="en-US"/>
          </a:p>
        </p:txBody>
      </p:sp>
      <p:sp>
        <p:nvSpPr>
          <p:cNvPr id="35848" name="Line 7"/>
          <p:cNvSpPr>
            <a:spLocks noChangeShapeType="1"/>
          </p:cNvSpPr>
          <p:nvPr/>
        </p:nvSpPr>
        <p:spPr bwMode="auto">
          <a:xfrm>
            <a:off x="3319463" y="4975225"/>
            <a:ext cx="1587" cy="414338"/>
          </a:xfrm>
          <a:prstGeom prst="line">
            <a:avLst/>
          </a:prstGeom>
          <a:noFill/>
          <a:ln w="9360">
            <a:solidFill>
              <a:srgbClr val="000000"/>
            </a:solidFill>
            <a:round/>
            <a:headEnd/>
            <a:tailEnd/>
          </a:ln>
        </p:spPr>
        <p:txBody>
          <a:bodyPr lIns="82472" tIns="41236" rIns="82472" bIns="41236"/>
          <a:lstStyle/>
          <a:p>
            <a:endParaRPr lang="en-US"/>
          </a:p>
        </p:txBody>
      </p:sp>
      <p:sp>
        <p:nvSpPr>
          <p:cNvPr id="35849" name="Line 8"/>
          <p:cNvSpPr>
            <a:spLocks noChangeShapeType="1"/>
          </p:cNvSpPr>
          <p:nvPr/>
        </p:nvSpPr>
        <p:spPr bwMode="auto">
          <a:xfrm>
            <a:off x="4527550" y="4975225"/>
            <a:ext cx="1588" cy="414338"/>
          </a:xfrm>
          <a:prstGeom prst="line">
            <a:avLst/>
          </a:prstGeom>
          <a:noFill/>
          <a:ln w="9360">
            <a:solidFill>
              <a:srgbClr val="000000"/>
            </a:solidFill>
            <a:round/>
            <a:headEnd/>
            <a:tailEnd/>
          </a:ln>
        </p:spPr>
        <p:txBody>
          <a:bodyPr lIns="82472" tIns="41236" rIns="82472" bIns="41236"/>
          <a:lstStyle/>
          <a:p>
            <a:endParaRPr lang="en-US"/>
          </a:p>
        </p:txBody>
      </p:sp>
      <p:sp>
        <p:nvSpPr>
          <p:cNvPr id="35850" name="Line 9"/>
          <p:cNvSpPr>
            <a:spLocks noChangeShapeType="1"/>
          </p:cNvSpPr>
          <p:nvPr/>
        </p:nvSpPr>
        <p:spPr bwMode="auto">
          <a:xfrm>
            <a:off x="6454775" y="4975225"/>
            <a:ext cx="0" cy="414338"/>
          </a:xfrm>
          <a:prstGeom prst="line">
            <a:avLst/>
          </a:prstGeom>
          <a:noFill/>
          <a:ln w="9360">
            <a:solidFill>
              <a:srgbClr val="000000"/>
            </a:solidFill>
            <a:round/>
            <a:headEnd/>
            <a:tailEnd/>
          </a:ln>
        </p:spPr>
        <p:txBody>
          <a:bodyPr lIns="82472" tIns="41236" rIns="82472" bIns="41236"/>
          <a:lstStyle/>
          <a:p>
            <a:endParaRPr lang="en-US"/>
          </a:p>
        </p:txBody>
      </p:sp>
      <p:sp>
        <p:nvSpPr>
          <p:cNvPr id="35851" name="Line 10"/>
          <p:cNvSpPr>
            <a:spLocks noChangeShapeType="1"/>
          </p:cNvSpPr>
          <p:nvPr/>
        </p:nvSpPr>
        <p:spPr bwMode="auto">
          <a:xfrm>
            <a:off x="3319463" y="5791200"/>
            <a:ext cx="1587" cy="414338"/>
          </a:xfrm>
          <a:prstGeom prst="line">
            <a:avLst/>
          </a:prstGeom>
          <a:noFill/>
          <a:ln w="9360">
            <a:solidFill>
              <a:srgbClr val="000000"/>
            </a:solidFill>
            <a:round/>
            <a:headEnd/>
            <a:tailEnd/>
          </a:ln>
        </p:spPr>
        <p:txBody>
          <a:bodyPr lIns="82472" tIns="41236" rIns="82472" bIns="41236"/>
          <a:lstStyle/>
          <a:p>
            <a:endParaRPr lang="en-US"/>
          </a:p>
        </p:txBody>
      </p:sp>
      <p:sp>
        <p:nvSpPr>
          <p:cNvPr id="35852" name="Line 11"/>
          <p:cNvSpPr>
            <a:spLocks noChangeShapeType="1"/>
          </p:cNvSpPr>
          <p:nvPr/>
        </p:nvSpPr>
        <p:spPr bwMode="auto">
          <a:xfrm>
            <a:off x="4527550" y="5791200"/>
            <a:ext cx="1588" cy="414338"/>
          </a:xfrm>
          <a:prstGeom prst="line">
            <a:avLst/>
          </a:prstGeom>
          <a:noFill/>
          <a:ln w="9360">
            <a:solidFill>
              <a:srgbClr val="000000"/>
            </a:solidFill>
            <a:round/>
            <a:headEnd/>
            <a:tailEnd/>
          </a:ln>
        </p:spPr>
        <p:txBody>
          <a:bodyPr lIns="82472" tIns="41236" rIns="82472" bIns="41236"/>
          <a:lstStyle/>
          <a:p>
            <a:endParaRPr lang="en-US"/>
          </a:p>
        </p:txBody>
      </p:sp>
      <p:sp>
        <p:nvSpPr>
          <p:cNvPr id="35853" name="Text Box 12"/>
          <p:cNvSpPr txBox="1">
            <a:spLocks noChangeArrowheads="1"/>
          </p:cNvSpPr>
          <p:nvPr/>
        </p:nvSpPr>
        <p:spPr bwMode="auto">
          <a:xfrm>
            <a:off x="588963" y="4953000"/>
            <a:ext cx="1319212" cy="395288"/>
          </a:xfrm>
          <a:prstGeom prst="rect">
            <a:avLst/>
          </a:prstGeom>
          <a:noFill/>
          <a:ln w="9525">
            <a:noFill/>
            <a:round/>
            <a:headEnd/>
            <a:tailEnd/>
          </a:ln>
        </p:spPr>
        <p:txBody>
          <a:bodyPr wrap="none" lIns="81626" tIns="40814" rIns="81626" bIns="40814"/>
          <a:lstStyle/>
          <a:p>
            <a:pPr defTabSz="414338" hangingPunct="0">
              <a:lnSpc>
                <a:spcPct val="124000"/>
              </a:lnSpc>
              <a:buClr>
                <a:srgbClr val="000000"/>
              </a:buClr>
              <a:buSzPct val="45000"/>
              <a:tabLst>
                <a:tab pos="0" algn="l"/>
                <a:tab pos="414338" algn="l"/>
                <a:tab pos="828675" algn="l"/>
                <a:tab pos="1243013" algn="l"/>
                <a:tab pos="1657350" algn="l"/>
                <a:tab pos="2071688" algn="l"/>
                <a:tab pos="2487613" algn="l"/>
                <a:tab pos="2901950" algn="l"/>
                <a:tab pos="3316288" algn="l"/>
                <a:tab pos="3730625" algn="l"/>
                <a:tab pos="4144963" algn="l"/>
                <a:tab pos="4560888" algn="l"/>
                <a:tab pos="4973638" algn="l"/>
                <a:tab pos="5389563" algn="l"/>
                <a:tab pos="5805488" algn="l"/>
                <a:tab pos="6219825" algn="l"/>
                <a:tab pos="6632575" algn="l"/>
                <a:tab pos="7048500" algn="l"/>
                <a:tab pos="7464425" algn="l"/>
                <a:tab pos="7877175" algn="l"/>
                <a:tab pos="8291513" algn="l"/>
              </a:tabLst>
            </a:pPr>
            <a:r>
              <a:rPr lang="en-GB" sz="1600" b="1">
                <a:solidFill>
                  <a:srgbClr val="000000"/>
                </a:solidFill>
              </a:rPr>
              <a:t>EMPLOYEE</a:t>
            </a:r>
          </a:p>
        </p:txBody>
      </p:sp>
      <p:sp>
        <p:nvSpPr>
          <p:cNvPr id="35854" name="Text Box 13"/>
          <p:cNvSpPr txBox="1">
            <a:spLocks noChangeArrowheads="1"/>
          </p:cNvSpPr>
          <p:nvPr/>
        </p:nvSpPr>
        <p:spPr bwMode="auto">
          <a:xfrm>
            <a:off x="500063" y="5794375"/>
            <a:ext cx="1604962" cy="395288"/>
          </a:xfrm>
          <a:prstGeom prst="rect">
            <a:avLst/>
          </a:prstGeom>
          <a:noFill/>
          <a:ln w="9525">
            <a:noFill/>
            <a:round/>
            <a:headEnd/>
            <a:tailEnd/>
          </a:ln>
        </p:spPr>
        <p:txBody>
          <a:bodyPr wrap="none" lIns="81626" tIns="40814" rIns="81626" bIns="40814"/>
          <a:lstStyle/>
          <a:p>
            <a:pPr defTabSz="414338" hangingPunct="0">
              <a:lnSpc>
                <a:spcPct val="124000"/>
              </a:lnSpc>
              <a:buClr>
                <a:srgbClr val="000000"/>
              </a:buClr>
              <a:buSzPct val="45000"/>
              <a:tabLst>
                <a:tab pos="0" algn="l"/>
                <a:tab pos="414338" algn="l"/>
                <a:tab pos="828675" algn="l"/>
                <a:tab pos="1243013" algn="l"/>
                <a:tab pos="1657350" algn="l"/>
                <a:tab pos="2071688" algn="l"/>
                <a:tab pos="2487613" algn="l"/>
                <a:tab pos="2901950" algn="l"/>
                <a:tab pos="3316288" algn="l"/>
                <a:tab pos="3730625" algn="l"/>
                <a:tab pos="4144963" algn="l"/>
                <a:tab pos="4560888" algn="l"/>
                <a:tab pos="4973638" algn="l"/>
                <a:tab pos="5389563" algn="l"/>
                <a:tab pos="5805488" algn="l"/>
                <a:tab pos="6219825" algn="l"/>
                <a:tab pos="6632575" algn="l"/>
                <a:tab pos="7048500" algn="l"/>
                <a:tab pos="7464425" algn="l"/>
                <a:tab pos="7877175" algn="l"/>
                <a:tab pos="8291513" algn="l"/>
              </a:tabLst>
            </a:pPr>
            <a:r>
              <a:rPr lang="en-GB" sz="1600" b="1">
                <a:solidFill>
                  <a:srgbClr val="000000"/>
                </a:solidFill>
              </a:rPr>
              <a:t>ENROLLMENT</a:t>
            </a:r>
          </a:p>
        </p:txBody>
      </p:sp>
      <p:sp>
        <p:nvSpPr>
          <p:cNvPr id="35855" name="Text Box 14"/>
          <p:cNvSpPr txBox="1">
            <a:spLocks noChangeArrowheads="1"/>
          </p:cNvSpPr>
          <p:nvPr/>
        </p:nvSpPr>
        <p:spPr bwMode="auto">
          <a:xfrm>
            <a:off x="2284413" y="5019675"/>
            <a:ext cx="5554662" cy="388938"/>
          </a:xfrm>
          <a:prstGeom prst="rect">
            <a:avLst/>
          </a:prstGeom>
          <a:noFill/>
          <a:ln w="9525">
            <a:noFill/>
            <a:round/>
            <a:headEnd/>
            <a:tailEnd/>
          </a:ln>
        </p:spPr>
        <p:txBody>
          <a:bodyPr wrap="none" lIns="81626" tIns="40814" rIns="81626" bIns="40814"/>
          <a:lstStyle/>
          <a:p>
            <a:pPr defTabSz="414338" hangingPunct="0">
              <a:lnSpc>
                <a:spcPct val="124000"/>
              </a:lnSpc>
              <a:buClr>
                <a:srgbClr val="000000"/>
              </a:buClr>
              <a:buSzPct val="45000"/>
              <a:tabLst>
                <a:tab pos="0" algn="l"/>
                <a:tab pos="414338" algn="l"/>
                <a:tab pos="828675" algn="l"/>
                <a:tab pos="1243013" algn="l"/>
                <a:tab pos="1657350" algn="l"/>
                <a:tab pos="2071688" algn="l"/>
                <a:tab pos="2487613" algn="l"/>
                <a:tab pos="2901950" algn="l"/>
                <a:tab pos="3316288" algn="l"/>
                <a:tab pos="3730625" algn="l"/>
                <a:tab pos="4144963" algn="l"/>
                <a:tab pos="4560888" algn="l"/>
                <a:tab pos="4973638" algn="l"/>
                <a:tab pos="5389563" algn="l"/>
                <a:tab pos="5805488" algn="l"/>
                <a:tab pos="6219825" algn="l"/>
                <a:tab pos="6632575" algn="l"/>
                <a:tab pos="7048500" algn="l"/>
                <a:tab pos="7464425" algn="l"/>
                <a:tab pos="7877175" algn="l"/>
                <a:tab pos="8291513" algn="l"/>
                <a:tab pos="8707438" algn="l"/>
                <a:tab pos="9121775" algn="l"/>
                <a:tab pos="9534525" algn="l"/>
              </a:tabLst>
            </a:pPr>
            <a:r>
              <a:rPr lang="en-GB" sz="1600">
                <a:solidFill>
                  <a:srgbClr val="000000"/>
                </a:solidFill>
              </a:rPr>
              <a:t>ID                NAME         ADDRESS	               DEPT		</a:t>
            </a:r>
          </a:p>
        </p:txBody>
      </p:sp>
      <p:sp>
        <p:nvSpPr>
          <p:cNvPr id="35856" name="Text Box 15"/>
          <p:cNvSpPr txBox="1">
            <a:spLocks noChangeArrowheads="1"/>
          </p:cNvSpPr>
          <p:nvPr/>
        </p:nvSpPr>
        <p:spPr bwMode="auto">
          <a:xfrm>
            <a:off x="2293938" y="5794375"/>
            <a:ext cx="4892675" cy="388938"/>
          </a:xfrm>
          <a:prstGeom prst="rect">
            <a:avLst/>
          </a:prstGeom>
          <a:noFill/>
          <a:ln w="9525">
            <a:noFill/>
            <a:round/>
            <a:headEnd/>
            <a:tailEnd/>
          </a:ln>
        </p:spPr>
        <p:txBody>
          <a:bodyPr wrap="none" lIns="81626" tIns="40814" rIns="81626" bIns="40814"/>
          <a:lstStyle/>
          <a:p>
            <a:pPr defTabSz="414338" hangingPunct="0">
              <a:lnSpc>
                <a:spcPct val="124000"/>
              </a:lnSpc>
              <a:buClr>
                <a:srgbClr val="000000"/>
              </a:buClr>
              <a:buSzPct val="45000"/>
              <a:tabLst>
                <a:tab pos="0" algn="l"/>
                <a:tab pos="414338" algn="l"/>
                <a:tab pos="828675" algn="l"/>
                <a:tab pos="1243013" algn="l"/>
                <a:tab pos="1657350" algn="l"/>
                <a:tab pos="2071688" algn="l"/>
                <a:tab pos="2487613" algn="l"/>
                <a:tab pos="2901950" algn="l"/>
                <a:tab pos="3316288" algn="l"/>
                <a:tab pos="3730625" algn="l"/>
                <a:tab pos="4144963" algn="l"/>
                <a:tab pos="4560888" algn="l"/>
                <a:tab pos="4973638" algn="l"/>
                <a:tab pos="5389563" algn="l"/>
                <a:tab pos="5805488" algn="l"/>
                <a:tab pos="6219825" algn="l"/>
                <a:tab pos="6632575" algn="l"/>
                <a:tab pos="7048500" algn="l"/>
                <a:tab pos="7464425" algn="l"/>
                <a:tab pos="7877175" algn="l"/>
                <a:tab pos="8291513" algn="l"/>
                <a:tab pos="8707438" algn="l"/>
                <a:tab pos="9121775" algn="l"/>
                <a:tab pos="9534525" algn="l"/>
              </a:tabLst>
            </a:pPr>
            <a:r>
              <a:rPr lang="en-GB" sz="1600">
                <a:solidFill>
                  <a:srgbClr val="000000"/>
                </a:solidFill>
              </a:rPr>
              <a:t>ID			COURSE	SUBJECT       W- LOAD</a:t>
            </a:r>
          </a:p>
        </p:txBody>
      </p:sp>
      <p:sp>
        <p:nvSpPr>
          <p:cNvPr id="35857" name="Line 16"/>
          <p:cNvSpPr>
            <a:spLocks noChangeShapeType="1"/>
          </p:cNvSpPr>
          <p:nvPr/>
        </p:nvSpPr>
        <p:spPr bwMode="auto">
          <a:xfrm>
            <a:off x="6016625" y="5803900"/>
            <a:ext cx="1588" cy="414338"/>
          </a:xfrm>
          <a:prstGeom prst="line">
            <a:avLst/>
          </a:prstGeom>
          <a:noFill/>
          <a:ln w="9360">
            <a:solidFill>
              <a:srgbClr val="000000"/>
            </a:solidFill>
            <a:round/>
            <a:headEnd/>
            <a:tailEnd/>
          </a:ln>
        </p:spPr>
        <p:txBody>
          <a:bodyPr lIns="82472" tIns="41236" rIns="82472" bIns="41236"/>
          <a:lstStyle/>
          <a:p>
            <a:endParaRPr lang="en-US"/>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50000"/>
              </a:lnSpc>
            </a:pPr>
            <a:r>
              <a:rPr lang="en-US" dirty="0"/>
              <a:t>For ex : a university database might contain information about the following</a:t>
            </a:r>
          </a:p>
          <a:p>
            <a:pPr algn="just">
              <a:lnSpc>
                <a:spcPct val="150000"/>
              </a:lnSpc>
            </a:pPr>
            <a:r>
              <a:rPr lang="en-US" dirty="0"/>
              <a:t>Entities : such as student ,</a:t>
            </a:r>
            <a:r>
              <a:rPr lang="en-US" dirty="0" err="1"/>
              <a:t>faculty,courses,and</a:t>
            </a:r>
            <a:r>
              <a:rPr lang="en-US" dirty="0"/>
              <a:t> class rooms.</a:t>
            </a:r>
          </a:p>
          <a:p>
            <a:pPr algn="just">
              <a:lnSpc>
                <a:spcPct val="150000"/>
              </a:lnSpc>
            </a:pPr>
            <a:r>
              <a:rPr lang="en-US" dirty="0"/>
              <a:t>Relationships between entities: such as students enrollment in course, faculty teaching </a:t>
            </a:r>
            <a:r>
              <a:rPr lang="en-US" dirty="0" err="1"/>
              <a:t>courses,and</a:t>
            </a:r>
            <a:r>
              <a:rPr lang="en-US" dirty="0"/>
              <a:t> the use of room for the courses.</a:t>
            </a:r>
          </a:p>
        </p:txBody>
      </p:sp>
    </p:spTree>
    <p:extLst>
      <p:ext uri="{BB962C8B-B14F-4D97-AF65-F5344CB8AC3E}">
        <p14:creationId xmlns:p14="http://schemas.microsoft.com/office/powerpoint/2010/main" val="26704189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p:spPr>
        <p:txBody>
          <a:bodyPr/>
          <a:lstStyle/>
          <a:p>
            <a:pPr fontAlgn="base">
              <a:spcBef>
                <a:spcPct val="0"/>
              </a:spcBef>
              <a:spcAft>
                <a:spcPct val="0"/>
              </a:spcAft>
            </a:pPr>
            <a:r>
              <a:rPr lang="en-US" altLang="en-US"/>
              <a:t>D B M S</a:t>
            </a:r>
          </a:p>
        </p:txBody>
      </p:sp>
      <p:sp>
        <p:nvSpPr>
          <p:cNvPr id="37891" name="Rectangle 2"/>
          <p:cNvSpPr>
            <a:spLocks noGrp="1" noChangeArrowheads="1"/>
          </p:cNvSpPr>
          <p:nvPr>
            <p:ph type="title"/>
          </p:nvPr>
        </p:nvSpPr>
        <p:spPr>
          <a:xfrm>
            <a:off x="206375" y="538163"/>
            <a:ext cx="7413625" cy="357187"/>
          </a:xfrm>
        </p:spPr>
        <p:txBody>
          <a:bodyPr>
            <a:normAutofit fontScale="90000"/>
          </a:bodyPr>
          <a:lstStyle/>
          <a:p>
            <a:pPr eaLnBrk="1" hangingPunct="1"/>
            <a:r>
              <a:rPr lang="en-US" sz="3000"/>
              <a:t>Characteristics of Data in a Database </a:t>
            </a:r>
            <a:br>
              <a:rPr lang="en-US" sz="3000" b="1"/>
            </a:br>
            <a:endParaRPr lang="en-US" sz="3000" b="1"/>
          </a:p>
        </p:txBody>
      </p:sp>
      <p:sp>
        <p:nvSpPr>
          <p:cNvPr id="37892" name="Rectangle 3"/>
          <p:cNvSpPr>
            <a:spLocks noGrp="1" noChangeArrowheads="1"/>
          </p:cNvSpPr>
          <p:nvPr>
            <p:ph type="body" idx="1"/>
          </p:nvPr>
        </p:nvSpPr>
        <p:spPr/>
        <p:txBody>
          <a:bodyPr/>
          <a:lstStyle/>
          <a:p>
            <a:pPr eaLnBrk="1" hangingPunct="1">
              <a:buFontTx/>
              <a:buNone/>
            </a:pPr>
            <a:r>
              <a:rPr lang="en-US"/>
              <a:t>1. </a:t>
            </a:r>
            <a:r>
              <a:rPr lang="en-US">
                <a:solidFill>
                  <a:srgbClr val="CC0066"/>
                </a:solidFill>
              </a:rPr>
              <a:t>Shared </a:t>
            </a:r>
            <a:r>
              <a:rPr lang="en-US"/>
              <a:t>- Data in database are shared among Different users and applications. </a:t>
            </a:r>
          </a:p>
          <a:p>
            <a:pPr eaLnBrk="1" hangingPunct="1">
              <a:buFontTx/>
              <a:buNone/>
            </a:pPr>
            <a:r>
              <a:rPr lang="en-US"/>
              <a:t>2. </a:t>
            </a:r>
            <a:r>
              <a:rPr lang="en-US">
                <a:solidFill>
                  <a:srgbClr val="CC0066"/>
                </a:solidFill>
              </a:rPr>
              <a:t>Persistence</a:t>
            </a:r>
            <a:r>
              <a:rPr lang="en-US"/>
              <a:t> – Data in a database exist permanently. </a:t>
            </a:r>
          </a:p>
          <a:p>
            <a:pPr eaLnBrk="1" hangingPunct="1">
              <a:buFontTx/>
              <a:buNone/>
            </a:pPr>
            <a:r>
              <a:rPr lang="en-US"/>
              <a:t>3. </a:t>
            </a:r>
            <a:r>
              <a:rPr lang="en-US">
                <a:solidFill>
                  <a:srgbClr val="CC0066"/>
                </a:solidFill>
              </a:rPr>
              <a:t>Correctness</a:t>
            </a:r>
            <a:r>
              <a:rPr lang="en-US"/>
              <a:t> – Data should be correct </a:t>
            </a:r>
          </a:p>
          <a:p>
            <a:pPr eaLnBrk="1" hangingPunct="1">
              <a:buFontTx/>
              <a:buNone/>
            </a:pPr>
            <a:r>
              <a:rPr lang="en-US" sz="3000"/>
              <a:t>4. </a:t>
            </a:r>
            <a:r>
              <a:rPr lang="en-US" sz="3000">
                <a:solidFill>
                  <a:srgbClr val="CC0066"/>
                </a:solidFill>
              </a:rPr>
              <a:t>Security </a:t>
            </a:r>
            <a:r>
              <a:rPr lang="en-US" sz="3000"/>
              <a:t>– Data should be protected from Un-Authorized access.</a:t>
            </a:r>
            <a:endParaRPr lang="en-US"/>
          </a:p>
          <a:p>
            <a:pPr eaLnBrk="1" hangingPunct="1"/>
            <a:endParaRPr lang="en-US"/>
          </a:p>
          <a:p>
            <a:pPr eaLnBrk="1" hangingPunct="1"/>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p:spPr>
        <p:txBody>
          <a:bodyPr/>
          <a:lstStyle/>
          <a:p>
            <a:pPr fontAlgn="base">
              <a:spcBef>
                <a:spcPct val="0"/>
              </a:spcBef>
              <a:spcAft>
                <a:spcPct val="0"/>
              </a:spcAft>
            </a:pPr>
            <a:r>
              <a:rPr lang="en-US" altLang="en-US"/>
              <a:t>D B M S</a:t>
            </a:r>
          </a:p>
        </p:txBody>
      </p:sp>
      <p:sp>
        <p:nvSpPr>
          <p:cNvPr id="38915" name="Rectangle 2"/>
          <p:cNvSpPr>
            <a:spLocks noGrp="1" noChangeArrowheads="1"/>
          </p:cNvSpPr>
          <p:nvPr>
            <p:ph type="body" idx="1"/>
          </p:nvPr>
        </p:nvSpPr>
        <p:spPr/>
        <p:txBody>
          <a:bodyPr/>
          <a:lstStyle/>
          <a:p>
            <a:pPr eaLnBrk="1" hangingPunct="1">
              <a:buFontTx/>
              <a:buNone/>
            </a:pPr>
            <a:endParaRPr lang="en-US" sz="3000"/>
          </a:p>
          <a:p>
            <a:pPr eaLnBrk="1" hangingPunct="1">
              <a:buFontTx/>
              <a:buNone/>
            </a:pPr>
            <a:r>
              <a:rPr lang="en-US" sz="3000"/>
              <a:t>5. </a:t>
            </a:r>
            <a:r>
              <a:rPr lang="en-US" sz="3000">
                <a:solidFill>
                  <a:srgbClr val="CC0066"/>
                </a:solidFill>
              </a:rPr>
              <a:t>Consistency</a:t>
            </a:r>
            <a:r>
              <a:rPr lang="en-US" sz="3000"/>
              <a:t>- Whenever more than one data element in a database represents real-world values, the values should be protected from unauthorized access. </a:t>
            </a:r>
          </a:p>
          <a:p>
            <a:pPr eaLnBrk="1" hangingPunct="1">
              <a:buFontTx/>
              <a:buNone/>
            </a:pPr>
            <a:endParaRPr lang="en-US" sz="3000"/>
          </a:p>
          <a:p>
            <a:pPr eaLnBrk="1" hangingPunct="1">
              <a:buFontTx/>
              <a:buNone/>
            </a:pPr>
            <a:r>
              <a:rPr lang="en-US" sz="3000"/>
              <a:t>6. </a:t>
            </a:r>
            <a:r>
              <a:rPr lang="en-US" sz="3000">
                <a:solidFill>
                  <a:srgbClr val="CC0066"/>
                </a:solidFill>
              </a:rPr>
              <a:t>Non-redundancy </a:t>
            </a:r>
            <a:r>
              <a:rPr lang="en-US" sz="3000"/>
              <a:t>– No two data items in a database should represent the same real world entity. </a:t>
            </a:r>
          </a:p>
          <a:p>
            <a:pPr eaLnBrk="1" hangingPunct="1">
              <a:buFontTx/>
              <a:buNone/>
            </a:pP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bms_users.png"/>
          <p:cNvPicPr>
            <a:picLocks noGrp="1" noChangeAspect="1"/>
          </p:cNvPicPr>
          <p:nvPr>
            <p:ph idx="1"/>
          </p:nvPr>
        </p:nvPicPr>
        <p:blipFill>
          <a:blip r:embed="rId2"/>
          <a:stretch>
            <a:fillRect/>
          </a:stretch>
        </p:blipFill>
        <p:spPr>
          <a:xfrm>
            <a:off x="914400" y="2286000"/>
            <a:ext cx="7239000" cy="34290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Advantages of a DBMS</a:t>
            </a:r>
          </a:p>
        </p:txBody>
      </p:sp>
      <p:sp>
        <p:nvSpPr>
          <p:cNvPr id="4099" name="Content Placeholder 2"/>
          <p:cNvSpPr>
            <a:spLocks noGrp="1"/>
          </p:cNvSpPr>
          <p:nvPr>
            <p:ph idx="1"/>
          </p:nvPr>
        </p:nvSpPr>
        <p:spPr>
          <a:xfrm>
            <a:off x="295275" y="1025524"/>
            <a:ext cx="8524875" cy="5832475"/>
          </a:xfrm>
        </p:spPr>
        <p:txBody>
          <a:bodyPr>
            <a:normAutofit lnSpcReduction="10000"/>
          </a:bodyPr>
          <a:lstStyle/>
          <a:p>
            <a:pPr>
              <a:lnSpc>
                <a:spcPct val="150000"/>
              </a:lnSpc>
            </a:pPr>
            <a:r>
              <a:rPr lang="en-US" sz="2400" dirty="0"/>
              <a:t>Data independence</a:t>
            </a:r>
          </a:p>
          <a:p>
            <a:pPr lvl="1">
              <a:lnSpc>
                <a:spcPct val="150000"/>
              </a:lnSpc>
            </a:pPr>
            <a:r>
              <a:rPr lang="en-US" sz="2000" dirty="0" err="1"/>
              <a:t>Appln</a:t>
            </a:r>
            <a:r>
              <a:rPr lang="en-US" sz="2000" dirty="0"/>
              <a:t> </a:t>
            </a:r>
            <a:r>
              <a:rPr lang="en-US" sz="2000" dirty="0" err="1"/>
              <a:t>prgms</a:t>
            </a:r>
            <a:r>
              <a:rPr lang="en-US" sz="2000" dirty="0"/>
              <a:t> should not be exposed to details of data representation and storage.</a:t>
            </a:r>
          </a:p>
          <a:p>
            <a:pPr lvl="1">
              <a:lnSpc>
                <a:spcPct val="150000"/>
              </a:lnSpc>
            </a:pPr>
            <a:r>
              <a:rPr lang="en-US" sz="2000" dirty="0"/>
              <a:t>DBMS provides an abstract view of the data that hides such details</a:t>
            </a:r>
          </a:p>
          <a:p>
            <a:pPr>
              <a:lnSpc>
                <a:spcPct val="150000"/>
              </a:lnSpc>
            </a:pPr>
            <a:r>
              <a:rPr lang="en-US" sz="2400" dirty="0"/>
              <a:t>Efficient data access</a:t>
            </a:r>
          </a:p>
          <a:p>
            <a:pPr lvl="1">
              <a:lnSpc>
                <a:spcPct val="150000"/>
              </a:lnSpc>
            </a:pPr>
            <a:r>
              <a:rPr lang="en-US" sz="2000" dirty="0"/>
              <a:t>DBMS uses techniques to store and retrieve data efficiently</a:t>
            </a:r>
            <a:endParaRPr lang="en-US" sz="2400" dirty="0"/>
          </a:p>
          <a:p>
            <a:pPr>
              <a:lnSpc>
                <a:spcPct val="150000"/>
              </a:lnSpc>
            </a:pPr>
            <a:r>
              <a:rPr lang="en-US" sz="2400" dirty="0"/>
              <a:t>Data integrity and security</a:t>
            </a:r>
          </a:p>
          <a:p>
            <a:pPr lvl="1">
              <a:lnSpc>
                <a:spcPct val="150000"/>
              </a:lnSpc>
            </a:pPr>
            <a:r>
              <a:rPr lang="en-US" sz="2000" dirty="0"/>
              <a:t>DBMS can enforce integrity constraints </a:t>
            </a:r>
          </a:p>
          <a:p>
            <a:pPr lvl="1">
              <a:lnSpc>
                <a:spcPct val="150000"/>
              </a:lnSpc>
            </a:pPr>
            <a:r>
              <a:rPr lang="en-US" sz="2000" dirty="0"/>
              <a:t>E.g. before inserting salary information for an employee, DBMS can check that the </a:t>
            </a:r>
            <a:r>
              <a:rPr lang="en-US" sz="2000" dirty="0" err="1"/>
              <a:t>dept</a:t>
            </a:r>
            <a:r>
              <a:rPr lang="en-US" sz="2000" dirty="0"/>
              <a:t> budget is not exceeded</a:t>
            </a:r>
          </a:p>
          <a:p>
            <a:pPr lvl="1">
              <a:lnSpc>
                <a:spcPct val="150000"/>
              </a:lnSpc>
            </a:pPr>
            <a:r>
              <a:rPr lang="en-US" sz="2000" dirty="0"/>
              <a:t>Enforces access controls</a:t>
            </a:r>
            <a:endParaRPr lang="en-US" sz="2400" dirty="0"/>
          </a:p>
        </p:txBody>
      </p:sp>
    </p:spTree>
    <p:extLst>
      <p:ext uri="{BB962C8B-B14F-4D97-AF65-F5344CB8AC3E}">
        <p14:creationId xmlns:p14="http://schemas.microsoft.com/office/powerpoint/2010/main" val="94505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309563" y="287338"/>
            <a:ext cx="8524875" cy="6297612"/>
          </a:xfrm>
        </p:spPr>
        <p:txBody>
          <a:bodyPr>
            <a:noAutofit/>
          </a:bodyPr>
          <a:lstStyle/>
          <a:p>
            <a:pPr>
              <a:lnSpc>
                <a:spcPct val="150000"/>
              </a:lnSpc>
            </a:pPr>
            <a:r>
              <a:rPr lang="en-US" sz="1800" dirty="0"/>
              <a:t>Data administration</a:t>
            </a:r>
          </a:p>
          <a:p>
            <a:pPr lvl="1">
              <a:lnSpc>
                <a:spcPct val="150000"/>
              </a:lnSpc>
            </a:pPr>
            <a:r>
              <a:rPr lang="en-US" sz="1800" dirty="0"/>
              <a:t>When several users share the data, centralizing the administration of data can offer significant improvements</a:t>
            </a:r>
          </a:p>
          <a:p>
            <a:pPr lvl="1">
              <a:lnSpc>
                <a:spcPct val="150000"/>
              </a:lnSpc>
            </a:pPr>
            <a:r>
              <a:rPr lang="en-US" sz="1800" dirty="0" err="1"/>
              <a:t>Db</a:t>
            </a:r>
            <a:r>
              <a:rPr lang="en-US" sz="1800" dirty="0"/>
              <a:t> administrator</a:t>
            </a:r>
          </a:p>
          <a:p>
            <a:pPr lvl="2">
              <a:lnSpc>
                <a:spcPct val="150000"/>
              </a:lnSpc>
            </a:pPr>
            <a:r>
              <a:rPr lang="en-US" sz="1800" dirty="0"/>
              <a:t>Experienced professional , understands the nature of the data being managed and how different groups of users use it, is responsible for organizing the data</a:t>
            </a:r>
          </a:p>
          <a:p>
            <a:pPr lvl="3">
              <a:lnSpc>
                <a:spcPct val="150000"/>
              </a:lnSpc>
            </a:pPr>
            <a:r>
              <a:rPr lang="en-US" sz="1800" dirty="0"/>
              <a:t>To minimize redundancy </a:t>
            </a:r>
          </a:p>
          <a:p>
            <a:pPr lvl="3">
              <a:lnSpc>
                <a:spcPct val="150000"/>
              </a:lnSpc>
            </a:pPr>
            <a:r>
              <a:rPr lang="en-US" sz="1800" dirty="0"/>
              <a:t>Fine-tuning the storage of the data to make retrieval efficient.</a:t>
            </a:r>
          </a:p>
          <a:p>
            <a:pPr>
              <a:lnSpc>
                <a:spcPct val="150000"/>
              </a:lnSpc>
            </a:pPr>
            <a:r>
              <a:rPr lang="en-US" sz="1800" dirty="0"/>
              <a:t>Concurrent access and crash recovery</a:t>
            </a:r>
          </a:p>
          <a:p>
            <a:pPr lvl="1">
              <a:lnSpc>
                <a:spcPct val="150000"/>
              </a:lnSpc>
            </a:pPr>
            <a:r>
              <a:rPr lang="en-US" sz="1800" dirty="0"/>
              <a:t>DBMS schedules concurrent accesses to the data in such a manner that users can think of the data as being accessed by only one user at a time.</a:t>
            </a:r>
          </a:p>
          <a:p>
            <a:pPr lvl="1">
              <a:lnSpc>
                <a:spcPct val="150000"/>
              </a:lnSpc>
            </a:pPr>
            <a:r>
              <a:rPr lang="en-US" sz="1800" dirty="0"/>
              <a:t>DBMS protects users from the effects of system failures</a:t>
            </a:r>
          </a:p>
          <a:p>
            <a:pPr>
              <a:lnSpc>
                <a:spcPct val="150000"/>
              </a:lnSpc>
            </a:pPr>
            <a:r>
              <a:rPr lang="en-US" sz="1800" dirty="0"/>
              <a:t>Reduced application development time</a:t>
            </a:r>
          </a:p>
          <a:p>
            <a:pPr>
              <a:lnSpc>
                <a:spcPct val="150000"/>
              </a:lnSpc>
            </a:pPr>
            <a:endParaRPr lang="en-US" sz="1800" dirty="0"/>
          </a:p>
        </p:txBody>
      </p:sp>
    </p:spTree>
    <p:extLst>
      <p:ext uri="{BB962C8B-B14F-4D97-AF65-F5344CB8AC3E}">
        <p14:creationId xmlns:p14="http://schemas.microsoft.com/office/powerpoint/2010/main" val="187177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b="1" dirty="0"/>
              <a:t>Database management system</a:t>
            </a:r>
            <a:r>
              <a:rPr lang="en-US" dirty="0"/>
              <a:t> </a:t>
            </a:r>
          </a:p>
          <a:p>
            <a:pPr lvl="1">
              <a:buNone/>
            </a:pPr>
            <a:r>
              <a:rPr lang="en-US" sz="2800" dirty="0"/>
              <a:t>-stores data in files</a:t>
            </a:r>
          </a:p>
          <a:p>
            <a:pPr lvl="1">
              <a:buNone/>
            </a:pPr>
            <a:r>
              <a:rPr lang="en-US" sz="2800" dirty="0"/>
              <a:t>-easier to retrieve, manipulate, and produce information.</a:t>
            </a:r>
          </a:p>
          <a:p>
            <a:pPr lvl="1">
              <a:buNone/>
            </a:pPr>
            <a:r>
              <a:rPr lang="en-US" sz="2800" dirty="0"/>
              <a:t>-software designed to assist in maintaining and utilizing large collections of data.</a:t>
            </a:r>
          </a:p>
          <a:p>
            <a:pPr lvl="1">
              <a:buNone/>
            </a:pPr>
            <a:r>
              <a:rPr lang="en-US" sz="2800" dirty="0"/>
              <a:t>-write application-specific code to manage it.</a:t>
            </a:r>
          </a:p>
          <a:p>
            <a:pPr lvl="1">
              <a:buNone/>
            </a:pPr>
            <a:endParaRPr lang="en-US" sz="2800"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lstStyle/>
          <a:p>
            <a:r>
              <a:rPr lang="en-US" dirty="0"/>
              <a:t>Manufacturing company</a:t>
            </a:r>
          </a:p>
          <a:p>
            <a:r>
              <a:rPr lang="en-US" dirty="0"/>
              <a:t>Bank</a:t>
            </a:r>
          </a:p>
          <a:p>
            <a:r>
              <a:rPr lang="en-US" dirty="0"/>
              <a:t>Hospital</a:t>
            </a:r>
          </a:p>
          <a:p>
            <a:r>
              <a:rPr lang="en-US" dirty="0"/>
              <a:t>University</a:t>
            </a:r>
          </a:p>
          <a:p>
            <a:r>
              <a:rPr lang="en-US" dirty="0"/>
              <a:t>Government department. </a:t>
            </a:r>
          </a:p>
          <a:p>
            <a:r>
              <a:rPr lang="en-US" dirty="0"/>
              <a:t>The data in the database could be product data, account data, patient data, student data or planning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lumMod val="50000"/>
                  </a:schemeClr>
                </a:solidFill>
              </a:rPr>
              <a:t>Why Study database systems?</a:t>
            </a:r>
          </a:p>
        </p:txBody>
      </p:sp>
      <p:sp>
        <p:nvSpPr>
          <p:cNvPr id="3" name="Content Placeholder 2"/>
          <p:cNvSpPr>
            <a:spLocks noGrp="1"/>
          </p:cNvSpPr>
          <p:nvPr>
            <p:ph idx="1"/>
          </p:nvPr>
        </p:nvSpPr>
        <p:spPr/>
        <p:txBody>
          <a:bodyPr/>
          <a:lstStyle/>
          <a:p>
            <a:pPr>
              <a:lnSpc>
                <a:spcPct val="80000"/>
              </a:lnSpc>
            </a:pPr>
            <a:r>
              <a:rPr lang="en-US" dirty="0"/>
              <a:t>They are everywhere.</a:t>
            </a:r>
          </a:p>
          <a:p>
            <a:pPr lvl="3">
              <a:lnSpc>
                <a:spcPct val="80000"/>
              </a:lnSpc>
              <a:buFontTx/>
              <a:buNone/>
            </a:pPr>
            <a:r>
              <a:rPr lang="en-US" sz="2800" dirty="0"/>
              <a:t>– Online stores, real stores</a:t>
            </a:r>
          </a:p>
          <a:p>
            <a:pPr lvl="3">
              <a:lnSpc>
                <a:spcPct val="80000"/>
              </a:lnSpc>
              <a:buFontTx/>
              <a:buNone/>
            </a:pPr>
            <a:r>
              <a:rPr lang="en-US" sz="2800" dirty="0"/>
              <a:t>– Banks, credit card companies</a:t>
            </a:r>
          </a:p>
          <a:p>
            <a:pPr lvl="3">
              <a:lnSpc>
                <a:spcPct val="80000"/>
              </a:lnSpc>
              <a:buFontTx/>
              <a:buNone/>
            </a:pPr>
            <a:r>
              <a:rPr lang="en-US" sz="2800" dirty="0"/>
              <a:t>– Passport control</a:t>
            </a:r>
          </a:p>
          <a:p>
            <a:pPr lvl="3">
              <a:lnSpc>
                <a:spcPct val="80000"/>
              </a:lnSpc>
              <a:buFontTx/>
              <a:buNone/>
            </a:pPr>
            <a:r>
              <a:rPr lang="en-US" sz="2800" dirty="0"/>
              <a:t>– Police (criminal records)</a:t>
            </a:r>
          </a:p>
          <a:p>
            <a:pPr lvl="3">
              <a:lnSpc>
                <a:spcPct val="80000"/>
              </a:lnSpc>
              <a:buFontTx/>
              <a:buNone/>
            </a:pPr>
            <a:r>
              <a:rPr lang="en-US" sz="2800" dirty="0"/>
              <a:t>– Airlines and hotels (reservations)</a:t>
            </a:r>
          </a:p>
          <a:p>
            <a:pPr>
              <a:lnSpc>
                <a:spcPct val="80000"/>
              </a:lnSpc>
              <a:buFontTx/>
              <a:buNone/>
            </a:pPr>
            <a:endParaRPr lang="en-US" dirty="0"/>
          </a:p>
          <a:p>
            <a:pPr>
              <a:lnSpc>
                <a:spcPct val="80000"/>
              </a:lnSpc>
            </a:pPr>
            <a:r>
              <a:rPr lang="en-US" dirty="0"/>
              <a:t>DBMS vendors &amp; products</a:t>
            </a:r>
          </a:p>
          <a:p>
            <a:pPr lvl="3">
              <a:lnSpc>
                <a:spcPct val="80000"/>
              </a:lnSpc>
              <a:buFontTx/>
              <a:buNone/>
            </a:pPr>
            <a:r>
              <a:rPr lang="en-US" sz="2800" dirty="0"/>
              <a:t>– Oracle, Microsoft (Access and SQL server), IBM (DB2), Sybase,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Example-Student Database</a:t>
            </a:r>
            <a:endParaRPr lang="en-US" dirty="0"/>
          </a:p>
        </p:txBody>
      </p:sp>
      <p:pic>
        <p:nvPicPr>
          <p:cNvPr id="4" name="Content Placeholder 3" descr="archive_kmast_index_clip_image001.gif"/>
          <p:cNvPicPr>
            <a:picLocks noGrp="1" noChangeAspect="1"/>
          </p:cNvPicPr>
          <p:nvPr>
            <p:ph idx="1"/>
          </p:nvPr>
        </p:nvPicPr>
        <p:blipFill>
          <a:blip r:embed="rId2"/>
          <a:stretch>
            <a:fillRect/>
          </a:stretch>
        </p:blipFill>
        <p:spPr>
          <a:xfrm>
            <a:off x="609600" y="1295400"/>
            <a:ext cx="8001000" cy="5257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Autofit/>
          </a:bodyPr>
          <a:lstStyle/>
          <a:p>
            <a:r>
              <a:rPr lang="en-US" sz="4800" b="1" dirty="0"/>
              <a:t>Managing Data</a:t>
            </a:r>
            <a:br>
              <a:rPr lang="en-US" sz="4800" b="1" dirty="0"/>
            </a:br>
            <a:endParaRPr lang="en-US" sz="4800" b="1" dirty="0"/>
          </a:p>
        </p:txBody>
      </p:sp>
      <p:sp>
        <p:nvSpPr>
          <p:cNvPr id="25603" name="Rectangle 3"/>
          <p:cNvSpPr>
            <a:spLocks noGrp="1" noChangeArrowheads="1"/>
          </p:cNvSpPr>
          <p:nvPr>
            <p:ph idx="1"/>
          </p:nvPr>
        </p:nvSpPr>
        <p:spPr>
          <a:xfrm>
            <a:off x="206375" y="1227138"/>
            <a:ext cx="8716963" cy="5094287"/>
          </a:xfrm>
        </p:spPr>
        <p:txBody>
          <a:bodyPr/>
          <a:lstStyle/>
          <a:p>
            <a:pPr lvl="1"/>
            <a:r>
              <a:rPr lang="en-US" dirty="0"/>
              <a:t>Database design</a:t>
            </a:r>
            <a:r>
              <a:rPr lang="en-US" dirty="0">
                <a:solidFill>
                  <a:srgbClr val="C5F905"/>
                </a:solidFill>
              </a:rPr>
              <a:t> </a:t>
            </a:r>
            <a:r>
              <a:rPr lang="en-US" dirty="0">
                <a:solidFill>
                  <a:schemeClr val="accent2"/>
                </a:solidFill>
              </a:rPr>
              <a:t>– </a:t>
            </a:r>
            <a:r>
              <a:rPr lang="en-US" sz="2900" dirty="0">
                <a:solidFill>
                  <a:schemeClr val="accent2"/>
                </a:solidFill>
              </a:rPr>
              <a:t>How can a user describe a real world enterprise? What factors must be considered in deciding how to organize the stored data</a:t>
            </a:r>
          </a:p>
          <a:p>
            <a:pPr lvl="1"/>
            <a:endParaRPr lang="en-US" sz="2400" dirty="0">
              <a:solidFill>
                <a:srgbClr val="C5F905"/>
              </a:solidFill>
            </a:endParaRPr>
          </a:p>
          <a:p>
            <a:pPr lvl="1"/>
            <a:r>
              <a:rPr lang="en-US" dirty="0"/>
              <a:t>Data Analysis</a:t>
            </a:r>
            <a:r>
              <a:rPr lang="en-US" dirty="0">
                <a:solidFill>
                  <a:srgbClr val="C5F905"/>
                </a:solidFill>
              </a:rPr>
              <a:t> </a:t>
            </a:r>
            <a:r>
              <a:rPr lang="en-US" dirty="0">
                <a:solidFill>
                  <a:schemeClr val="accent2"/>
                </a:solidFill>
              </a:rPr>
              <a:t>– How can a user answer questions about the enterprise by posing queries over the data in the DBMS?</a:t>
            </a:r>
          </a:p>
          <a:p>
            <a:pPr lvl="1">
              <a:buFontTx/>
              <a:buNone/>
            </a:pPr>
            <a:endParaRPr lang="en-US" dirty="0">
              <a:solidFill>
                <a:schemeClr val="accent2"/>
              </a:solidFill>
            </a:endParaRPr>
          </a:p>
        </p:txBody>
      </p:sp>
    </p:spTree>
    <p:extLst>
      <p:ext uri="{BB962C8B-B14F-4D97-AF65-F5344CB8AC3E}">
        <p14:creationId xmlns:p14="http://schemas.microsoft.com/office/powerpoint/2010/main" val="147813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endParaRPr lang="en-US"/>
          </a:p>
        </p:txBody>
      </p:sp>
      <p:sp>
        <p:nvSpPr>
          <p:cNvPr id="26627" name="Rectangle 3"/>
          <p:cNvSpPr>
            <a:spLocks noGrp="1" noChangeArrowheads="1"/>
          </p:cNvSpPr>
          <p:nvPr>
            <p:ph idx="1"/>
          </p:nvPr>
        </p:nvSpPr>
        <p:spPr>
          <a:xfrm>
            <a:off x="315913" y="1514475"/>
            <a:ext cx="8607425" cy="4875213"/>
          </a:xfrm>
        </p:spPr>
        <p:txBody>
          <a:bodyPr/>
          <a:lstStyle/>
          <a:p>
            <a:pPr lvl="1"/>
            <a:r>
              <a:rPr lang="en-US"/>
              <a:t>Concurrency and Robustness</a:t>
            </a:r>
            <a:r>
              <a:rPr lang="en-US">
                <a:solidFill>
                  <a:srgbClr val="FFFFFF"/>
                </a:solidFill>
              </a:rPr>
              <a:t>: </a:t>
            </a:r>
            <a:r>
              <a:rPr lang="en-US">
                <a:solidFill>
                  <a:schemeClr val="accent2"/>
                </a:solidFill>
              </a:rPr>
              <a:t>How does a DBMS allow many users to access data concurrently and how does it protect the data in the event of system failure?</a:t>
            </a:r>
          </a:p>
          <a:p>
            <a:pPr lvl="1"/>
            <a:endParaRPr lang="en-US">
              <a:solidFill>
                <a:schemeClr val="accent2"/>
              </a:solidFill>
            </a:endParaRPr>
          </a:p>
          <a:p>
            <a:pPr lvl="1"/>
            <a:r>
              <a:rPr lang="en-US"/>
              <a:t>Efficiency and Scalability</a:t>
            </a:r>
            <a:r>
              <a:rPr lang="en-US">
                <a:solidFill>
                  <a:srgbClr val="FFFFFF"/>
                </a:solidFill>
              </a:rPr>
              <a:t>: </a:t>
            </a:r>
            <a:r>
              <a:rPr lang="en-US">
                <a:solidFill>
                  <a:schemeClr val="accent2"/>
                </a:solidFill>
              </a:rPr>
              <a:t>How does a DBMS store large datasets and answer questions against this data efficiently?</a:t>
            </a:r>
          </a:p>
          <a:p>
            <a:endParaRPr lang="en-US">
              <a:solidFill>
                <a:schemeClr val="accent2"/>
              </a:solidFill>
            </a:endParaRPr>
          </a:p>
          <a:p>
            <a:endParaRPr lang="en-US">
              <a:solidFill>
                <a:schemeClr val="accent2"/>
              </a:solidFill>
            </a:endParaRPr>
          </a:p>
        </p:txBody>
      </p:sp>
    </p:spTree>
    <p:extLst>
      <p:ext uri="{BB962C8B-B14F-4D97-AF65-F5344CB8AC3E}">
        <p14:creationId xmlns:p14="http://schemas.microsoft.com/office/powerpoint/2010/main" val="4168120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TotalTime>
  <Words>1990</Words>
  <Application>Microsoft Office PowerPoint</Application>
  <PresentationFormat>On-screen Show (4:3)</PresentationFormat>
  <Paragraphs>253</Paragraphs>
  <Slides>34</Slides>
  <Notes>12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 DATABASE MANAGEMENT SYSTEMS</vt:lpstr>
      <vt:lpstr>PowerPoint Presentation</vt:lpstr>
      <vt:lpstr>PowerPoint Presentation</vt:lpstr>
      <vt:lpstr>PowerPoint Presentation</vt:lpstr>
      <vt:lpstr>Examples</vt:lpstr>
      <vt:lpstr>Why Study database systems?</vt:lpstr>
      <vt:lpstr>Example-Student Database</vt:lpstr>
      <vt:lpstr>Managing Data </vt:lpstr>
      <vt:lpstr>PowerPoint Presentation</vt:lpstr>
      <vt:lpstr>HISTORICAL PERSPECTIVE</vt:lpstr>
      <vt:lpstr>PowerPoint Presentation</vt:lpstr>
      <vt:lpstr>PowerPoint Presentation</vt:lpstr>
      <vt:lpstr>PowerPoint Presentation</vt:lpstr>
      <vt:lpstr>PowerPoint Presentation</vt:lpstr>
      <vt:lpstr>PowerPoint Presentation</vt:lpstr>
      <vt:lpstr>  FILES vs DBMS  </vt:lpstr>
      <vt:lpstr>e.g. consider a savings bank enterprise</vt:lpstr>
      <vt:lpstr>Disadvantages of File Processing Systems</vt:lpstr>
      <vt:lpstr>Purpose of Database Systems</vt:lpstr>
      <vt:lpstr>Purpose of Database Systems (Cont.)</vt:lpstr>
      <vt:lpstr>Database</vt:lpstr>
      <vt:lpstr>Data VS Information</vt:lpstr>
      <vt:lpstr>DBMS</vt:lpstr>
      <vt:lpstr>Egs of database applications</vt:lpstr>
      <vt:lpstr>The Database System Environment</vt:lpstr>
      <vt:lpstr>Types of Databases</vt:lpstr>
      <vt:lpstr>Types of Databases</vt:lpstr>
      <vt:lpstr>Types of Databases</vt:lpstr>
      <vt:lpstr>Data</vt:lpstr>
      <vt:lpstr>Characteristics of Data in a Database  </vt:lpstr>
      <vt:lpstr>PowerPoint Presentation</vt:lpstr>
      <vt:lpstr>PowerPoint Presentation</vt:lpstr>
      <vt:lpstr>Advantages of a DBMS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zenith</dc:creator>
  <cp:lastModifiedBy>Unknown User</cp:lastModifiedBy>
  <cp:revision>46</cp:revision>
  <dcterms:created xsi:type="dcterms:W3CDTF">2016-06-24T05:17:57Z</dcterms:created>
  <dcterms:modified xsi:type="dcterms:W3CDTF">2020-10-07T14:11:08Z</dcterms:modified>
</cp:coreProperties>
</file>