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India's Path to Independence </a:t>
            </a:r>
          </a:p>
        </p:txBody>
      </p:sp>
      <p:sp>
        <p:nvSpPr>
          <p:cNvPr id="3" name="Subtitle 2"/>
          <p:cNvSpPr>
            <a:spLocks noGrp="1"/>
          </p:cNvSpPr>
          <p:nvPr>
            <p:ph type="subTitle" idx="1"/>
          </p:nvPr>
        </p:nvSpPr>
        <p:spPr/>
        <p:txBody>
          <a:bodyPr/>
          <a:lstStyle/>
          <a:p/>
        </p:txBody>
      </p:sp>
      <p:pic>
        <p:nvPicPr>
          <p:cNvPr id="4" name="Picture 3" descr="1.png"/>
          <p:cNvPicPr>
            <a:picLocks noChangeAspect="1"/>
          </p:cNvPicPr>
          <p:nvPr/>
        </p:nvPicPr>
        <p:blipFill>
          <a:blip r:embed="rId2"/>
          <a:stretch>
            <a:fillRect/>
          </a:stretch>
        </p:blipFill>
        <p:spPr>
          <a:xfrm>
            <a:off x="0" y="0"/>
            <a:ext cx="9144000" cy="5143500"/>
          </a:xfrm>
          <a:prstGeom prst="rect">
            <a:avLst/>
          </a:prstGeom>
        </p:spPr>
      </p:pic>
      <p:sp>
        <p:nvSpPr>
          <p:cNvPr id="5" name="TextBox 4"/>
          <p:cNvSpPr txBox="1"/>
          <p:nvPr/>
        </p:nvSpPr>
        <p:spPr>
          <a:xfrm>
            <a:off x="914400" y="1828800"/>
            <a:ext cx="7315200" cy="914400"/>
          </a:xfrm>
          <a:prstGeom prst="rect">
            <a:avLst/>
          </a:prstGeom>
          <a:noFill/>
        </p:spPr>
        <p:txBody>
          <a:bodyPr wrap="square">
            <a:spAutoFit/>
          </a:bodyPr>
          <a:lstStyle/>
          <a:p>
            <a:pPr algn="ctr">
              <a:defRPr b="1" sz="2880">
                <a:solidFill>
                  <a:srgbClr val="FFFFFF"/>
                </a:solidFill>
                <a:latin typeface="Courier New"/>
              </a:defRPr>
            </a:pPr>
            <a:r>
              <a:t>India's Path to Independence</a:t>
            </a:r>
          </a:p>
        </p:txBody>
      </p:sp>
      <p:pic>
        <p:nvPicPr>
          <p:cNvPr id="6" name="Picture 5" descr="2.png"/>
          <p:cNvPicPr>
            <a:picLocks noChangeAspect="1"/>
          </p:cNvPicPr>
          <p:nvPr/>
        </p:nvPicPr>
        <p:blipFill>
          <a:blip r:embed="rId3"/>
          <a:stretch>
            <a:fillRect/>
          </a:stretch>
        </p:blipFill>
        <p:spPr>
          <a:xfrm>
            <a:off x="0" y="0"/>
            <a:ext cx="9144000" cy="5143500"/>
          </a:xfrm>
          <a:prstGeom prst="rect">
            <a:avLst/>
          </a:prstGeom>
        </p:spPr>
      </p:pic>
      <p:sp>
        <p:nvSpPr>
          <p:cNvPr id="7" name="TextBox 6"/>
          <p:cNvSpPr txBox="1"/>
          <p:nvPr/>
        </p:nvSpPr>
        <p:spPr>
          <a:xfrm>
            <a:off x="0" y="182880"/>
            <a:ext cx="9144000" cy="914400"/>
          </a:xfrm>
          <a:prstGeom prst="rect">
            <a:avLst/>
          </a:prstGeom>
          <a:noFill/>
        </p:spPr>
        <p:txBody>
          <a:bodyPr wrap="square">
            <a:spAutoFit/>
          </a:bodyPr>
          <a:lstStyle/>
          <a:p>
            <a:pPr algn="ctr">
              <a:defRPr b="1" sz="2160">
                <a:solidFill>
                  <a:srgbClr val="FFFFFF"/>
                </a:solidFill>
                <a:latin typeface="Courier New"/>
              </a:defRPr>
            </a:pPr>
            <a:r>
              <a:t>India's Path to Independence </a:t>
            </a:r>
          </a:p>
        </p:txBody>
      </p:sp>
      <p:sp>
        <p:nvSpPr>
          <p:cNvPr id="8" name="TextBox 7"/>
          <p:cNvSpPr txBox="1"/>
          <p:nvPr/>
        </p:nvSpPr>
        <p:spPr>
          <a:xfrm>
            <a:off x="228600" y="1371600"/>
            <a:ext cx="3657600" cy="914400"/>
          </a:xfrm>
          <a:prstGeom prst="rect">
            <a:avLst/>
          </a:prstGeom>
          <a:noFill/>
        </p:spPr>
        <p:txBody>
          <a:bodyPr wrap="square">
            <a:spAutoFit/>
          </a:bodyPr>
          <a:lstStyle/>
          <a:p>
            <a:pPr algn="ctr">
              <a:defRPr b="0" sz="1080">
                <a:solidFill>
                  <a:srgbClr val="FFFFFF"/>
                </a:solidFill>
                <a:latin typeface="Courier New"/>
              </a:defRPr>
            </a:pPr>
            <a:r>
              <a:t>The Indian Independence Movement gained momentum as Mahatma Gandhi returned to India in 1915, adopting non-violent resistance to British colonial rule, demonstrated in the Non-Cooperation Movement and Salt March, symbolizing resistance through non-violent civil disobedience, laying the groundwork for India's eventual freedom in 1947, achieved with the signing of the Quit India Movement by Jawaharlal Nehru, Mohammad Ali Jinnah, and other leaders.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Mahatma Gandhi's Salt March </a:t>
            </a:r>
          </a:p>
        </p:txBody>
      </p:sp>
      <p:sp>
        <p:nvSpPr>
          <p:cNvPr id="3" name="Subtitle 2"/>
          <p:cNvSpPr>
            <a:spLocks noGrp="1"/>
          </p:cNvSpPr>
          <p:nvPr>
            <p:ph type="subTitle" idx="1"/>
          </p:nvPr>
        </p:nvSpPr>
        <p:spPr/>
        <p:txBody>
          <a:bodyPr/>
          <a:lstStyle/>
          <a:p/>
        </p:txBody>
      </p:sp>
      <p:pic>
        <p:nvPicPr>
          <p:cNvPr id="4" name="Picture 3" descr="1.png"/>
          <p:cNvPicPr>
            <a:picLocks noChangeAspect="1"/>
          </p:cNvPicPr>
          <p:nvPr/>
        </p:nvPicPr>
        <p:blipFill>
          <a:blip r:embed="rId2"/>
          <a:stretch>
            <a:fillRect/>
          </a:stretch>
        </p:blipFill>
        <p:spPr>
          <a:xfrm>
            <a:off x="0" y="0"/>
            <a:ext cx="9144000" cy="5143500"/>
          </a:xfrm>
          <a:prstGeom prst="rect">
            <a:avLst/>
          </a:prstGeom>
        </p:spPr>
      </p:pic>
      <p:sp>
        <p:nvSpPr>
          <p:cNvPr id="5" name="TextBox 4"/>
          <p:cNvSpPr txBox="1"/>
          <p:nvPr/>
        </p:nvSpPr>
        <p:spPr>
          <a:xfrm>
            <a:off x="914400" y="1828800"/>
            <a:ext cx="7315200" cy="914400"/>
          </a:xfrm>
          <a:prstGeom prst="rect">
            <a:avLst/>
          </a:prstGeom>
          <a:noFill/>
        </p:spPr>
        <p:txBody>
          <a:bodyPr wrap="square">
            <a:spAutoFit/>
          </a:bodyPr>
          <a:lstStyle/>
          <a:p>
            <a:pPr algn="ctr">
              <a:defRPr b="1" sz="2880">
                <a:solidFill>
                  <a:srgbClr val="FFFFFF"/>
                </a:solidFill>
                <a:latin typeface="Courier New"/>
              </a:defRPr>
            </a:pPr>
            <a:r>
              <a:t>India's Path to Independence</a:t>
            </a:r>
          </a:p>
        </p:txBody>
      </p:sp>
      <p:pic>
        <p:nvPicPr>
          <p:cNvPr id="6" name="Picture 5" descr="2.png"/>
          <p:cNvPicPr>
            <a:picLocks noChangeAspect="1"/>
          </p:cNvPicPr>
          <p:nvPr/>
        </p:nvPicPr>
        <p:blipFill>
          <a:blip r:embed="rId3"/>
          <a:stretch>
            <a:fillRect/>
          </a:stretch>
        </p:blipFill>
        <p:spPr>
          <a:xfrm>
            <a:off x="0" y="0"/>
            <a:ext cx="9144000" cy="5143500"/>
          </a:xfrm>
          <a:prstGeom prst="rect">
            <a:avLst/>
          </a:prstGeom>
        </p:spPr>
      </p:pic>
      <p:sp>
        <p:nvSpPr>
          <p:cNvPr id="7" name="TextBox 6"/>
          <p:cNvSpPr txBox="1"/>
          <p:nvPr/>
        </p:nvSpPr>
        <p:spPr>
          <a:xfrm>
            <a:off x="0" y="182880"/>
            <a:ext cx="9144000" cy="914400"/>
          </a:xfrm>
          <a:prstGeom prst="rect">
            <a:avLst/>
          </a:prstGeom>
          <a:noFill/>
        </p:spPr>
        <p:txBody>
          <a:bodyPr wrap="square">
            <a:spAutoFit/>
          </a:bodyPr>
          <a:lstStyle/>
          <a:p>
            <a:pPr algn="ctr">
              <a:defRPr b="1" sz="2160">
                <a:solidFill>
                  <a:srgbClr val="FFFFFF"/>
                </a:solidFill>
                <a:latin typeface="Courier New"/>
              </a:defRPr>
            </a:pPr>
            <a:r>
              <a:t> Mahatma Gandhi's Salt March </a:t>
            </a:r>
          </a:p>
        </p:txBody>
      </p:sp>
      <p:sp>
        <p:nvSpPr>
          <p:cNvPr id="8" name="TextBox 7"/>
          <p:cNvSpPr txBox="1"/>
          <p:nvPr/>
        </p:nvSpPr>
        <p:spPr>
          <a:xfrm>
            <a:off x="228600" y="1371600"/>
            <a:ext cx="3657600" cy="914400"/>
          </a:xfrm>
          <a:prstGeom prst="rect">
            <a:avLst/>
          </a:prstGeom>
          <a:noFill/>
        </p:spPr>
        <p:txBody>
          <a:bodyPr wrap="square">
            <a:spAutoFit/>
          </a:bodyPr>
          <a:lstStyle/>
          <a:p>
            <a:pPr algn="ctr">
              <a:defRPr b="0" sz="1080">
                <a:solidFill>
                  <a:srgbClr val="FFFFFF"/>
                </a:solidFill>
                <a:latin typeface="Courier New"/>
              </a:defRPr>
            </a:pPr>
            <a:r>
              <a:t>As Mahatma Gandhi led the Salt March, nearly 79 inspired and unarmed Indians, including future Prime Minister Jawaharlal Nehru, silently proceeded, averaging only 4 miles per day, for 24 days, traversing 240 miles from Ahmedabad to Dandi, protesting British salt taxes, illustrating nonviolent resistance in their defiant yet peaceful struggle for independence.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The Depiction of Gandhi in Indian History </a:t>
            </a:r>
          </a:p>
        </p:txBody>
      </p:sp>
      <p:sp>
        <p:nvSpPr>
          <p:cNvPr id="3" name="Subtitle 2"/>
          <p:cNvSpPr>
            <a:spLocks noGrp="1"/>
          </p:cNvSpPr>
          <p:nvPr>
            <p:ph type="subTitle" idx="1"/>
          </p:nvPr>
        </p:nvSpPr>
        <p:spPr/>
        <p:txBody>
          <a:bodyPr/>
          <a:lstStyle/>
          <a:p/>
        </p:txBody>
      </p:sp>
      <p:pic>
        <p:nvPicPr>
          <p:cNvPr id="4" name="Picture 3" descr="1.png"/>
          <p:cNvPicPr>
            <a:picLocks noChangeAspect="1"/>
          </p:cNvPicPr>
          <p:nvPr/>
        </p:nvPicPr>
        <p:blipFill>
          <a:blip r:embed="rId2"/>
          <a:stretch>
            <a:fillRect/>
          </a:stretch>
        </p:blipFill>
        <p:spPr>
          <a:xfrm>
            <a:off x="0" y="0"/>
            <a:ext cx="9144000" cy="5143500"/>
          </a:xfrm>
          <a:prstGeom prst="rect">
            <a:avLst/>
          </a:prstGeom>
        </p:spPr>
      </p:pic>
      <p:sp>
        <p:nvSpPr>
          <p:cNvPr id="5" name="TextBox 4"/>
          <p:cNvSpPr txBox="1"/>
          <p:nvPr/>
        </p:nvSpPr>
        <p:spPr>
          <a:xfrm>
            <a:off x="914400" y="1828800"/>
            <a:ext cx="7315200" cy="914400"/>
          </a:xfrm>
          <a:prstGeom prst="rect">
            <a:avLst/>
          </a:prstGeom>
          <a:noFill/>
        </p:spPr>
        <p:txBody>
          <a:bodyPr wrap="square">
            <a:spAutoFit/>
          </a:bodyPr>
          <a:lstStyle/>
          <a:p>
            <a:pPr algn="ctr">
              <a:defRPr b="1" sz="2880">
                <a:solidFill>
                  <a:srgbClr val="FFFFFF"/>
                </a:solidFill>
                <a:latin typeface="Courier New"/>
              </a:defRPr>
            </a:pPr>
            <a:r>
              <a:t>India's Path to Independence</a:t>
            </a:r>
          </a:p>
        </p:txBody>
      </p:sp>
      <p:pic>
        <p:nvPicPr>
          <p:cNvPr id="6" name="Picture 5" descr="2.png"/>
          <p:cNvPicPr>
            <a:picLocks noChangeAspect="1"/>
          </p:cNvPicPr>
          <p:nvPr/>
        </p:nvPicPr>
        <p:blipFill>
          <a:blip r:embed="rId3"/>
          <a:stretch>
            <a:fillRect/>
          </a:stretch>
        </p:blipFill>
        <p:spPr>
          <a:xfrm>
            <a:off x="0" y="0"/>
            <a:ext cx="9144000" cy="5143500"/>
          </a:xfrm>
          <a:prstGeom prst="rect">
            <a:avLst/>
          </a:prstGeom>
        </p:spPr>
      </p:pic>
      <p:sp>
        <p:nvSpPr>
          <p:cNvPr id="7" name="TextBox 6"/>
          <p:cNvSpPr txBox="1"/>
          <p:nvPr/>
        </p:nvSpPr>
        <p:spPr>
          <a:xfrm>
            <a:off x="0" y="182880"/>
            <a:ext cx="9144000" cy="914400"/>
          </a:xfrm>
          <a:prstGeom prst="rect">
            <a:avLst/>
          </a:prstGeom>
          <a:noFill/>
        </p:spPr>
        <p:txBody>
          <a:bodyPr wrap="square">
            <a:spAutoFit/>
          </a:bodyPr>
          <a:lstStyle/>
          <a:p>
            <a:pPr algn="ctr">
              <a:defRPr b="1" sz="2160">
                <a:solidFill>
                  <a:srgbClr val="FFFFFF"/>
                </a:solidFill>
                <a:latin typeface="Courier New"/>
              </a:defRPr>
            </a:pPr>
            <a:r>
              <a:t> The Depiction of Gandhi in Indian History </a:t>
            </a:r>
          </a:p>
        </p:txBody>
      </p:sp>
      <p:sp>
        <p:nvSpPr>
          <p:cNvPr id="8" name="TextBox 7"/>
          <p:cNvSpPr txBox="1"/>
          <p:nvPr/>
        </p:nvSpPr>
        <p:spPr>
          <a:xfrm>
            <a:off x="228600" y="1371600"/>
            <a:ext cx="3657600" cy="914400"/>
          </a:xfrm>
          <a:prstGeom prst="rect">
            <a:avLst/>
          </a:prstGeom>
          <a:noFill/>
        </p:spPr>
        <p:txBody>
          <a:bodyPr wrap="square">
            <a:spAutoFit/>
          </a:bodyPr>
          <a:lstStyle/>
          <a:p>
            <a:pPr algn="ctr">
              <a:defRPr b="0" sz="1080">
                <a:solidFill>
                  <a:srgbClr val="FFFFFF"/>
                </a:solidFill>
                <a:latin typeface="Courier New"/>
              </a:defRPr>
            </a:pPr>
            <a:r>
              <a:t>Mahatma Gandhi's influence on Indian history is profoundly marked by his non-violent resistance movement against British rule, spearheading India's struggle for independence with iconic demonstrations like the Salt March and Fast unto Death, ultimately paving the way for India's sovereignty in 1947. His legacy continues to inspire social justice movements globally.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The Role of Women in the Indian Independence Movement </a:t>
            </a:r>
          </a:p>
        </p:txBody>
      </p:sp>
      <p:sp>
        <p:nvSpPr>
          <p:cNvPr id="3" name="Subtitle 2"/>
          <p:cNvSpPr>
            <a:spLocks noGrp="1"/>
          </p:cNvSpPr>
          <p:nvPr>
            <p:ph type="subTitle" idx="1"/>
          </p:nvPr>
        </p:nvSpPr>
        <p:spPr/>
        <p:txBody>
          <a:bodyPr/>
          <a:lstStyle/>
          <a:p/>
        </p:txBody>
      </p:sp>
      <p:pic>
        <p:nvPicPr>
          <p:cNvPr id="4" name="Picture 3" descr="1.png"/>
          <p:cNvPicPr>
            <a:picLocks noChangeAspect="1"/>
          </p:cNvPicPr>
          <p:nvPr/>
        </p:nvPicPr>
        <p:blipFill>
          <a:blip r:embed="rId2"/>
          <a:stretch>
            <a:fillRect/>
          </a:stretch>
        </p:blipFill>
        <p:spPr>
          <a:xfrm>
            <a:off x="0" y="0"/>
            <a:ext cx="9144000" cy="5143500"/>
          </a:xfrm>
          <a:prstGeom prst="rect">
            <a:avLst/>
          </a:prstGeom>
        </p:spPr>
      </p:pic>
      <p:sp>
        <p:nvSpPr>
          <p:cNvPr id="5" name="TextBox 4"/>
          <p:cNvSpPr txBox="1"/>
          <p:nvPr/>
        </p:nvSpPr>
        <p:spPr>
          <a:xfrm>
            <a:off x="914400" y="1828800"/>
            <a:ext cx="7315200" cy="914400"/>
          </a:xfrm>
          <a:prstGeom prst="rect">
            <a:avLst/>
          </a:prstGeom>
          <a:noFill/>
        </p:spPr>
        <p:txBody>
          <a:bodyPr wrap="square">
            <a:spAutoFit/>
          </a:bodyPr>
          <a:lstStyle/>
          <a:p>
            <a:pPr algn="ctr">
              <a:defRPr b="1" sz="2880">
                <a:solidFill>
                  <a:srgbClr val="FFFFFF"/>
                </a:solidFill>
                <a:latin typeface="Courier New"/>
              </a:defRPr>
            </a:pPr>
            <a:r>
              <a:t>India's Path to Independence</a:t>
            </a:r>
          </a:p>
        </p:txBody>
      </p:sp>
      <p:pic>
        <p:nvPicPr>
          <p:cNvPr id="6" name="Picture 5" descr="2.png"/>
          <p:cNvPicPr>
            <a:picLocks noChangeAspect="1"/>
          </p:cNvPicPr>
          <p:nvPr/>
        </p:nvPicPr>
        <p:blipFill>
          <a:blip r:embed="rId3"/>
          <a:stretch>
            <a:fillRect/>
          </a:stretch>
        </p:blipFill>
        <p:spPr>
          <a:xfrm>
            <a:off x="0" y="0"/>
            <a:ext cx="9144000" cy="5143500"/>
          </a:xfrm>
          <a:prstGeom prst="rect">
            <a:avLst/>
          </a:prstGeom>
        </p:spPr>
      </p:pic>
      <p:sp>
        <p:nvSpPr>
          <p:cNvPr id="7" name="TextBox 6"/>
          <p:cNvSpPr txBox="1"/>
          <p:nvPr/>
        </p:nvSpPr>
        <p:spPr>
          <a:xfrm>
            <a:off x="0" y="182880"/>
            <a:ext cx="9144000" cy="914400"/>
          </a:xfrm>
          <a:prstGeom prst="rect">
            <a:avLst/>
          </a:prstGeom>
          <a:noFill/>
        </p:spPr>
        <p:txBody>
          <a:bodyPr wrap="square">
            <a:spAutoFit/>
          </a:bodyPr>
          <a:lstStyle/>
          <a:p>
            <a:pPr algn="ctr">
              <a:defRPr b="1" sz="2160">
                <a:solidFill>
                  <a:srgbClr val="FFFFFF"/>
                </a:solidFill>
                <a:latin typeface="Courier New"/>
              </a:defRPr>
            </a:pPr>
            <a:r>
              <a:t> The Role of Women in the Indian Independence Movement </a:t>
            </a:r>
          </a:p>
        </p:txBody>
      </p:sp>
      <p:sp>
        <p:nvSpPr>
          <p:cNvPr id="8" name="TextBox 7"/>
          <p:cNvSpPr txBox="1"/>
          <p:nvPr/>
        </p:nvSpPr>
        <p:spPr>
          <a:xfrm>
            <a:off x="228600" y="1371600"/>
            <a:ext cx="3657600" cy="914400"/>
          </a:xfrm>
          <a:prstGeom prst="rect">
            <a:avLst/>
          </a:prstGeom>
          <a:noFill/>
        </p:spPr>
        <p:txBody>
          <a:bodyPr wrap="square">
            <a:spAutoFit/>
          </a:bodyPr>
          <a:lstStyle/>
          <a:p>
            <a:pPr algn="ctr">
              <a:defRPr b="0" sz="1080">
                <a:solidFill>
                  <a:srgbClr val="FFFFFF"/>
                </a:solidFill>
                <a:latin typeface="Courier New"/>
              </a:defRPr>
            </a:pPr>
            <a:r>
              <a:t>The Indian independence movement witnessed a significant participation of women who defied societal norms and played a crucial part in the country's struggle for freedom from British colonial rule. Female leaders like Rani Lakshmibai, Kasturba Gandhi, and Annie Besant exemplified courage, determination, and unwavering commitment to the cause, paving the way for future generations to follow in their footsteps.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The Significance of Sardar Patel in Indian History </a:t>
            </a:r>
          </a:p>
        </p:txBody>
      </p:sp>
      <p:sp>
        <p:nvSpPr>
          <p:cNvPr id="3" name="Subtitle 2"/>
          <p:cNvSpPr>
            <a:spLocks noGrp="1"/>
          </p:cNvSpPr>
          <p:nvPr>
            <p:ph type="subTitle" idx="1"/>
          </p:nvPr>
        </p:nvSpPr>
        <p:spPr/>
        <p:txBody>
          <a:bodyPr/>
          <a:lstStyle/>
          <a:p/>
        </p:txBody>
      </p:sp>
      <p:pic>
        <p:nvPicPr>
          <p:cNvPr id="4" name="Picture 3" descr="1.png"/>
          <p:cNvPicPr>
            <a:picLocks noChangeAspect="1"/>
          </p:cNvPicPr>
          <p:nvPr/>
        </p:nvPicPr>
        <p:blipFill>
          <a:blip r:embed="rId2"/>
          <a:stretch>
            <a:fillRect/>
          </a:stretch>
        </p:blipFill>
        <p:spPr>
          <a:xfrm>
            <a:off x="0" y="0"/>
            <a:ext cx="9144000" cy="5143500"/>
          </a:xfrm>
          <a:prstGeom prst="rect">
            <a:avLst/>
          </a:prstGeom>
        </p:spPr>
      </p:pic>
      <p:sp>
        <p:nvSpPr>
          <p:cNvPr id="5" name="TextBox 4"/>
          <p:cNvSpPr txBox="1"/>
          <p:nvPr/>
        </p:nvSpPr>
        <p:spPr>
          <a:xfrm>
            <a:off x="914400" y="1828800"/>
            <a:ext cx="7315200" cy="914400"/>
          </a:xfrm>
          <a:prstGeom prst="rect">
            <a:avLst/>
          </a:prstGeom>
          <a:noFill/>
        </p:spPr>
        <p:txBody>
          <a:bodyPr wrap="square">
            <a:spAutoFit/>
          </a:bodyPr>
          <a:lstStyle/>
          <a:p>
            <a:pPr algn="ctr">
              <a:defRPr b="1" sz="2880">
                <a:solidFill>
                  <a:srgbClr val="FFFFFF"/>
                </a:solidFill>
                <a:latin typeface="Courier New"/>
              </a:defRPr>
            </a:pPr>
            <a:r>
              <a:t>India's Path to Independence</a:t>
            </a:r>
          </a:p>
        </p:txBody>
      </p:sp>
      <p:pic>
        <p:nvPicPr>
          <p:cNvPr id="6" name="Picture 5" descr="2.png"/>
          <p:cNvPicPr>
            <a:picLocks noChangeAspect="1"/>
          </p:cNvPicPr>
          <p:nvPr/>
        </p:nvPicPr>
        <p:blipFill>
          <a:blip r:embed="rId3"/>
          <a:stretch>
            <a:fillRect/>
          </a:stretch>
        </p:blipFill>
        <p:spPr>
          <a:xfrm>
            <a:off x="0" y="0"/>
            <a:ext cx="9144000" cy="5143500"/>
          </a:xfrm>
          <a:prstGeom prst="rect">
            <a:avLst/>
          </a:prstGeom>
        </p:spPr>
      </p:pic>
      <p:sp>
        <p:nvSpPr>
          <p:cNvPr id="7" name="TextBox 6"/>
          <p:cNvSpPr txBox="1"/>
          <p:nvPr/>
        </p:nvSpPr>
        <p:spPr>
          <a:xfrm>
            <a:off x="0" y="182880"/>
            <a:ext cx="9144000" cy="914400"/>
          </a:xfrm>
          <a:prstGeom prst="rect">
            <a:avLst/>
          </a:prstGeom>
          <a:noFill/>
        </p:spPr>
        <p:txBody>
          <a:bodyPr wrap="square">
            <a:spAutoFit/>
          </a:bodyPr>
          <a:lstStyle/>
          <a:p>
            <a:pPr algn="ctr">
              <a:defRPr b="1" sz="2160">
                <a:solidFill>
                  <a:srgbClr val="FFFFFF"/>
                </a:solidFill>
                <a:latin typeface="Courier New"/>
              </a:defRPr>
            </a:pPr>
            <a:r>
              <a:t> The Significance of Sardar Patel in Indian History </a:t>
            </a:r>
          </a:p>
        </p:txBody>
      </p:sp>
      <p:sp>
        <p:nvSpPr>
          <p:cNvPr id="8" name="TextBox 7"/>
          <p:cNvSpPr txBox="1"/>
          <p:nvPr/>
        </p:nvSpPr>
        <p:spPr>
          <a:xfrm>
            <a:off x="228600" y="1371600"/>
            <a:ext cx="3657600" cy="914400"/>
          </a:xfrm>
          <a:prstGeom prst="rect">
            <a:avLst/>
          </a:prstGeom>
          <a:noFill/>
        </p:spPr>
        <p:txBody>
          <a:bodyPr wrap="square">
            <a:spAutoFit/>
          </a:bodyPr>
          <a:lstStyle/>
          <a:p>
            <a:pPr algn="ctr">
              <a:defRPr b="0" sz="1080">
                <a:solidFill>
                  <a:srgbClr val="FFFFFF"/>
                </a:solidFill>
                <a:latin typeface="Courier New"/>
              </a:defRPr>
            </a:pPr>
            <a:r>
              <a:t>Sardar Patel played a pivotal role in India's transition to independence and unity by rallying the people against the British and driving the integration of various princely states into the Indian Union, setting the stage for a unified and secular nation.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India Gains its Independence </a:t>
            </a:r>
          </a:p>
        </p:txBody>
      </p:sp>
      <p:sp>
        <p:nvSpPr>
          <p:cNvPr id="3" name="Subtitle 2"/>
          <p:cNvSpPr>
            <a:spLocks noGrp="1"/>
          </p:cNvSpPr>
          <p:nvPr>
            <p:ph type="subTitle" idx="1"/>
          </p:nvPr>
        </p:nvSpPr>
        <p:spPr/>
        <p:txBody>
          <a:bodyPr/>
          <a:lstStyle/>
          <a:p/>
        </p:txBody>
      </p:sp>
      <p:pic>
        <p:nvPicPr>
          <p:cNvPr id="4" name="Picture 3" descr="1.png"/>
          <p:cNvPicPr>
            <a:picLocks noChangeAspect="1"/>
          </p:cNvPicPr>
          <p:nvPr/>
        </p:nvPicPr>
        <p:blipFill>
          <a:blip r:embed="rId2"/>
          <a:stretch>
            <a:fillRect/>
          </a:stretch>
        </p:blipFill>
        <p:spPr>
          <a:xfrm>
            <a:off x="0" y="0"/>
            <a:ext cx="9144000" cy="5143500"/>
          </a:xfrm>
          <a:prstGeom prst="rect">
            <a:avLst/>
          </a:prstGeom>
        </p:spPr>
      </p:pic>
      <p:sp>
        <p:nvSpPr>
          <p:cNvPr id="5" name="TextBox 4"/>
          <p:cNvSpPr txBox="1"/>
          <p:nvPr/>
        </p:nvSpPr>
        <p:spPr>
          <a:xfrm>
            <a:off x="914400" y="1828800"/>
            <a:ext cx="7315200" cy="914400"/>
          </a:xfrm>
          <a:prstGeom prst="rect">
            <a:avLst/>
          </a:prstGeom>
          <a:noFill/>
        </p:spPr>
        <p:txBody>
          <a:bodyPr wrap="square">
            <a:spAutoFit/>
          </a:bodyPr>
          <a:lstStyle/>
          <a:p>
            <a:pPr algn="ctr">
              <a:defRPr b="1" sz="2880">
                <a:solidFill>
                  <a:srgbClr val="FFFFFF"/>
                </a:solidFill>
                <a:latin typeface="Courier New"/>
              </a:defRPr>
            </a:pPr>
            <a:r>
              <a:t>India's Path to Independence</a:t>
            </a:r>
          </a:p>
        </p:txBody>
      </p:sp>
      <p:pic>
        <p:nvPicPr>
          <p:cNvPr id="6" name="Picture 5" descr="2.png"/>
          <p:cNvPicPr>
            <a:picLocks noChangeAspect="1"/>
          </p:cNvPicPr>
          <p:nvPr/>
        </p:nvPicPr>
        <p:blipFill>
          <a:blip r:embed="rId3"/>
          <a:stretch>
            <a:fillRect/>
          </a:stretch>
        </p:blipFill>
        <p:spPr>
          <a:xfrm>
            <a:off x="0" y="0"/>
            <a:ext cx="9144000" cy="5143500"/>
          </a:xfrm>
          <a:prstGeom prst="rect">
            <a:avLst/>
          </a:prstGeom>
        </p:spPr>
      </p:pic>
      <p:sp>
        <p:nvSpPr>
          <p:cNvPr id="7" name="TextBox 6"/>
          <p:cNvSpPr txBox="1"/>
          <p:nvPr/>
        </p:nvSpPr>
        <p:spPr>
          <a:xfrm>
            <a:off x="0" y="182880"/>
            <a:ext cx="9144000" cy="914400"/>
          </a:xfrm>
          <a:prstGeom prst="rect">
            <a:avLst/>
          </a:prstGeom>
          <a:noFill/>
        </p:spPr>
        <p:txBody>
          <a:bodyPr wrap="square">
            <a:spAutoFit/>
          </a:bodyPr>
          <a:lstStyle/>
          <a:p>
            <a:pPr algn="ctr">
              <a:defRPr b="1" sz="2160">
                <a:solidFill>
                  <a:srgbClr val="FFFFFF"/>
                </a:solidFill>
                <a:latin typeface="Courier New"/>
              </a:defRPr>
            </a:pPr>
            <a:r>
              <a:t> India Gains its Independence </a:t>
            </a:r>
          </a:p>
        </p:txBody>
      </p:sp>
      <p:sp>
        <p:nvSpPr>
          <p:cNvPr id="8" name="TextBox 7"/>
          <p:cNvSpPr txBox="1"/>
          <p:nvPr/>
        </p:nvSpPr>
        <p:spPr>
          <a:xfrm>
            <a:off x="228600" y="1371600"/>
            <a:ext cx="3657600" cy="914400"/>
          </a:xfrm>
          <a:prstGeom prst="rect">
            <a:avLst/>
          </a:prstGeom>
          <a:noFill/>
        </p:spPr>
        <p:txBody>
          <a:bodyPr wrap="square">
            <a:spAutoFit/>
          </a:bodyPr>
          <a:lstStyle/>
          <a:p>
            <a:pPr algn="ctr">
              <a:defRPr b="0" sz="1080">
                <a:solidFill>
                  <a:srgbClr val="FFFFFF"/>
                </a:solidFill>
                <a:latin typeface="Courier New"/>
              </a:defRPr>
            </a:pPr>
            <a:r>
              <a:t>On August 15, 1947, India finally broke free from British colonial rule, marking the dawn of a new era as an independent nation with Jawaharlal Nehru hoisting the National Flag at the Red Fort amidst unprecedented jubilation and hope for a brighter future for the Indian people.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The Evolution of Indian Politics since Independence </a:t>
            </a:r>
          </a:p>
        </p:txBody>
      </p:sp>
      <p:sp>
        <p:nvSpPr>
          <p:cNvPr id="3" name="Subtitle 2"/>
          <p:cNvSpPr>
            <a:spLocks noGrp="1"/>
          </p:cNvSpPr>
          <p:nvPr>
            <p:ph type="subTitle" idx="1"/>
          </p:nvPr>
        </p:nvSpPr>
        <p:spPr/>
        <p:txBody>
          <a:bodyPr/>
          <a:lstStyle/>
          <a:p/>
        </p:txBody>
      </p:sp>
      <p:pic>
        <p:nvPicPr>
          <p:cNvPr id="4" name="Picture 3" descr="1.png"/>
          <p:cNvPicPr>
            <a:picLocks noChangeAspect="1"/>
          </p:cNvPicPr>
          <p:nvPr/>
        </p:nvPicPr>
        <p:blipFill>
          <a:blip r:embed="rId2"/>
          <a:stretch>
            <a:fillRect/>
          </a:stretch>
        </p:blipFill>
        <p:spPr>
          <a:xfrm>
            <a:off x="0" y="0"/>
            <a:ext cx="9144000" cy="5143500"/>
          </a:xfrm>
          <a:prstGeom prst="rect">
            <a:avLst/>
          </a:prstGeom>
        </p:spPr>
      </p:pic>
      <p:sp>
        <p:nvSpPr>
          <p:cNvPr id="5" name="TextBox 4"/>
          <p:cNvSpPr txBox="1"/>
          <p:nvPr/>
        </p:nvSpPr>
        <p:spPr>
          <a:xfrm>
            <a:off x="914400" y="1828800"/>
            <a:ext cx="7315200" cy="914400"/>
          </a:xfrm>
          <a:prstGeom prst="rect">
            <a:avLst/>
          </a:prstGeom>
          <a:noFill/>
        </p:spPr>
        <p:txBody>
          <a:bodyPr wrap="square">
            <a:spAutoFit/>
          </a:bodyPr>
          <a:lstStyle/>
          <a:p>
            <a:pPr algn="ctr">
              <a:defRPr b="1" sz="2880">
                <a:solidFill>
                  <a:srgbClr val="FFFFFF"/>
                </a:solidFill>
                <a:latin typeface="Courier New"/>
              </a:defRPr>
            </a:pPr>
            <a:r>
              <a:t>India's Path to Independence</a:t>
            </a:r>
          </a:p>
        </p:txBody>
      </p:sp>
      <p:pic>
        <p:nvPicPr>
          <p:cNvPr id="6" name="Picture 5" descr="2.png"/>
          <p:cNvPicPr>
            <a:picLocks noChangeAspect="1"/>
          </p:cNvPicPr>
          <p:nvPr/>
        </p:nvPicPr>
        <p:blipFill>
          <a:blip r:embed="rId3"/>
          <a:stretch>
            <a:fillRect/>
          </a:stretch>
        </p:blipFill>
        <p:spPr>
          <a:xfrm>
            <a:off x="0" y="0"/>
            <a:ext cx="9144000" cy="5143500"/>
          </a:xfrm>
          <a:prstGeom prst="rect">
            <a:avLst/>
          </a:prstGeom>
        </p:spPr>
      </p:pic>
      <p:sp>
        <p:nvSpPr>
          <p:cNvPr id="7" name="TextBox 6"/>
          <p:cNvSpPr txBox="1"/>
          <p:nvPr/>
        </p:nvSpPr>
        <p:spPr>
          <a:xfrm>
            <a:off x="0" y="182880"/>
            <a:ext cx="9144000" cy="914400"/>
          </a:xfrm>
          <a:prstGeom prst="rect">
            <a:avLst/>
          </a:prstGeom>
          <a:noFill/>
        </p:spPr>
        <p:txBody>
          <a:bodyPr wrap="square">
            <a:spAutoFit/>
          </a:bodyPr>
          <a:lstStyle/>
          <a:p>
            <a:pPr algn="ctr">
              <a:defRPr b="1" sz="2160">
                <a:solidFill>
                  <a:srgbClr val="FFFFFF"/>
                </a:solidFill>
                <a:latin typeface="Courier New"/>
              </a:defRPr>
            </a:pPr>
            <a:r>
              <a:t> The Evolution of Indian Politics since Independence </a:t>
            </a:r>
          </a:p>
        </p:txBody>
      </p:sp>
      <p:sp>
        <p:nvSpPr>
          <p:cNvPr id="8" name="TextBox 7"/>
          <p:cNvSpPr txBox="1"/>
          <p:nvPr/>
        </p:nvSpPr>
        <p:spPr>
          <a:xfrm>
            <a:off x="228600" y="1371600"/>
            <a:ext cx="3657600" cy="914400"/>
          </a:xfrm>
          <a:prstGeom prst="rect">
            <a:avLst/>
          </a:prstGeom>
          <a:noFill/>
        </p:spPr>
        <p:txBody>
          <a:bodyPr wrap="square">
            <a:spAutoFit/>
          </a:bodyPr>
          <a:lstStyle/>
          <a:p>
            <a:pPr algn="ctr">
              <a:defRPr b="0" sz="1080">
                <a:solidFill>
                  <a:srgbClr val="FFFFFF"/>
                </a:solidFill>
                <a:latin typeface="Courier New"/>
              </a:defRPr>
            </a:pPr>
            <a:r>
              <a:t>India's journey towards democracy was marked by struggles for national integration, social justice, and economic development since achieving independence from British colonial rule in 1947, witnessing significant transformations in its political landscape with successive governments adapting to cultural, economic, and technological changes while navigating domestic and international pressures.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The Legacy of Mahatma Gandhi </a:t>
            </a:r>
          </a:p>
        </p:txBody>
      </p:sp>
      <p:sp>
        <p:nvSpPr>
          <p:cNvPr id="3" name="Subtitle 2"/>
          <p:cNvSpPr>
            <a:spLocks noGrp="1"/>
          </p:cNvSpPr>
          <p:nvPr>
            <p:ph type="subTitle" idx="1"/>
          </p:nvPr>
        </p:nvSpPr>
        <p:spPr/>
        <p:txBody>
          <a:bodyPr/>
          <a:lstStyle/>
          <a:p/>
        </p:txBody>
      </p:sp>
      <p:pic>
        <p:nvPicPr>
          <p:cNvPr id="4" name="Picture 3" descr="1.png"/>
          <p:cNvPicPr>
            <a:picLocks noChangeAspect="1"/>
          </p:cNvPicPr>
          <p:nvPr/>
        </p:nvPicPr>
        <p:blipFill>
          <a:blip r:embed="rId2"/>
          <a:stretch>
            <a:fillRect/>
          </a:stretch>
        </p:blipFill>
        <p:spPr>
          <a:xfrm>
            <a:off x="0" y="0"/>
            <a:ext cx="9144000" cy="5143500"/>
          </a:xfrm>
          <a:prstGeom prst="rect">
            <a:avLst/>
          </a:prstGeom>
        </p:spPr>
      </p:pic>
      <p:sp>
        <p:nvSpPr>
          <p:cNvPr id="5" name="TextBox 4"/>
          <p:cNvSpPr txBox="1"/>
          <p:nvPr/>
        </p:nvSpPr>
        <p:spPr>
          <a:xfrm>
            <a:off x="914400" y="1828800"/>
            <a:ext cx="7315200" cy="914400"/>
          </a:xfrm>
          <a:prstGeom prst="rect">
            <a:avLst/>
          </a:prstGeom>
          <a:noFill/>
        </p:spPr>
        <p:txBody>
          <a:bodyPr wrap="square">
            <a:spAutoFit/>
          </a:bodyPr>
          <a:lstStyle/>
          <a:p>
            <a:pPr algn="ctr">
              <a:defRPr b="1" sz="2880">
                <a:solidFill>
                  <a:srgbClr val="FFFFFF"/>
                </a:solidFill>
                <a:latin typeface="Courier New"/>
              </a:defRPr>
            </a:pPr>
            <a:r>
              <a:t>India's Path to Independence</a:t>
            </a:r>
          </a:p>
        </p:txBody>
      </p:sp>
      <p:pic>
        <p:nvPicPr>
          <p:cNvPr id="6" name="Picture 5" descr="2.png"/>
          <p:cNvPicPr>
            <a:picLocks noChangeAspect="1"/>
          </p:cNvPicPr>
          <p:nvPr/>
        </p:nvPicPr>
        <p:blipFill>
          <a:blip r:embed="rId3"/>
          <a:stretch>
            <a:fillRect/>
          </a:stretch>
        </p:blipFill>
        <p:spPr>
          <a:xfrm>
            <a:off x="0" y="0"/>
            <a:ext cx="9144000" cy="5143500"/>
          </a:xfrm>
          <a:prstGeom prst="rect">
            <a:avLst/>
          </a:prstGeom>
        </p:spPr>
      </p:pic>
      <p:sp>
        <p:nvSpPr>
          <p:cNvPr id="7" name="TextBox 6"/>
          <p:cNvSpPr txBox="1"/>
          <p:nvPr/>
        </p:nvSpPr>
        <p:spPr>
          <a:xfrm>
            <a:off x="0" y="182880"/>
            <a:ext cx="9144000" cy="914400"/>
          </a:xfrm>
          <a:prstGeom prst="rect">
            <a:avLst/>
          </a:prstGeom>
          <a:noFill/>
        </p:spPr>
        <p:txBody>
          <a:bodyPr wrap="square">
            <a:spAutoFit/>
          </a:bodyPr>
          <a:lstStyle/>
          <a:p>
            <a:pPr algn="ctr">
              <a:defRPr b="1" sz="2160">
                <a:solidFill>
                  <a:srgbClr val="FFFFFF"/>
                </a:solidFill>
                <a:latin typeface="Courier New"/>
              </a:defRPr>
            </a:pPr>
            <a:r>
              <a:t> The Legacy of Mahatma Gandhi </a:t>
            </a:r>
          </a:p>
        </p:txBody>
      </p:sp>
      <p:sp>
        <p:nvSpPr>
          <p:cNvPr id="8" name="TextBox 7"/>
          <p:cNvSpPr txBox="1"/>
          <p:nvPr/>
        </p:nvSpPr>
        <p:spPr>
          <a:xfrm>
            <a:off x="228600" y="1371600"/>
            <a:ext cx="3657600" cy="914400"/>
          </a:xfrm>
          <a:prstGeom prst="rect">
            <a:avLst/>
          </a:prstGeom>
          <a:noFill/>
        </p:spPr>
        <p:txBody>
          <a:bodyPr wrap="square">
            <a:spAutoFit/>
          </a:bodyPr>
          <a:lstStyle/>
          <a:p>
            <a:pPr algn="ctr">
              <a:defRPr b="0" sz="1080">
                <a:solidFill>
                  <a:srgbClr val="FFFFFF"/>
                </a:solidFill>
                <a:latin typeface="Courier New"/>
              </a:defRPr>
            </a:pPr>
            <a:r>
              <a:t>The concept of Satyagraha was pioneered by Mahatma Gandhi, a pioneer of nonviolent resistance, who led India in its struggle for independence from British rule, inspiring movements worldwide, his philosophy emphasized self-purification, honesty, and social service, leaving a legacy that continues to inspire peaceful protesters and freedom fighters globally.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The Impact of the Indian National Movement on Global Politics </a:t>
            </a:r>
          </a:p>
        </p:txBody>
      </p:sp>
      <p:sp>
        <p:nvSpPr>
          <p:cNvPr id="3" name="Subtitle 2"/>
          <p:cNvSpPr>
            <a:spLocks noGrp="1"/>
          </p:cNvSpPr>
          <p:nvPr>
            <p:ph type="subTitle" idx="1"/>
          </p:nvPr>
        </p:nvSpPr>
        <p:spPr/>
        <p:txBody>
          <a:bodyPr/>
          <a:lstStyle/>
          <a:p/>
        </p:txBody>
      </p:sp>
      <p:pic>
        <p:nvPicPr>
          <p:cNvPr id="4" name="Picture 3" descr="1.png"/>
          <p:cNvPicPr>
            <a:picLocks noChangeAspect="1"/>
          </p:cNvPicPr>
          <p:nvPr/>
        </p:nvPicPr>
        <p:blipFill>
          <a:blip r:embed="rId2"/>
          <a:stretch>
            <a:fillRect/>
          </a:stretch>
        </p:blipFill>
        <p:spPr>
          <a:xfrm>
            <a:off x="0" y="0"/>
            <a:ext cx="9144000" cy="5143500"/>
          </a:xfrm>
          <a:prstGeom prst="rect">
            <a:avLst/>
          </a:prstGeom>
        </p:spPr>
      </p:pic>
      <p:sp>
        <p:nvSpPr>
          <p:cNvPr id="5" name="TextBox 4"/>
          <p:cNvSpPr txBox="1"/>
          <p:nvPr/>
        </p:nvSpPr>
        <p:spPr>
          <a:xfrm>
            <a:off x="914400" y="1828800"/>
            <a:ext cx="7315200" cy="914400"/>
          </a:xfrm>
          <a:prstGeom prst="rect">
            <a:avLst/>
          </a:prstGeom>
          <a:noFill/>
        </p:spPr>
        <p:txBody>
          <a:bodyPr wrap="square">
            <a:spAutoFit/>
          </a:bodyPr>
          <a:lstStyle/>
          <a:p>
            <a:pPr algn="ctr">
              <a:defRPr b="1" sz="2880">
                <a:solidFill>
                  <a:srgbClr val="FFFFFF"/>
                </a:solidFill>
                <a:latin typeface="Courier New"/>
              </a:defRPr>
            </a:pPr>
            <a:r>
              <a:t>India's Path to Independence</a:t>
            </a:r>
          </a:p>
        </p:txBody>
      </p:sp>
      <p:pic>
        <p:nvPicPr>
          <p:cNvPr id="6" name="Picture 5" descr="2.png"/>
          <p:cNvPicPr>
            <a:picLocks noChangeAspect="1"/>
          </p:cNvPicPr>
          <p:nvPr/>
        </p:nvPicPr>
        <p:blipFill>
          <a:blip r:embed="rId3"/>
          <a:stretch>
            <a:fillRect/>
          </a:stretch>
        </p:blipFill>
        <p:spPr>
          <a:xfrm>
            <a:off x="0" y="0"/>
            <a:ext cx="9144000" cy="5143500"/>
          </a:xfrm>
          <a:prstGeom prst="rect">
            <a:avLst/>
          </a:prstGeom>
        </p:spPr>
      </p:pic>
      <p:sp>
        <p:nvSpPr>
          <p:cNvPr id="7" name="TextBox 6"/>
          <p:cNvSpPr txBox="1"/>
          <p:nvPr/>
        </p:nvSpPr>
        <p:spPr>
          <a:xfrm>
            <a:off x="0" y="182880"/>
            <a:ext cx="9144000" cy="914400"/>
          </a:xfrm>
          <a:prstGeom prst="rect">
            <a:avLst/>
          </a:prstGeom>
          <a:noFill/>
        </p:spPr>
        <p:txBody>
          <a:bodyPr wrap="square">
            <a:spAutoFit/>
          </a:bodyPr>
          <a:lstStyle/>
          <a:p>
            <a:pPr algn="ctr">
              <a:defRPr b="1" sz="2160">
                <a:solidFill>
                  <a:srgbClr val="FFFFFF"/>
                </a:solidFill>
                <a:latin typeface="Courier New"/>
              </a:defRPr>
            </a:pPr>
            <a:r>
              <a:t> The Impact of the Indian National Movement on Global Politics </a:t>
            </a:r>
          </a:p>
        </p:txBody>
      </p:sp>
      <p:sp>
        <p:nvSpPr>
          <p:cNvPr id="8" name="TextBox 7"/>
          <p:cNvSpPr txBox="1"/>
          <p:nvPr/>
        </p:nvSpPr>
        <p:spPr>
          <a:xfrm>
            <a:off x="228600" y="1371600"/>
            <a:ext cx="3657600" cy="914400"/>
          </a:xfrm>
          <a:prstGeom prst="rect">
            <a:avLst/>
          </a:prstGeom>
          <a:noFill/>
        </p:spPr>
        <p:txBody>
          <a:bodyPr wrap="square">
            <a:spAutoFit/>
          </a:bodyPr>
          <a:lstStyle/>
          <a:p>
            <a:pPr algn="ctr">
              <a:defRPr b="0" sz="1080">
                <a:solidFill>
                  <a:srgbClr val="FFFFFF"/>
                </a:solidFill>
                <a:latin typeface="Courier New"/>
              </a:defRPr>
            </a:pPr>
            <a:r>
              <a:t>The Indian National Movement's struggle for independence from British colonial rule from 1857 to 1947 significantly impacted global politics influencing anti-colonial movements in Africa and Asia inspiring leaders like Ho Chi Minh and Jawaharlal Nehru seeking autonomy and self-determination.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India's Path to Self-Governance </a:t>
            </a:r>
          </a:p>
        </p:txBody>
      </p:sp>
      <p:sp>
        <p:nvSpPr>
          <p:cNvPr id="3" name="Subtitle 2"/>
          <p:cNvSpPr>
            <a:spLocks noGrp="1"/>
          </p:cNvSpPr>
          <p:nvPr>
            <p:ph type="subTitle" idx="1"/>
          </p:nvPr>
        </p:nvSpPr>
        <p:spPr/>
        <p:txBody>
          <a:bodyPr/>
          <a:lstStyle/>
          <a:p/>
        </p:txBody>
      </p:sp>
      <p:pic>
        <p:nvPicPr>
          <p:cNvPr id="4" name="Picture 3" descr="1.png"/>
          <p:cNvPicPr>
            <a:picLocks noChangeAspect="1"/>
          </p:cNvPicPr>
          <p:nvPr/>
        </p:nvPicPr>
        <p:blipFill>
          <a:blip r:embed="rId2"/>
          <a:stretch>
            <a:fillRect/>
          </a:stretch>
        </p:blipFill>
        <p:spPr>
          <a:xfrm>
            <a:off x="0" y="0"/>
            <a:ext cx="9144000" cy="5143500"/>
          </a:xfrm>
          <a:prstGeom prst="rect">
            <a:avLst/>
          </a:prstGeom>
        </p:spPr>
      </p:pic>
      <p:sp>
        <p:nvSpPr>
          <p:cNvPr id="5" name="TextBox 4"/>
          <p:cNvSpPr txBox="1"/>
          <p:nvPr/>
        </p:nvSpPr>
        <p:spPr>
          <a:xfrm>
            <a:off x="914400" y="1828800"/>
            <a:ext cx="7315200" cy="914400"/>
          </a:xfrm>
          <a:prstGeom prst="rect">
            <a:avLst/>
          </a:prstGeom>
          <a:noFill/>
        </p:spPr>
        <p:txBody>
          <a:bodyPr wrap="square">
            <a:spAutoFit/>
          </a:bodyPr>
          <a:lstStyle/>
          <a:p>
            <a:pPr algn="ctr">
              <a:defRPr b="1" sz="2880">
                <a:solidFill>
                  <a:srgbClr val="FFFFFF"/>
                </a:solidFill>
                <a:latin typeface="Courier New"/>
              </a:defRPr>
            </a:pPr>
            <a:r>
              <a:t>India's Path to Independence</a:t>
            </a:r>
          </a:p>
        </p:txBody>
      </p:sp>
      <p:pic>
        <p:nvPicPr>
          <p:cNvPr id="6" name="Picture 5" descr="2.png"/>
          <p:cNvPicPr>
            <a:picLocks noChangeAspect="1"/>
          </p:cNvPicPr>
          <p:nvPr/>
        </p:nvPicPr>
        <p:blipFill>
          <a:blip r:embed="rId3"/>
          <a:stretch>
            <a:fillRect/>
          </a:stretch>
        </p:blipFill>
        <p:spPr>
          <a:xfrm>
            <a:off x="0" y="0"/>
            <a:ext cx="9144000" cy="5143500"/>
          </a:xfrm>
          <a:prstGeom prst="rect">
            <a:avLst/>
          </a:prstGeom>
        </p:spPr>
      </p:pic>
      <p:sp>
        <p:nvSpPr>
          <p:cNvPr id="7" name="TextBox 6"/>
          <p:cNvSpPr txBox="1"/>
          <p:nvPr/>
        </p:nvSpPr>
        <p:spPr>
          <a:xfrm>
            <a:off x="0" y="182880"/>
            <a:ext cx="9144000" cy="914400"/>
          </a:xfrm>
          <a:prstGeom prst="rect">
            <a:avLst/>
          </a:prstGeom>
          <a:noFill/>
        </p:spPr>
        <p:txBody>
          <a:bodyPr wrap="square">
            <a:spAutoFit/>
          </a:bodyPr>
          <a:lstStyle/>
          <a:p>
            <a:pPr algn="ctr">
              <a:defRPr b="1" sz="2160">
                <a:solidFill>
                  <a:srgbClr val="FFFFFF"/>
                </a:solidFill>
                <a:latin typeface="Courier New"/>
              </a:defRPr>
            </a:pPr>
            <a:r>
              <a:t> India's Path to Self-Governance </a:t>
            </a:r>
          </a:p>
        </p:txBody>
      </p:sp>
      <p:sp>
        <p:nvSpPr>
          <p:cNvPr id="8" name="TextBox 7"/>
          <p:cNvSpPr txBox="1"/>
          <p:nvPr/>
        </p:nvSpPr>
        <p:spPr>
          <a:xfrm>
            <a:off x="228600" y="1371600"/>
            <a:ext cx="3657600" cy="914400"/>
          </a:xfrm>
          <a:prstGeom prst="rect">
            <a:avLst/>
          </a:prstGeom>
          <a:noFill/>
        </p:spPr>
        <p:txBody>
          <a:bodyPr wrap="square">
            <a:spAutoFit/>
          </a:bodyPr>
          <a:lstStyle/>
          <a:p>
            <a:pPr algn="ctr">
              <a:defRPr b="0" sz="1080">
                <a:solidFill>
                  <a:srgbClr val="FFFFFF"/>
                </a:solidFill>
                <a:latin typeface="Courier New"/>
              </a:defRPr>
            </a:pPr>
            <a:r>
              <a:t>India's transition to self-governance began with the Indian Independence Act of 1947, which partitioned British-ruled India into dominions of India and Pakistan. The Indian Constituent Assembly drafted a constitution, which came into effect on November 26, 1949, establishing India as a federal republic with a parliamentary system of government.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The Formation of the Indian State </a:t>
            </a:r>
          </a:p>
        </p:txBody>
      </p:sp>
      <p:sp>
        <p:nvSpPr>
          <p:cNvPr id="3" name="Subtitle 2"/>
          <p:cNvSpPr>
            <a:spLocks noGrp="1"/>
          </p:cNvSpPr>
          <p:nvPr>
            <p:ph type="subTitle" idx="1"/>
          </p:nvPr>
        </p:nvSpPr>
        <p:spPr/>
        <p:txBody>
          <a:bodyPr/>
          <a:lstStyle/>
          <a:p/>
        </p:txBody>
      </p:sp>
      <p:pic>
        <p:nvPicPr>
          <p:cNvPr id="4" name="Picture 3" descr="1.png"/>
          <p:cNvPicPr>
            <a:picLocks noChangeAspect="1"/>
          </p:cNvPicPr>
          <p:nvPr/>
        </p:nvPicPr>
        <p:blipFill>
          <a:blip r:embed="rId2"/>
          <a:stretch>
            <a:fillRect/>
          </a:stretch>
        </p:blipFill>
        <p:spPr>
          <a:xfrm>
            <a:off x="0" y="0"/>
            <a:ext cx="9144000" cy="5143500"/>
          </a:xfrm>
          <a:prstGeom prst="rect">
            <a:avLst/>
          </a:prstGeom>
        </p:spPr>
      </p:pic>
      <p:sp>
        <p:nvSpPr>
          <p:cNvPr id="5" name="TextBox 4"/>
          <p:cNvSpPr txBox="1"/>
          <p:nvPr/>
        </p:nvSpPr>
        <p:spPr>
          <a:xfrm>
            <a:off x="914400" y="1828800"/>
            <a:ext cx="7315200" cy="914400"/>
          </a:xfrm>
          <a:prstGeom prst="rect">
            <a:avLst/>
          </a:prstGeom>
          <a:noFill/>
        </p:spPr>
        <p:txBody>
          <a:bodyPr wrap="square">
            <a:spAutoFit/>
          </a:bodyPr>
          <a:lstStyle/>
          <a:p>
            <a:pPr algn="ctr">
              <a:defRPr b="1" sz="2880">
                <a:solidFill>
                  <a:srgbClr val="FFFFFF"/>
                </a:solidFill>
                <a:latin typeface="Courier New"/>
              </a:defRPr>
            </a:pPr>
            <a:r>
              <a:t>India's Path to Independence</a:t>
            </a:r>
          </a:p>
        </p:txBody>
      </p:sp>
      <p:pic>
        <p:nvPicPr>
          <p:cNvPr id="6" name="Picture 5" descr="2.png"/>
          <p:cNvPicPr>
            <a:picLocks noChangeAspect="1"/>
          </p:cNvPicPr>
          <p:nvPr/>
        </p:nvPicPr>
        <p:blipFill>
          <a:blip r:embed="rId3"/>
          <a:stretch>
            <a:fillRect/>
          </a:stretch>
        </p:blipFill>
        <p:spPr>
          <a:xfrm>
            <a:off x="0" y="0"/>
            <a:ext cx="9144000" cy="5143500"/>
          </a:xfrm>
          <a:prstGeom prst="rect">
            <a:avLst/>
          </a:prstGeom>
        </p:spPr>
      </p:pic>
      <p:sp>
        <p:nvSpPr>
          <p:cNvPr id="7" name="TextBox 6"/>
          <p:cNvSpPr txBox="1"/>
          <p:nvPr/>
        </p:nvSpPr>
        <p:spPr>
          <a:xfrm>
            <a:off x="0" y="182880"/>
            <a:ext cx="9144000" cy="914400"/>
          </a:xfrm>
          <a:prstGeom prst="rect">
            <a:avLst/>
          </a:prstGeom>
          <a:noFill/>
        </p:spPr>
        <p:txBody>
          <a:bodyPr wrap="square">
            <a:spAutoFit/>
          </a:bodyPr>
          <a:lstStyle/>
          <a:p>
            <a:pPr algn="ctr">
              <a:defRPr b="1" sz="2160">
                <a:solidFill>
                  <a:srgbClr val="FFFFFF"/>
                </a:solidFill>
                <a:latin typeface="Courier New"/>
              </a:defRPr>
            </a:pPr>
            <a:r>
              <a:t> The Formation of the Indian State </a:t>
            </a:r>
          </a:p>
        </p:txBody>
      </p:sp>
      <p:sp>
        <p:nvSpPr>
          <p:cNvPr id="8" name="TextBox 7"/>
          <p:cNvSpPr txBox="1"/>
          <p:nvPr/>
        </p:nvSpPr>
        <p:spPr>
          <a:xfrm>
            <a:off x="228600" y="1371600"/>
            <a:ext cx="3657600" cy="914400"/>
          </a:xfrm>
          <a:prstGeom prst="rect">
            <a:avLst/>
          </a:prstGeom>
          <a:noFill/>
        </p:spPr>
        <p:txBody>
          <a:bodyPr wrap="square">
            <a:spAutoFit/>
          </a:bodyPr>
          <a:lstStyle/>
          <a:p>
            <a:pPr algn="ctr">
              <a:defRPr b="0" sz="1080">
                <a:solidFill>
                  <a:srgbClr val="FFFFFF"/>
                </a:solidFill>
                <a:latin typeface="Courier New"/>
              </a:defRPr>
            </a:pPr>
            <a:r>
              <a:t>The Indian state underwent significant transformations from ancient times to the present day. The Mauryan Empire established a centralised administration and a functional bureaucracy, while the Gupta period saw the emergence of a strong and stable polity. Later, the Mughal and British empires introduced administrative and administrative reforms, ultimately leading to the attainment of independence in 1947.</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Gandhi's Non-Violent Resistance </a:t>
            </a:r>
          </a:p>
        </p:txBody>
      </p:sp>
      <p:sp>
        <p:nvSpPr>
          <p:cNvPr id="3" name="Subtitle 2"/>
          <p:cNvSpPr>
            <a:spLocks noGrp="1"/>
          </p:cNvSpPr>
          <p:nvPr>
            <p:ph type="subTitle" idx="1"/>
          </p:nvPr>
        </p:nvSpPr>
        <p:spPr/>
        <p:txBody>
          <a:bodyPr/>
          <a:lstStyle/>
          <a:p/>
        </p:txBody>
      </p:sp>
      <p:pic>
        <p:nvPicPr>
          <p:cNvPr id="4" name="Picture 3" descr="1.png"/>
          <p:cNvPicPr>
            <a:picLocks noChangeAspect="1"/>
          </p:cNvPicPr>
          <p:nvPr/>
        </p:nvPicPr>
        <p:blipFill>
          <a:blip r:embed="rId2"/>
          <a:stretch>
            <a:fillRect/>
          </a:stretch>
        </p:blipFill>
        <p:spPr>
          <a:xfrm>
            <a:off x="0" y="0"/>
            <a:ext cx="9144000" cy="5143500"/>
          </a:xfrm>
          <a:prstGeom prst="rect">
            <a:avLst/>
          </a:prstGeom>
        </p:spPr>
      </p:pic>
      <p:sp>
        <p:nvSpPr>
          <p:cNvPr id="5" name="TextBox 4"/>
          <p:cNvSpPr txBox="1"/>
          <p:nvPr/>
        </p:nvSpPr>
        <p:spPr>
          <a:xfrm>
            <a:off x="914400" y="1828800"/>
            <a:ext cx="7315200" cy="914400"/>
          </a:xfrm>
          <a:prstGeom prst="rect">
            <a:avLst/>
          </a:prstGeom>
          <a:noFill/>
        </p:spPr>
        <p:txBody>
          <a:bodyPr wrap="square">
            <a:spAutoFit/>
          </a:bodyPr>
          <a:lstStyle/>
          <a:p>
            <a:pPr algn="ctr">
              <a:defRPr b="1" sz="2880">
                <a:solidFill>
                  <a:srgbClr val="FFFFFF"/>
                </a:solidFill>
                <a:latin typeface="Courier New"/>
              </a:defRPr>
            </a:pPr>
            <a:r>
              <a:t>India's Path to Independence</a:t>
            </a:r>
          </a:p>
        </p:txBody>
      </p:sp>
      <p:pic>
        <p:nvPicPr>
          <p:cNvPr id="6" name="Picture 5" descr="2.png"/>
          <p:cNvPicPr>
            <a:picLocks noChangeAspect="1"/>
          </p:cNvPicPr>
          <p:nvPr/>
        </p:nvPicPr>
        <p:blipFill>
          <a:blip r:embed="rId3"/>
          <a:stretch>
            <a:fillRect/>
          </a:stretch>
        </p:blipFill>
        <p:spPr>
          <a:xfrm>
            <a:off x="0" y="0"/>
            <a:ext cx="9144000" cy="5143500"/>
          </a:xfrm>
          <a:prstGeom prst="rect">
            <a:avLst/>
          </a:prstGeom>
        </p:spPr>
      </p:pic>
      <p:sp>
        <p:nvSpPr>
          <p:cNvPr id="7" name="TextBox 6"/>
          <p:cNvSpPr txBox="1"/>
          <p:nvPr/>
        </p:nvSpPr>
        <p:spPr>
          <a:xfrm>
            <a:off x="0" y="182880"/>
            <a:ext cx="9144000" cy="914400"/>
          </a:xfrm>
          <a:prstGeom prst="rect">
            <a:avLst/>
          </a:prstGeom>
          <a:noFill/>
        </p:spPr>
        <p:txBody>
          <a:bodyPr wrap="square">
            <a:spAutoFit/>
          </a:bodyPr>
          <a:lstStyle/>
          <a:p>
            <a:pPr algn="ctr">
              <a:defRPr b="1" sz="2160">
                <a:solidFill>
                  <a:srgbClr val="FFFFFF"/>
                </a:solidFill>
                <a:latin typeface="Courier New"/>
              </a:defRPr>
            </a:pPr>
            <a:r>
              <a:t> Gandhi's Non-Violent Resistance </a:t>
            </a:r>
          </a:p>
        </p:txBody>
      </p:sp>
      <p:sp>
        <p:nvSpPr>
          <p:cNvPr id="8" name="TextBox 7"/>
          <p:cNvSpPr txBox="1"/>
          <p:nvPr/>
        </p:nvSpPr>
        <p:spPr>
          <a:xfrm>
            <a:off x="228600" y="1371600"/>
            <a:ext cx="3657600" cy="914400"/>
          </a:xfrm>
          <a:prstGeom prst="rect">
            <a:avLst/>
          </a:prstGeom>
          <a:noFill/>
        </p:spPr>
        <p:txBody>
          <a:bodyPr wrap="square">
            <a:spAutoFit/>
          </a:bodyPr>
          <a:lstStyle/>
          <a:p>
            <a:pPr algn="ctr">
              <a:defRPr b="0" sz="1080">
                <a:solidFill>
                  <a:srgbClr val="FFFFFF"/>
                </a:solidFill>
                <a:latin typeface="Courier New"/>
              </a:defRPr>
            </a:pPr>
            <a:r>
              <a:t>Mahatma Gandhi's non-violent resistance movement revolutionized peaceful protest, inspiring activists worldwide to adopt similar tactics; his most famous campaigns include the Salt March and Quit India Movement, challenging British rule and sparking India's independence movement.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India and the Global Community </a:t>
            </a:r>
          </a:p>
        </p:txBody>
      </p:sp>
      <p:sp>
        <p:nvSpPr>
          <p:cNvPr id="3" name="Subtitle 2"/>
          <p:cNvSpPr>
            <a:spLocks noGrp="1"/>
          </p:cNvSpPr>
          <p:nvPr>
            <p:ph type="subTitle" idx="1"/>
          </p:nvPr>
        </p:nvSpPr>
        <p:spPr/>
        <p:txBody>
          <a:bodyPr/>
          <a:lstStyle/>
          <a:p/>
        </p:txBody>
      </p:sp>
      <p:pic>
        <p:nvPicPr>
          <p:cNvPr id="4" name="Picture 3" descr="1.png"/>
          <p:cNvPicPr>
            <a:picLocks noChangeAspect="1"/>
          </p:cNvPicPr>
          <p:nvPr/>
        </p:nvPicPr>
        <p:blipFill>
          <a:blip r:embed="rId2"/>
          <a:stretch>
            <a:fillRect/>
          </a:stretch>
        </p:blipFill>
        <p:spPr>
          <a:xfrm>
            <a:off x="0" y="0"/>
            <a:ext cx="9144000" cy="5143500"/>
          </a:xfrm>
          <a:prstGeom prst="rect">
            <a:avLst/>
          </a:prstGeom>
        </p:spPr>
      </p:pic>
      <p:sp>
        <p:nvSpPr>
          <p:cNvPr id="5" name="TextBox 4"/>
          <p:cNvSpPr txBox="1"/>
          <p:nvPr/>
        </p:nvSpPr>
        <p:spPr>
          <a:xfrm>
            <a:off x="914400" y="1828800"/>
            <a:ext cx="7315200" cy="914400"/>
          </a:xfrm>
          <a:prstGeom prst="rect">
            <a:avLst/>
          </a:prstGeom>
          <a:noFill/>
        </p:spPr>
        <p:txBody>
          <a:bodyPr wrap="square">
            <a:spAutoFit/>
          </a:bodyPr>
          <a:lstStyle/>
          <a:p>
            <a:pPr algn="ctr">
              <a:defRPr b="1" sz="2880">
                <a:solidFill>
                  <a:srgbClr val="FFFFFF"/>
                </a:solidFill>
                <a:latin typeface="Courier New"/>
              </a:defRPr>
            </a:pPr>
            <a:r>
              <a:t>India's Path to Independence</a:t>
            </a:r>
          </a:p>
        </p:txBody>
      </p:sp>
      <p:pic>
        <p:nvPicPr>
          <p:cNvPr id="6" name="Picture 5" descr="2.png"/>
          <p:cNvPicPr>
            <a:picLocks noChangeAspect="1"/>
          </p:cNvPicPr>
          <p:nvPr/>
        </p:nvPicPr>
        <p:blipFill>
          <a:blip r:embed="rId3"/>
          <a:stretch>
            <a:fillRect/>
          </a:stretch>
        </p:blipFill>
        <p:spPr>
          <a:xfrm>
            <a:off x="0" y="0"/>
            <a:ext cx="9144000" cy="5143500"/>
          </a:xfrm>
          <a:prstGeom prst="rect">
            <a:avLst/>
          </a:prstGeom>
        </p:spPr>
      </p:pic>
      <p:sp>
        <p:nvSpPr>
          <p:cNvPr id="7" name="TextBox 6"/>
          <p:cNvSpPr txBox="1"/>
          <p:nvPr/>
        </p:nvSpPr>
        <p:spPr>
          <a:xfrm>
            <a:off x="0" y="182880"/>
            <a:ext cx="9144000" cy="914400"/>
          </a:xfrm>
          <a:prstGeom prst="rect">
            <a:avLst/>
          </a:prstGeom>
          <a:noFill/>
        </p:spPr>
        <p:txBody>
          <a:bodyPr wrap="square">
            <a:spAutoFit/>
          </a:bodyPr>
          <a:lstStyle/>
          <a:p>
            <a:pPr algn="ctr">
              <a:defRPr b="1" sz="2160">
                <a:solidFill>
                  <a:srgbClr val="FFFFFF"/>
                </a:solidFill>
                <a:latin typeface="Courier New"/>
              </a:defRPr>
            </a:pPr>
            <a:r>
              <a:t> India and the Global Community </a:t>
            </a:r>
          </a:p>
        </p:txBody>
      </p:sp>
      <p:sp>
        <p:nvSpPr>
          <p:cNvPr id="8" name="TextBox 7"/>
          <p:cNvSpPr txBox="1"/>
          <p:nvPr/>
        </p:nvSpPr>
        <p:spPr>
          <a:xfrm>
            <a:off x="228600" y="1371600"/>
            <a:ext cx="3657600" cy="914400"/>
          </a:xfrm>
          <a:prstGeom prst="rect">
            <a:avLst/>
          </a:prstGeom>
          <a:noFill/>
        </p:spPr>
        <p:txBody>
          <a:bodyPr wrap="square">
            <a:spAutoFit/>
          </a:bodyPr>
          <a:lstStyle/>
          <a:p>
            <a:pPr algn="ctr">
              <a:defRPr b="0" sz="1080">
                <a:solidFill>
                  <a:srgbClr val="FFFFFF"/>
                </a:solidFill>
                <a:latin typeface="Courier New"/>
              </a:defRPr>
            </a:pPr>
            <a:r>
              <a:t>India's economic growth is tightly linked to its global partners, fostering deepening economic ties with ASEAN countries, strengthening trade agreements with the EU and the US, and leveraging its strategic location to facilitate international trade and investment, driving India's emergence as a pivotal player in the global economy.</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Harnessing India's Potential </a:t>
            </a:r>
          </a:p>
        </p:txBody>
      </p:sp>
      <p:sp>
        <p:nvSpPr>
          <p:cNvPr id="3" name="Subtitle 2"/>
          <p:cNvSpPr>
            <a:spLocks noGrp="1"/>
          </p:cNvSpPr>
          <p:nvPr>
            <p:ph type="subTitle" idx="1"/>
          </p:nvPr>
        </p:nvSpPr>
        <p:spPr/>
        <p:txBody>
          <a:bodyPr/>
          <a:lstStyle/>
          <a:p/>
        </p:txBody>
      </p:sp>
      <p:pic>
        <p:nvPicPr>
          <p:cNvPr id="4" name="Picture 3" descr="1.png"/>
          <p:cNvPicPr>
            <a:picLocks noChangeAspect="1"/>
          </p:cNvPicPr>
          <p:nvPr/>
        </p:nvPicPr>
        <p:blipFill>
          <a:blip r:embed="rId2"/>
          <a:stretch>
            <a:fillRect/>
          </a:stretch>
        </p:blipFill>
        <p:spPr>
          <a:xfrm>
            <a:off x="0" y="0"/>
            <a:ext cx="9144000" cy="5143500"/>
          </a:xfrm>
          <a:prstGeom prst="rect">
            <a:avLst/>
          </a:prstGeom>
        </p:spPr>
      </p:pic>
      <p:sp>
        <p:nvSpPr>
          <p:cNvPr id="5" name="TextBox 4"/>
          <p:cNvSpPr txBox="1"/>
          <p:nvPr/>
        </p:nvSpPr>
        <p:spPr>
          <a:xfrm>
            <a:off x="914400" y="1828800"/>
            <a:ext cx="7315200" cy="914400"/>
          </a:xfrm>
          <a:prstGeom prst="rect">
            <a:avLst/>
          </a:prstGeom>
          <a:noFill/>
        </p:spPr>
        <p:txBody>
          <a:bodyPr wrap="square">
            <a:spAutoFit/>
          </a:bodyPr>
          <a:lstStyle/>
          <a:p>
            <a:pPr algn="ctr">
              <a:defRPr b="1" sz="2880">
                <a:solidFill>
                  <a:srgbClr val="FFFFFF"/>
                </a:solidFill>
                <a:latin typeface="Courier New"/>
              </a:defRPr>
            </a:pPr>
            <a:r>
              <a:t>India's Path to Independence</a:t>
            </a:r>
          </a:p>
        </p:txBody>
      </p:sp>
      <p:pic>
        <p:nvPicPr>
          <p:cNvPr id="6" name="Picture 5" descr="2.png"/>
          <p:cNvPicPr>
            <a:picLocks noChangeAspect="1"/>
          </p:cNvPicPr>
          <p:nvPr/>
        </p:nvPicPr>
        <p:blipFill>
          <a:blip r:embed="rId3"/>
          <a:stretch>
            <a:fillRect/>
          </a:stretch>
        </p:blipFill>
        <p:spPr>
          <a:xfrm>
            <a:off x="0" y="0"/>
            <a:ext cx="9144000" cy="5143500"/>
          </a:xfrm>
          <a:prstGeom prst="rect">
            <a:avLst/>
          </a:prstGeom>
        </p:spPr>
      </p:pic>
      <p:sp>
        <p:nvSpPr>
          <p:cNvPr id="7" name="TextBox 6"/>
          <p:cNvSpPr txBox="1"/>
          <p:nvPr/>
        </p:nvSpPr>
        <p:spPr>
          <a:xfrm>
            <a:off x="0" y="182880"/>
            <a:ext cx="9144000" cy="914400"/>
          </a:xfrm>
          <a:prstGeom prst="rect">
            <a:avLst/>
          </a:prstGeom>
          <a:noFill/>
        </p:spPr>
        <p:txBody>
          <a:bodyPr wrap="square">
            <a:spAutoFit/>
          </a:bodyPr>
          <a:lstStyle/>
          <a:p>
            <a:pPr algn="ctr">
              <a:defRPr b="1" sz="2160">
                <a:solidFill>
                  <a:srgbClr val="FFFFFF"/>
                </a:solidFill>
                <a:latin typeface="Courier New"/>
              </a:defRPr>
            </a:pPr>
            <a:r>
              <a:t> Harnessing India's Potential </a:t>
            </a:r>
          </a:p>
        </p:txBody>
      </p:sp>
      <p:sp>
        <p:nvSpPr>
          <p:cNvPr id="8" name="TextBox 7"/>
          <p:cNvSpPr txBox="1"/>
          <p:nvPr/>
        </p:nvSpPr>
        <p:spPr>
          <a:xfrm>
            <a:off x="228600" y="1371600"/>
            <a:ext cx="3657600" cy="914400"/>
          </a:xfrm>
          <a:prstGeom prst="rect">
            <a:avLst/>
          </a:prstGeom>
          <a:noFill/>
        </p:spPr>
        <p:txBody>
          <a:bodyPr wrap="square">
            <a:spAutoFit/>
          </a:bodyPr>
          <a:lstStyle/>
          <a:p>
            <a:pPr algn="ctr">
              <a:defRPr b="0" sz="1080">
                <a:solidFill>
                  <a:srgbClr val="FFFFFF"/>
                </a:solidFill>
                <a:latin typeface="Courier New"/>
              </a:defRPr>
            </a:pPr>
            <a:r>
              <a:t>With a massive youth population and a rapidly growing economy, India is poised to play a significant role in shaping the global economy in the years to come. By leveraging its demographic dividend, India can promote innovation and entrepreneurship, thereby driving economic growth and poverty reduction.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India's Rise to Global Importance </a:t>
            </a:r>
          </a:p>
        </p:txBody>
      </p:sp>
      <p:sp>
        <p:nvSpPr>
          <p:cNvPr id="3" name="Subtitle 2"/>
          <p:cNvSpPr>
            <a:spLocks noGrp="1"/>
          </p:cNvSpPr>
          <p:nvPr>
            <p:ph type="subTitle" idx="1"/>
          </p:nvPr>
        </p:nvSpPr>
        <p:spPr/>
        <p:txBody>
          <a:bodyPr/>
          <a:lstStyle/>
          <a:p/>
        </p:txBody>
      </p:sp>
      <p:pic>
        <p:nvPicPr>
          <p:cNvPr id="4" name="Picture 3" descr="1.png"/>
          <p:cNvPicPr>
            <a:picLocks noChangeAspect="1"/>
          </p:cNvPicPr>
          <p:nvPr/>
        </p:nvPicPr>
        <p:blipFill>
          <a:blip r:embed="rId2"/>
          <a:stretch>
            <a:fillRect/>
          </a:stretch>
        </p:blipFill>
        <p:spPr>
          <a:xfrm>
            <a:off x="0" y="0"/>
            <a:ext cx="9144000" cy="5143500"/>
          </a:xfrm>
          <a:prstGeom prst="rect">
            <a:avLst/>
          </a:prstGeom>
        </p:spPr>
      </p:pic>
      <p:sp>
        <p:nvSpPr>
          <p:cNvPr id="5" name="TextBox 4"/>
          <p:cNvSpPr txBox="1"/>
          <p:nvPr/>
        </p:nvSpPr>
        <p:spPr>
          <a:xfrm>
            <a:off x="914400" y="1828800"/>
            <a:ext cx="7315200" cy="914400"/>
          </a:xfrm>
          <a:prstGeom prst="rect">
            <a:avLst/>
          </a:prstGeom>
          <a:noFill/>
        </p:spPr>
        <p:txBody>
          <a:bodyPr wrap="square">
            <a:spAutoFit/>
          </a:bodyPr>
          <a:lstStyle/>
          <a:p>
            <a:pPr algn="ctr">
              <a:defRPr b="1" sz="2880">
                <a:solidFill>
                  <a:srgbClr val="FFFFFF"/>
                </a:solidFill>
                <a:latin typeface="Courier New"/>
              </a:defRPr>
            </a:pPr>
            <a:r>
              <a:t>India's Path to Independence</a:t>
            </a:r>
          </a:p>
        </p:txBody>
      </p:sp>
      <p:pic>
        <p:nvPicPr>
          <p:cNvPr id="6" name="Picture 5" descr="2.png"/>
          <p:cNvPicPr>
            <a:picLocks noChangeAspect="1"/>
          </p:cNvPicPr>
          <p:nvPr/>
        </p:nvPicPr>
        <p:blipFill>
          <a:blip r:embed="rId3"/>
          <a:stretch>
            <a:fillRect/>
          </a:stretch>
        </p:blipFill>
        <p:spPr>
          <a:xfrm>
            <a:off x="0" y="0"/>
            <a:ext cx="9144000" cy="5143500"/>
          </a:xfrm>
          <a:prstGeom prst="rect">
            <a:avLst/>
          </a:prstGeom>
        </p:spPr>
      </p:pic>
      <p:sp>
        <p:nvSpPr>
          <p:cNvPr id="7" name="TextBox 6"/>
          <p:cNvSpPr txBox="1"/>
          <p:nvPr/>
        </p:nvSpPr>
        <p:spPr>
          <a:xfrm>
            <a:off x="0" y="182880"/>
            <a:ext cx="9144000" cy="914400"/>
          </a:xfrm>
          <a:prstGeom prst="rect">
            <a:avLst/>
          </a:prstGeom>
          <a:noFill/>
        </p:spPr>
        <p:txBody>
          <a:bodyPr wrap="square">
            <a:spAutoFit/>
          </a:bodyPr>
          <a:lstStyle/>
          <a:p>
            <a:pPr algn="ctr">
              <a:defRPr b="1" sz="2160">
                <a:solidFill>
                  <a:srgbClr val="FFFFFF"/>
                </a:solidFill>
                <a:latin typeface="Courier New"/>
              </a:defRPr>
            </a:pPr>
            <a:r>
              <a:t> India's Rise to Global Importance </a:t>
            </a:r>
          </a:p>
        </p:txBody>
      </p:sp>
      <p:sp>
        <p:nvSpPr>
          <p:cNvPr id="8" name="TextBox 7"/>
          <p:cNvSpPr txBox="1"/>
          <p:nvPr/>
        </p:nvSpPr>
        <p:spPr>
          <a:xfrm>
            <a:off x="228600" y="1371600"/>
            <a:ext cx="3657600" cy="914400"/>
          </a:xfrm>
          <a:prstGeom prst="rect">
            <a:avLst/>
          </a:prstGeom>
          <a:noFill/>
        </p:spPr>
        <p:txBody>
          <a:bodyPr wrap="square">
            <a:spAutoFit/>
          </a:bodyPr>
          <a:lstStyle/>
          <a:p>
            <a:pPr algn="ctr">
              <a:defRPr b="0" sz="1080">
                <a:solidFill>
                  <a:srgbClr val="FFFFFF"/>
                </a:solidFill>
                <a:latin typeface="Courier New"/>
              </a:defRPr>
            </a:pPr>
            <a:r>
              <a:t>India's rise to global importance is being driven by a combination of its large consumer market youthful population and growing middle class with increasing disposable incomes which is creating a major market for goods and services.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The Impact of Indian Culture on Global Society </a:t>
            </a:r>
          </a:p>
        </p:txBody>
      </p:sp>
      <p:sp>
        <p:nvSpPr>
          <p:cNvPr id="3" name="Subtitle 2"/>
          <p:cNvSpPr>
            <a:spLocks noGrp="1"/>
          </p:cNvSpPr>
          <p:nvPr>
            <p:ph type="subTitle" idx="1"/>
          </p:nvPr>
        </p:nvSpPr>
        <p:spPr/>
        <p:txBody>
          <a:bodyPr/>
          <a:lstStyle/>
          <a:p/>
        </p:txBody>
      </p:sp>
      <p:pic>
        <p:nvPicPr>
          <p:cNvPr id="4" name="Picture 3" descr="1.png"/>
          <p:cNvPicPr>
            <a:picLocks noChangeAspect="1"/>
          </p:cNvPicPr>
          <p:nvPr/>
        </p:nvPicPr>
        <p:blipFill>
          <a:blip r:embed="rId2"/>
          <a:stretch>
            <a:fillRect/>
          </a:stretch>
        </p:blipFill>
        <p:spPr>
          <a:xfrm>
            <a:off x="0" y="0"/>
            <a:ext cx="9144000" cy="5143500"/>
          </a:xfrm>
          <a:prstGeom prst="rect">
            <a:avLst/>
          </a:prstGeom>
        </p:spPr>
      </p:pic>
      <p:sp>
        <p:nvSpPr>
          <p:cNvPr id="5" name="TextBox 4"/>
          <p:cNvSpPr txBox="1"/>
          <p:nvPr/>
        </p:nvSpPr>
        <p:spPr>
          <a:xfrm>
            <a:off x="914400" y="1828800"/>
            <a:ext cx="7315200" cy="914400"/>
          </a:xfrm>
          <a:prstGeom prst="rect">
            <a:avLst/>
          </a:prstGeom>
          <a:noFill/>
        </p:spPr>
        <p:txBody>
          <a:bodyPr wrap="square">
            <a:spAutoFit/>
          </a:bodyPr>
          <a:lstStyle/>
          <a:p>
            <a:pPr algn="ctr">
              <a:defRPr b="1" sz="2880">
                <a:solidFill>
                  <a:srgbClr val="FFFFFF"/>
                </a:solidFill>
                <a:latin typeface="Courier New"/>
              </a:defRPr>
            </a:pPr>
            <a:r>
              <a:t>India's Path to Independence</a:t>
            </a:r>
          </a:p>
        </p:txBody>
      </p:sp>
      <p:pic>
        <p:nvPicPr>
          <p:cNvPr id="6" name="Picture 5" descr="2.png"/>
          <p:cNvPicPr>
            <a:picLocks noChangeAspect="1"/>
          </p:cNvPicPr>
          <p:nvPr/>
        </p:nvPicPr>
        <p:blipFill>
          <a:blip r:embed="rId3"/>
          <a:stretch>
            <a:fillRect/>
          </a:stretch>
        </p:blipFill>
        <p:spPr>
          <a:xfrm>
            <a:off x="0" y="0"/>
            <a:ext cx="9144000" cy="5143500"/>
          </a:xfrm>
          <a:prstGeom prst="rect">
            <a:avLst/>
          </a:prstGeom>
        </p:spPr>
      </p:pic>
      <p:sp>
        <p:nvSpPr>
          <p:cNvPr id="7" name="TextBox 6"/>
          <p:cNvSpPr txBox="1"/>
          <p:nvPr/>
        </p:nvSpPr>
        <p:spPr>
          <a:xfrm>
            <a:off x="0" y="182880"/>
            <a:ext cx="9144000" cy="914400"/>
          </a:xfrm>
          <a:prstGeom prst="rect">
            <a:avLst/>
          </a:prstGeom>
          <a:noFill/>
        </p:spPr>
        <p:txBody>
          <a:bodyPr wrap="square">
            <a:spAutoFit/>
          </a:bodyPr>
          <a:lstStyle/>
          <a:p>
            <a:pPr algn="ctr">
              <a:defRPr b="1" sz="2160">
                <a:solidFill>
                  <a:srgbClr val="FFFFFF"/>
                </a:solidFill>
                <a:latin typeface="Courier New"/>
              </a:defRPr>
            </a:pPr>
            <a:r>
              <a:t> The Impact of Indian Culture on Global Society </a:t>
            </a:r>
          </a:p>
        </p:txBody>
      </p:sp>
      <p:sp>
        <p:nvSpPr>
          <p:cNvPr id="8" name="TextBox 7"/>
          <p:cNvSpPr txBox="1"/>
          <p:nvPr/>
        </p:nvSpPr>
        <p:spPr>
          <a:xfrm>
            <a:off x="228600" y="1371600"/>
            <a:ext cx="3657600" cy="914400"/>
          </a:xfrm>
          <a:prstGeom prst="rect">
            <a:avLst/>
          </a:prstGeom>
          <a:noFill/>
        </p:spPr>
        <p:txBody>
          <a:bodyPr wrap="square">
            <a:spAutoFit/>
          </a:bodyPr>
          <a:lstStyle/>
          <a:p>
            <a:pPr algn="ctr">
              <a:defRPr b="0" sz="1080">
                <a:solidFill>
                  <a:srgbClr val="FFFFFF"/>
                </a:solidFill>
                <a:latin typeface="Courier New"/>
              </a:defRPr>
            </a:pPr>
            <a:r>
              <a:t>The impact of Indian culture on global society is multifaceted and far-reaching, from its rich spiritual heritage to its vibrant arts and crafts, with yoga, meditation, and Ayurveda gaining popularity worldwide, while India's cuisine, Bollywood, and festival celebrations also transcending borders, fostering cultural exchange and understanding.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India's Strength in Diversity </a:t>
            </a:r>
          </a:p>
        </p:txBody>
      </p:sp>
      <p:sp>
        <p:nvSpPr>
          <p:cNvPr id="3" name="Subtitle 2"/>
          <p:cNvSpPr>
            <a:spLocks noGrp="1"/>
          </p:cNvSpPr>
          <p:nvPr>
            <p:ph type="subTitle" idx="1"/>
          </p:nvPr>
        </p:nvSpPr>
        <p:spPr/>
        <p:txBody>
          <a:bodyPr/>
          <a:lstStyle/>
          <a:p/>
        </p:txBody>
      </p:sp>
      <p:pic>
        <p:nvPicPr>
          <p:cNvPr id="4" name="Picture 3" descr="1.png"/>
          <p:cNvPicPr>
            <a:picLocks noChangeAspect="1"/>
          </p:cNvPicPr>
          <p:nvPr/>
        </p:nvPicPr>
        <p:blipFill>
          <a:blip r:embed="rId2"/>
          <a:stretch>
            <a:fillRect/>
          </a:stretch>
        </p:blipFill>
        <p:spPr>
          <a:xfrm>
            <a:off x="0" y="0"/>
            <a:ext cx="9144000" cy="5143500"/>
          </a:xfrm>
          <a:prstGeom prst="rect">
            <a:avLst/>
          </a:prstGeom>
        </p:spPr>
      </p:pic>
      <p:sp>
        <p:nvSpPr>
          <p:cNvPr id="5" name="TextBox 4"/>
          <p:cNvSpPr txBox="1"/>
          <p:nvPr/>
        </p:nvSpPr>
        <p:spPr>
          <a:xfrm>
            <a:off x="914400" y="1828800"/>
            <a:ext cx="7315200" cy="914400"/>
          </a:xfrm>
          <a:prstGeom prst="rect">
            <a:avLst/>
          </a:prstGeom>
          <a:noFill/>
        </p:spPr>
        <p:txBody>
          <a:bodyPr wrap="square">
            <a:spAutoFit/>
          </a:bodyPr>
          <a:lstStyle/>
          <a:p>
            <a:pPr algn="ctr">
              <a:defRPr b="1" sz="2880">
                <a:solidFill>
                  <a:srgbClr val="FFFFFF"/>
                </a:solidFill>
                <a:latin typeface="Courier New"/>
              </a:defRPr>
            </a:pPr>
            <a:r>
              <a:t>India's Path to Independence</a:t>
            </a:r>
          </a:p>
        </p:txBody>
      </p:sp>
      <p:pic>
        <p:nvPicPr>
          <p:cNvPr id="6" name="Picture 5" descr="2.png"/>
          <p:cNvPicPr>
            <a:picLocks noChangeAspect="1"/>
          </p:cNvPicPr>
          <p:nvPr/>
        </p:nvPicPr>
        <p:blipFill>
          <a:blip r:embed="rId3"/>
          <a:stretch>
            <a:fillRect/>
          </a:stretch>
        </p:blipFill>
        <p:spPr>
          <a:xfrm>
            <a:off x="0" y="0"/>
            <a:ext cx="9144000" cy="5143500"/>
          </a:xfrm>
          <a:prstGeom prst="rect">
            <a:avLst/>
          </a:prstGeom>
        </p:spPr>
      </p:pic>
      <p:sp>
        <p:nvSpPr>
          <p:cNvPr id="7" name="TextBox 6"/>
          <p:cNvSpPr txBox="1"/>
          <p:nvPr/>
        </p:nvSpPr>
        <p:spPr>
          <a:xfrm>
            <a:off x="0" y="182880"/>
            <a:ext cx="9144000" cy="914400"/>
          </a:xfrm>
          <a:prstGeom prst="rect">
            <a:avLst/>
          </a:prstGeom>
          <a:noFill/>
        </p:spPr>
        <p:txBody>
          <a:bodyPr wrap="square">
            <a:spAutoFit/>
          </a:bodyPr>
          <a:lstStyle/>
          <a:p>
            <a:pPr algn="ctr">
              <a:defRPr b="1" sz="2160">
                <a:solidFill>
                  <a:srgbClr val="FFFFFF"/>
                </a:solidFill>
                <a:latin typeface="Courier New"/>
              </a:defRPr>
            </a:pPr>
            <a:r>
              <a:t> India's Strength in Diversity </a:t>
            </a:r>
          </a:p>
        </p:txBody>
      </p:sp>
      <p:sp>
        <p:nvSpPr>
          <p:cNvPr id="8" name="TextBox 7"/>
          <p:cNvSpPr txBox="1"/>
          <p:nvPr/>
        </p:nvSpPr>
        <p:spPr>
          <a:xfrm>
            <a:off x="228600" y="1371600"/>
            <a:ext cx="3657600" cy="914400"/>
          </a:xfrm>
          <a:prstGeom prst="rect">
            <a:avLst/>
          </a:prstGeom>
          <a:noFill/>
        </p:spPr>
        <p:txBody>
          <a:bodyPr wrap="square">
            <a:spAutoFit/>
          </a:bodyPr>
          <a:lstStyle/>
          <a:p>
            <a:pPr algn="ctr">
              <a:defRPr b="0" sz="1080">
                <a:solidFill>
                  <a:srgbClr val="FFFFFF"/>
                </a:solidFill>
                <a:latin typeface="Courier New"/>
              </a:defRPr>
            </a:pPr>
            <a:r>
              <a:t>India's cultural tapestry is dramatically diverse weaving together the vibrant hues of various languages, philosophies, and traditions creating a rich artistic expression embracing simplicity and complexity intertwined in a wondrous dance.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Celebrating the Indian Nation-State </a:t>
            </a:r>
          </a:p>
        </p:txBody>
      </p:sp>
      <p:sp>
        <p:nvSpPr>
          <p:cNvPr id="3" name="Subtitle 2"/>
          <p:cNvSpPr>
            <a:spLocks noGrp="1"/>
          </p:cNvSpPr>
          <p:nvPr>
            <p:ph type="subTitle" idx="1"/>
          </p:nvPr>
        </p:nvSpPr>
        <p:spPr/>
        <p:txBody>
          <a:bodyPr/>
          <a:lstStyle/>
          <a:p/>
        </p:txBody>
      </p:sp>
      <p:pic>
        <p:nvPicPr>
          <p:cNvPr id="4" name="Picture 3" descr="1.png"/>
          <p:cNvPicPr>
            <a:picLocks noChangeAspect="1"/>
          </p:cNvPicPr>
          <p:nvPr/>
        </p:nvPicPr>
        <p:blipFill>
          <a:blip r:embed="rId2"/>
          <a:stretch>
            <a:fillRect/>
          </a:stretch>
        </p:blipFill>
        <p:spPr>
          <a:xfrm>
            <a:off x="0" y="0"/>
            <a:ext cx="9144000" cy="5143500"/>
          </a:xfrm>
          <a:prstGeom prst="rect">
            <a:avLst/>
          </a:prstGeom>
        </p:spPr>
      </p:pic>
      <p:sp>
        <p:nvSpPr>
          <p:cNvPr id="5" name="TextBox 4"/>
          <p:cNvSpPr txBox="1"/>
          <p:nvPr/>
        </p:nvSpPr>
        <p:spPr>
          <a:xfrm>
            <a:off x="914400" y="1828800"/>
            <a:ext cx="7315200" cy="914400"/>
          </a:xfrm>
          <a:prstGeom prst="rect">
            <a:avLst/>
          </a:prstGeom>
          <a:noFill/>
        </p:spPr>
        <p:txBody>
          <a:bodyPr wrap="square">
            <a:spAutoFit/>
          </a:bodyPr>
          <a:lstStyle/>
          <a:p>
            <a:pPr algn="ctr">
              <a:defRPr b="1" sz="2880">
                <a:solidFill>
                  <a:srgbClr val="FFFFFF"/>
                </a:solidFill>
                <a:latin typeface="Courier New"/>
              </a:defRPr>
            </a:pPr>
            <a:r>
              <a:t>India's Path to Independence</a:t>
            </a:r>
          </a:p>
        </p:txBody>
      </p:sp>
      <p:pic>
        <p:nvPicPr>
          <p:cNvPr id="6" name="Picture 5" descr="2.png"/>
          <p:cNvPicPr>
            <a:picLocks noChangeAspect="1"/>
          </p:cNvPicPr>
          <p:nvPr/>
        </p:nvPicPr>
        <p:blipFill>
          <a:blip r:embed="rId3"/>
          <a:stretch>
            <a:fillRect/>
          </a:stretch>
        </p:blipFill>
        <p:spPr>
          <a:xfrm>
            <a:off x="0" y="0"/>
            <a:ext cx="9144000" cy="5143500"/>
          </a:xfrm>
          <a:prstGeom prst="rect">
            <a:avLst/>
          </a:prstGeom>
        </p:spPr>
      </p:pic>
      <p:sp>
        <p:nvSpPr>
          <p:cNvPr id="7" name="TextBox 6"/>
          <p:cNvSpPr txBox="1"/>
          <p:nvPr/>
        </p:nvSpPr>
        <p:spPr>
          <a:xfrm>
            <a:off x="0" y="182880"/>
            <a:ext cx="9144000" cy="914400"/>
          </a:xfrm>
          <a:prstGeom prst="rect">
            <a:avLst/>
          </a:prstGeom>
          <a:noFill/>
        </p:spPr>
        <p:txBody>
          <a:bodyPr wrap="square">
            <a:spAutoFit/>
          </a:bodyPr>
          <a:lstStyle/>
          <a:p>
            <a:pPr algn="ctr">
              <a:defRPr b="1" sz="2160">
                <a:solidFill>
                  <a:srgbClr val="FFFFFF"/>
                </a:solidFill>
                <a:latin typeface="Courier New"/>
              </a:defRPr>
            </a:pPr>
            <a:r>
              <a:t> Celebrating the Indian Nation-State </a:t>
            </a:r>
          </a:p>
        </p:txBody>
      </p:sp>
      <p:sp>
        <p:nvSpPr>
          <p:cNvPr id="8" name="TextBox 7"/>
          <p:cNvSpPr txBox="1"/>
          <p:nvPr/>
        </p:nvSpPr>
        <p:spPr>
          <a:xfrm>
            <a:off x="228600" y="1371600"/>
            <a:ext cx="3657600" cy="914400"/>
          </a:xfrm>
          <a:prstGeom prst="rect">
            <a:avLst/>
          </a:prstGeom>
          <a:noFill/>
        </p:spPr>
        <p:txBody>
          <a:bodyPr wrap="square">
            <a:spAutoFit/>
          </a:bodyPr>
          <a:lstStyle/>
          <a:p>
            <a:pPr algn="ctr">
              <a:defRPr b="0" sz="1080">
                <a:solidFill>
                  <a:srgbClr val="FFFFFF"/>
                </a:solidFill>
                <a:latin typeface="Courier New"/>
              </a:defRPr>
            </a:pPr>
            <a:r>
              <a:t>India's tryst with destiny marks its 75th year of independence recognizing its rich cultural heritage and its democratic journey towards a unified nation showcasing diversity in the form of art music dance literature and cuisine blending the modern with the traditional strengthening its global diplomatic ties through collaborative international relations.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Freedom and Unity </a:t>
            </a:r>
          </a:p>
        </p:txBody>
      </p:sp>
      <p:sp>
        <p:nvSpPr>
          <p:cNvPr id="3" name="Subtitle 2"/>
          <p:cNvSpPr>
            <a:spLocks noGrp="1"/>
          </p:cNvSpPr>
          <p:nvPr>
            <p:ph type="subTitle" idx="1"/>
          </p:nvPr>
        </p:nvSpPr>
        <p:spPr/>
        <p:txBody>
          <a:bodyPr/>
          <a:lstStyle/>
          <a:p/>
        </p:txBody>
      </p:sp>
      <p:pic>
        <p:nvPicPr>
          <p:cNvPr id="4" name="Picture 3" descr="1.png"/>
          <p:cNvPicPr>
            <a:picLocks noChangeAspect="1"/>
          </p:cNvPicPr>
          <p:nvPr/>
        </p:nvPicPr>
        <p:blipFill>
          <a:blip r:embed="rId2"/>
          <a:stretch>
            <a:fillRect/>
          </a:stretch>
        </p:blipFill>
        <p:spPr>
          <a:xfrm>
            <a:off x="0" y="0"/>
            <a:ext cx="9144000" cy="5143500"/>
          </a:xfrm>
          <a:prstGeom prst="rect">
            <a:avLst/>
          </a:prstGeom>
        </p:spPr>
      </p:pic>
      <p:sp>
        <p:nvSpPr>
          <p:cNvPr id="5" name="TextBox 4"/>
          <p:cNvSpPr txBox="1"/>
          <p:nvPr/>
        </p:nvSpPr>
        <p:spPr>
          <a:xfrm>
            <a:off x="914400" y="1828800"/>
            <a:ext cx="7315200" cy="914400"/>
          </a:xfrm>
          <a:prstGeom prst="rect">
            <a:avLst/>
          </a:prstGeom>
          <a:noFill/>
        </p:spPr>
        <p:txBody>
          <a:bodyPr wrap="square">
            <a:spAutoFit/>
          </a:bodyPr>
          <a:lstStyle/>
          <a:p>
            <a:pPr algn="ctr">
              <a:defRPr b="1" sz="2880">
                <a:solidFill>
                  <a:srgbClr val="FFFFFF"/>
                </a:solidFill>
                <a:latin typeface="Courier New"/>
              </a:defRPr>
            </a:pPr>
            <a:r>
              <a:t>India's Path to Independence</a:t>
            </a:r>
          </a:p>
        </p:txBody>
      </p:sp>
      <p:pic>
        <p:nvPicPr>
          <p:cNvPr id="6" name="Picture 5" descr="2.png"/>
          <p:cNvPicPr>
            <a:picLocks noChangeAspect="1"/>
          </p:cNvPicPr>
          <p:nvPr/>
        </p:nvPicPr>
        <p:blipFill>
          <a:blip r:embed="rId3"/>
          <a:stretch>
            <a:fillRect/>
          </a:stretch>
        </p:blipFill>
        <p:spPr>
          <a:xfrm>
            <a:off x="0" y="0"/>
            <a:ext cx="9144000" cy="5143500"/>
          </a:xfrm>
          <a:prstGeom prst="rect">
            <a:avLst/>
          </a:prstGeom>
        </p:spPr>
      </p:pic>
      <p:sp>
        <p:nvSpPr>
          <p:cNvPr id="7" name="TextBox 6"/>
          <p:cNvSpPr txBox="1"/>
          <p:nvPr/>
        </p:nvSpPr>
        <p:spPr>
          <a:xfrm>
            <a:off x="0" y="182880"/>
            <a:ext cx="9144000" cy="914400"/>
          </a:xfrm>
          <a:prstGeom prst="rect">
            <a:avLst/>
          </a:prstGeom>
          <a:noFill/>
        </p:spPr>
        <p:txBody>
          <a:bodyPr wrap="square">
            <a:spAutoFit/>
          </a:bodyPr>
          <a:lstStyle/>
          <a:p>
            <a:pPr algn="ctr">
              <a:defRPr b="1" sz="2160">
                <a:solidFill>
                  <a:srgbClr val="FFFFFF"/>
                </a:solidFill>
                <a:latin typeface="Courier New"/>
              </a:defRPr>
            </a:pPr>
            <a:r>
              <a:t> Freedom and Unity </a:t>
            </a:r>
          </a:p>
        </p:txBody>
      </p:sp>
      <p:sp>
        <p:nvSpPr>
          <p:cNvPr id="8" name="TextBox 7"/>
          <p:cNvSpPr txBox="1"/>
          <p:nvPr/>
        </p:nvSpPr>
        <p:spPr>
          <a:xfrm>
            <a:off x="228600" y="1371600"/>
            <a:ext cx="3657600" cy="914400"/>
          </a:xfrm>
          <a:prstGeom prst="rect">
            <a:avLst/>
          </a:prstGeom>
          <a:noFill/>
        </p:spPr>
        <p:txBody>
          <a:bodyPr wrap="square">
            <a:spAutoFit/>
          </a:bodyPr>
          <a:lstStyle/>
          <a:p>
            <a:pPr algn="ctr">
              <a:defRPr b="0" sz="1080">
                <a:solidFill>
                  <a:srgbClr val="FFFFFF"/>
                </a:solidFill>
                <a:latin typeface="Courier New"/>
              </a:defRPr>
            </a:pPr>
            <a:r>
              <a:t>Freedom and unity are two interconnected concepts that are essential for a harmonious society, where individuals can live without fear of persecution and prosper in an environment that fosters diversity and values the contributions of all members, promoting a culture of tolerance, inclusivity and mutual respect.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The Journey towards Nationhood </a:t>
            </a:r>
          </a:p>
        </p:txBody>
      </p:sp>
      <p:sp>
        <p:nvSpPr>
          <p:cNvPr id="3" name="Subtitle 2"/>
          <p:cNvSpPr>
            <a:spLocks noGrp="1"/>
          </p:cNvSpPr>
          <p:nvPr>
            <p:ph type="subTitle" idx="1"/>
          </p:nvPr>
        </p:nvSpPr>
        <p:spPr/>
        <p:txBody>
          <a:bodyPr/>
          <a:lstStyle/>
          <a:p/>
        </p:txBody>
      </p:sp>
      <p:pic>
        <p:nvPicPr>
          <p:cNvPr id="4" name="Picture 3" descr="1.png"/>
          <p:cNvPicPr>
            <a:picLocks noChangeAspect="1"/>
          </p:cNvPicPr>
          <p:nvPr/>
        </p:nvPicPr>
        <p:blipFill>
          <a:blip r:embed="rId2"/>
          <a:stretch>
            <a:fillRect/>
          </a:stretch>
        </p:blipFill>
        <p:spPr>
          <a:xfrm>
            <a:off x="0" y="0"/>
            <a:ext cx="9144000" cy="5143500"/>
          </a:xfrm>
          <a:prstGeom prst="rect">
            <a:avLst/>
          </a:prstGeom>
        </p:spPr>
      </p:pic>
      <p:sp>
        <p:nvSpPr>
          <p:cNvPr id="5" name="TextBox 4"/>
          <p:cNvSpPr txBox="1"/>
          <p:nvPr/>
        </p:nvSpPr>
        <p:spPr>
          <a:xfrm>
            <a:off x="914400" y="1828800"/>
            <a:ext cx="7315200" cy="914400"/>
          </a:xfrm>
          <a:prstGeom prst="rect">
            <a:avLst/>
          </a:prstGeom>
          <a:noFill/>
        </p:spPr>
        <p:txBody>
          <a:bodyPr wrap="square">
            <a:spAutoFit/>
          </a:bodyPr>
          <a:lstStyle/>
          <a:p>
            <a:pPr algn="ctr">
              <a:defRPr b="1" sz="2880">
                <a:solidFill>
                  <a:srgbClr val="FFFFFF"/>
                </a:solidFill>
                <a:latin typeface="Courier New"/>
              </a:defRPr>
            </a:pPr>
            <a:r>
              <a:t>India's Path to Independence</a:t>
            </a:r>
          </a:p>
        </p:txBody>
      </p:sp>
      <p:pic>
        <p:nvPicPr>
          <p:cNvPr id="6" name="Picture 5" descr="2.png"/>
          <p:cNvPicPr>
            <a:picLocks noChangeAspect="1"/>
          </p:cNvPicPr>
          <p:nvPr/>
        </p:nvPicPr>
        <p:blipFill>
          <a:blip r:embed="rId3"/>
          <a:stretch>
            <a:fillRect/>
          </a:stretch>
        </p:blipFill>
        <p:spPr>
          <a:xfrm>
            <a:off x="0" y="0"/>
            <a:ext cx="9144000" cy="5143500"/>
          </a:xfrm>
          <a:prstGeom prst="rect">
            <a:avLst/>
          </a:prstGeom>
        </p:spPr>
      </p:pic>
      <p:sp>
        <p:nvSpPr>
          <p:cNvPr id="7" name="TextBox 6"/>
          <p:cNvSpPr txBox="1"/>
          <p:nvPr/>
        </p:nvSpPr>
        <p:spPr>
          <a:xfrm>
            <a:off x="0" y="182880"/>
            <a:ext cx="9144000" cy="914400"/>
          </a:xfrm>
          <a:prstGeom prst="rect">
            <a:avLst/>
          </a:prstGeom>
          <a:noFill/>
        </p:spPr>
        <p:txBody>
          <a:bodyPr wrap="square">
            <a:spAutoFit/>
          </a:bodyPr>
          <a:lstStyle/>
          <a:p>
            <a:pPr algn="ctr">
              <a:defRPr b="1" sz="2160">
                <a:solidFill>
                  <a:srgbClr val="FFFFFF"/>
                </a:solidFill>
                <a:latin typeface="Courier New"/>
              </a:defRPr>
            </a:pPr>
            <a:r>
              <a:t> The Journey towards Nationhood </a:t>
            </a:r>
          </a:p>
        </p:txBody>
      </p:sp>
      <p:sp>
        <p:nvSpPr>
          <p:cNvPr id="8" name="TextBox 7"/>
          <p:cNvSpPr txBox="1"/>
          <p:nvPr/>
        </p:nvSpPr>
        <p:spPr>
          <a:xfrm>
            <a:off x="228600" y="1371600"/>
            <a:ext cx="3657600" cy="914400"/>
          </a:xfrm>
          <a:prstGeom prst="rect">
            <a:avLst/>
          </a:prstGeom>
          <a:noFill/>
        </p:spPr>
        <p:txBody>
          <a:bodyPr wrap="square">
            <a:spAutoFit/>
          </a:bodyPr>
          <a:lstStyle/>
          <a:p>
            <a:pPr algn="ctr">
              <a:defRPr b="0" sz="1080">
                <a:solidFill>
                  <a:srgbClr val="FFFFFF"/>
                </a:solidFill>
                <a:latin typeface="Courier New"/>
              </a:defRPr>
            </a:pPr>
            <a:r>
              <a:t>The Journey towards Nationhood began with the African National Congress' adoption of the Freedom Charter in 1955, marking a new era of organized resistance against apartheid. This milestone event would lay the foundation for years of struggle, culminating in the country's transition to democracy in 1994 under Nelson Mandela's leadership.</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The Indian National Movement's Enduring Legacy </a:t>
            </a:r>
          </a:p>
        </p:txBody>
      </p:sp>
      <p:sp>
        <p:nvSpPr>
          <p:cNvPr id="3" name="Subtitle 2"/>
          <p:cNvSpPr>
            <a:spLocks noGrp="1"/>
          </p:cNvSpPr>
          <p:nvPr>
            <p:ph type="subTitle" idx="1"/>
          </p:nvPr>
        </p:nvSpPr>
        <p:spPr/>
        <p:txBody>
          <a:bodyPr/>
          <a:lstStyle/>
          <a:p/>
        </p:txBody>
      </p:sp>
      <p:pic>
        <p:nvPicPr>
          <p:cNvPr id="4" name="Picture 3" descr="1.png"/>
          <p:cNvPicPr>
            <a:picLocks noChangeAspect="1"/>
          </p:cNvPicPr>
          <p:nvPr/>
        </p:nvPicPr>
        <p:blipFill>
          <a:blip r:embed="rId2"/>
          <a:stretch>
            <a:fillRect/>
          </a:stretch>
        </p:blipFill>
        <p:spPr>
          <a:xfrm>
            <a:off x="0" y="0"/>
            <a:ext cx="9144000" cy="5143500"/>
          </a:xfrm>
          <a:prstGeom prst="rect">
            <a:avLst/>
          </a:prstGeom>
        </p:spPr>
      </p:pic>
      <p:sp>
        <p:nvSpPr>
          <p:cNvPr id="5" name="TextBox 4"/>
          <p:cNvSpPr txBox="1"/>
          <p:nvPr/>
        </p:nvSpPr>
        <p:spPr>
          <a:xfrm>
            <a:off x="914400" y="1828800"/>
            <a:ext cx="7315200" cy="914400"/>
          </a:xfrm>
          <a:prstGeom prst="rect">
            <a:avLst/>
          </a:prstGeom>
          <a:noFill/>
        </p:spPr>
        <p:txBody>
          <a:bodyPr wrap="square">
            <a:spAutoFit/>
          </a:bodyPr>
          <a:lstStyle/>
          <a:p>
            <a:pPr algn="ctr">
              <a:defRPr b="1" sz="2880">
                <a:solidFill>
                  <a:srgbClr val="FFFFFF"/>
                </a:solidFill>
                <a:latin typeface="Courier New"/>
              </a:defRPr>
            </a:pPr>
            <a:r>
              <a:t>India's Path to Independence</a:t>
            </a:r>
          </a:p>
        </p:txBody>
      </p:sp>
      <p:pic>
        <p:nvPicPr>
          <p:cNvPr id="6" name="Picture 5" descr="2.png"/>
          <p:cNvPicPr>
            <a:picLocks noChangeAspect="1"/>
          </p:cNvPicPr>
          <p:nvPr/>
        </p:nvPicPr>
        <p:blipFill>
          <a:blip r:embed="rId3"/>
          <a:stretch>
            <a:fillRect/>
          </a:stretch>
        </p:blipFill>
        <p:spPr>
          <a:xfrm>
            <a:off x="0" y="0"/>
            <a:ext cx="9144000" cy="5143500"/>
          </a:xfrm>
          <a:prstGeom prst="rect">
            <a:avLst/>
          </a:prstGeom>
        </p:spPr>
      </p:pic>
      <p:sp>
        <p:nvSpPr>
          <p:cNvPr id="7" name="TextBox 6"/>
          <p:cNvSpPr txBox="1"/>
          <p:nvPr/>
        </p:nvSpPr>
        <p:spPr>
          <a:xfrm>
            <a:off x="0" y="182880"/>
            <a:ext cx="9144000" cy="914400"/>
          </a:xfrm>
          <a:prstGeom prst="rect">
            <a:avLst/>
          </a:prstGeom>
          <a:noFill/>
        </p:spPr>
        <p:txBody>
          <a:bodyPr wrap="square">
            <a:spAutoFit/>
          </a:bodyPr>
          <a:lstStyle/>
          <a:p>
            <a:pPr algn="ctr">
              <a:defRPr b="1" sz="2160">
                <a:solidFill>
                  <a:srgbClr val="FFFFFF"/>
                </a:solidFill>
                <a:latin typeface="Courier New"/>
              </a:defRPr>
            </a:pPr>
            <a:r>
              <a:t> The Indian National Movement's Enduring Legacy </a:t>
            </a:r>
          </a:p>
        </p:txBody>
      </p:sp>
      <p:sp>
        <p:nvSpPr>
          <p:cNvPr id="8" name="TextBox 7"/>
          <p:cNvSpPr txBox="1"/>
          <p:nvPr/>
        </p:nvSpPr>
        <p:spPr>
          <a:xfrm>
            <a:off x="228600" y="1371600"/>
            <a:ext cx="3657600" cy="914400"/>
          </a:xfrm>
          <a:prstGeom prst="rect">
            <a:avLst/>
          </a:prstGeom>
          <a:noFill/>
        </p:spPr>
        <p:txBody>
          <a:bodyPr wrap="square">
            <a:spAutoFit/>
          </a:bodyPr>
          <a:lstStyle/>
          <a:p>
            <a:pPr algn="ctr">
              <a:defRPr b="0" sz="1080">
                <a:solidFill>
                  <a:srgbClr val="FFFFFF"/>
                </a:solidFill>
                <a:latin typeface="Courier New"/>
              </a:defRPr>
            </a:pPr>
            <a:r>
              <a:t>The Indian National Movement's struggle for independence profoundly impacted modern India's governance, emphasizing democratic values, social justice, and economic development; its legacy influences contemporary Indian politics, particularly in promoting federalism, affirmative action, and minority rights, while also shaping international relations and regional diplomacy.</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India's Unfinished Story </a:t>
            </a:r>
          </a:p>
        </p:txBody>
      </p:sp>
      <p:sp>
        <p:nvSpPr>
          <p:cNvPr id="3" name="Subtitle 2"/>
          <p:cNvSpPr>
            <a:spLocks noGrp="1"/>
          </p:cNvSpPr>
          <p:nvPr>
            <p:ph type="subTitle" idx="1"/>
          </p:nvPr>
        </p:nvSpPr>
        <p:spPr/>
        <p:txBody>
          <a:bodyPr/>
          <a:lstStyle/>
          <a:p/>
        </p:txBody>
      </p:sp>
      <p:pic>
        <p:nvPicPr>
          <p:cNvPr id="4" name="Picture 3" descr="1.png"/>
          <p:cNvPicPr>
            <a:picLocks noChangeAspect="1"/>
          </p:cNvPicPr>
          <p:nvPr/>
        </p:nvPicPr>
        <p:blipFill>
          <a:blip r:embed="rId2"/>
          <a:stretch>
            <a:fillRect/>
          </a:stretch>
        </p:blipFill>
        <p:spPr>
          <a:xfrm>
            <a:off x="0" y="0"/>
            <a:ext cx="9144000" cy="5143500"/>
          </a:xfrm>
          <a:prstGeom prst="rect">
            <a:avLst/>
          </a:prstGeom>
        </p:spPr>
      </p:pic>
      <p:sp>
        <p:nvSpPr>
          <p:cNvPr id="5" name="TextBox 4"/>
          <p:cNvSpPr txBox="1"/>
          <p:nvPr/>
        </p:nvSpPr>
        <p:spPr>
          <a:xfrm>
            <a:off x="914400" y="1828800"/>
            <a:ext cx="7315200" cy="914400"/>
          </a:xfrm>
          <a:prstGeom prst="rect">
            <a:avLst/>
          </a:prstGeom>
          <a:noFill/>
        </p:spPr>
        <p:txBody>
          <a:bodyPr wrap="square">
            <a:spAutoFit/>
          </a:bodyPr>
          <a:lstStyle/>
          <a:p>
            <a:pPr algn="ctr">
              <a:defRPr b="1" sz="2880">
                <a:solidFill>
                  <a:srgbClr val="FFFFFF"/>
                </a:solidFill>
                <a:latin typeface="Courier New"/>
              </a:defRPr>
            </a:pPr>
            <a:r>
              <a:t>India's Path to Independence</a:t>
            </a:r>
          </a:p>
        </p:txBody>
      </p:sp>
      <p:pic>
        <p:nvPicPr>
          <p:cNvPr id="6" name="Picture 5" descr="2.png"/>
          <p:cNvPicPr>
            <a:picLocks noChangeAspect="1"/>
          </p:cNvPicPr>
          <p:nvPr/>
        </p:nvPicPr>
        <p:blipFill>
          <a:blip r:embed="rId3"/>
          <a:stretch>
            <a:fillRect/>
          </a:stretch>
        </p:blipFill>
        <p:spPr>
          <a:xfrm>
            <a:off x="0" y="0"/>
            <a:ext cx="9144000" cy="5143500"/>
          </a:xfrm>
          <a:prstGeom prst="rect">
            <a:avLst/>
          </a:prstGeom>
        </p:spPr>
      </p:pic>
      <p:sp>
        <p:nvSpPr>
          <p:cNvPr id="7" name="TextBox 6"/>
          <p:cNvSpPr txBox="1"/>
          <p:nvPr/>
        </p:nvSpPr>
        <p:spPr>
          <a:xfrm>
            <a:off x="0" y="182880"/>
            <a:ext cx="9144000" cy="914400"/>
          </a:xfrm>
          <a:prstGeom prst="rect">
            <a:avLst/>
          </a:prstGeom>
          <a:noFill/>
        </p:spPr>
        <p:txBody>
          <a:bodyPr wrap="square">
            <a:spAutoFit/>
          </a:bodyPr>
          <a:lstStyle/>
          <a:p>
            <a:pPr algn="ctr">
              <a:defRPr b="1" sz="2160">
                <a:solidFill>
                  <a:srgbClr val="FFFFFF"/>
                </a:solidFill>
                <a:latin typeface="Courier New"/>
              </a:defRPr>
            </a:pPr>
            <a:r>
              <a:t> India's Unfinished Story </a:t>
            </a:r>
          </a:p>
        </p:txBody>
      </p:sp>
      <p:sp>
        <p:nvSpPr>
          <p:cNvPr id="8" name="TextBox 7"/>
          <p:cNvSpPr txBox="1"/>
          <p:nvPr/>
        </p:nvSpPr>
        <p:spPr>
          <a:xfrm>
            <a:off x="228600" y="1371600"/>
            <a:ext cx="3657600" cy="914400"/>
          </a:xfrm>
          <a:prstGeom prst="rect">
            <a:avLst/>
          </a:prstGeom>
          <a:noFill/>
        </p:spPr>
        <p:txBody>
          <a:bodyPr wrap="square">
            <a:spAutoFit/>
          </a:bodyPr>
          <a:lstStyle/>
          <a:p>
            <a:pPr algn="ctr">
              <a:defRPr b="0" sz="1080">
                <a:solidFill>
                  <a:srgbClr val="FFFFFF"/>
                </a:solidFill>
                <a:latin typeface="Courier New"/>
              </a:defRPr>
            </a:pPr>
            <a:r>
              <a:t>Independent India has struggled to reconcile its diverse cultural identity with the dominant influence of the British colonial legacy and the aspirations of the growing middle class while also confronting the enduring realities of poverty and social inequality which have left behind many marginalized communities.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The Indian National Congress </a:t>
            </a:r>
          </a:p>
        </p:txBody>
      </p:sp>
      <p:sp>
        <p:nvSpPr>
          <p:cNvPr id="3" name="Subtitle 2"/>
          <p:cNvSpPr>
            <a:spLocks noGrp="1"/>
          </p:cNvSpPr>
          <p:nvPr>
            <p:ph type="subTitle" idx="1"/>
          </p:nvPr>
        </p:nvSpPr>
        <p:spPr/>
        <p:txBody>
          <a:bodyPr/>
          <a:lstStyle/>
          <a:p/>
        </p:txBody>
      </p:sp>
      <p:pic>
        <p:nvPicPr>
          <p:cNvPr id="4" name="Picture 3" descr="1.png"/>
          <p:cNvPicPr>
            <a:picLocks noChangeAspect="1"/>
          </p:cNvPicPr>
          <p:nvPr/>
        </p:nvPicPr>
        <p:blipFill>
          <a:blip r:embed="rId2"/>
          <a:stretch>
            <a:fillRect/>
          </a:stretch>
        </p:blipFill>
        <p:spPr>
          <a:xfrm>
            <a:off x="0" y="0"/>
            <a:ext cx="9144000" cy="5143500"/>
          </a:xfrm>
          <a:prstGeom prst="rect">
            <a:avLst/>
          </a:prstGeom>
        </p:spPr>
      </p:pic>
      <p:sp>
        <p:nvSpPr>
          <p:cNvPr id="5" name="TextBox 4"/>
          <p:cNvSpPr txBox="1"/>
          <p:nvPr/>
        </p:nvSpPr>
        <p:spPr>
          <a:xfrm>
            <a:off x="914400" y="1828800"/>
            <a:ext cx="7315200" cy="914400"/>
          </a:xfrm>
          <a:prstGeom prst="rect">
            <a:avLst/>
          </a:prstGeom>
          <a:noFill/>
        </p:spPr>
        <p:txBody>
          <a:bodyPr wrap="square">
            <a:spAutoFit/>
          </a:bodyPr>
          <a:lstStyle/>
          <a:p>
            <a:pPr algn="ctr">
              <a:defRPr b="1" sz="2880">
                <a:solidFill>
                  <a:srgbClr val="FFFFFF"/>
                </a:solidFill>
                <a:latin typeface="Courier New"/>
              </a:defRPr>
            </a:pPr>
            <a:r>
              <a:t>India's Path to Independence</a:t>
            </a:r>
          </a:p>
        </p:txBody>
      </p:sp>
      <p:pic>
        <p:nvPicPr>
          <p:cNvPr id="6" name="Picture 5" descr="2.png"/>
          <p:cNvPicPr>
            <a:picLocks noChangeAspect="1"/>
          </p:cNvPicPr>
          <p:nvPr/>
        </p:nvPicPr>
        <p:blipFill>
          <a:blip r:embed="rId3"/>
          <a:stretch>
            <a:fillRect/>
          </a:stretch>
        </p:blipFill>
        <p:spPr>
          <a:xfrm>
            <a:off x="0" y="0"/>
            <a:ext cx="9144000" cy="5143500"/>
          </a:xfrm>
          <a:prstGeom prst="rect">
            <a:avLst/>
          </a:prstGeom>
        </p:spPr>
      </p:pic>
      <p:sp>
        <p:nvSpPr>
          <p:cNvPr id="7" name="TextBox 6"/>
          <p:cNvSpPr txBox="1"/>
          <p:nvPr/>
        </p:nvSpPr>
        <p:spPr>
          <a:xfrm>
            <a:off x="0" y="182880"/>
            <a:ext cx="9144000" cy="914400"/>
          </a:xfrm>
          <a:prstGeom prst="rect">
            <a:avLst/>
          </a:prstGeom>
          <a:noFill/>
        </p:spPr>
        <p:txBody>
          <a:bodyPr wrap="square">
            <a:spAutoFit/>
          </a:bodyPr>
          <a:lstStyle/>
          <a:p>
            <a:pPr algn="ctr">
              <a:defRPr b="1" sz="2160">
                <a:solidFill>
                  <a:srgbClr val="FFFFFF"/>
                </a:solidFill>
                <a:latin typeface="Courier New"/>
              </a:defRPr>
            </a:pPr>
            <a:r>
              <a:t> The Indian National Congress </a:t>
            </a:r>
          </a:p>
        </p:txBody>
      </p:sp>
      <p:sp>
        <p:nvSpPr>
          <p:cNvPr id="8" name="TextBox 7"/>
          <p:cNvSpPr txBox="1"/>
          <p:nvPr/>
        </p:nvSpPr>
        <p:spPr>
          <a:xfrm>
            <a:off x="228600" y="1371600"/>
            <a:ext cx="3657600" cy="914400"/>
          </a:xfrm>
          <a:prstGeom prst="rect">
            <a:avLst/>
          </a:prstGeom>
          <a:noFill/>
        </p:spPr>
        <p:txBody>
          <a:bodyPr wrap="square">
            <a:spAutoFit/>
          </a:bodyPr>
          <a:lstStyle/>
          <a:p>
            <a:pPr algn="ctr">
              <a:defRPr b="0" sz="1080">
                <a:solidFill>
                  <a:srgbClr val="FFFFFF"/>
                </a:solidFill>
                <a:latin typeface="Courier New"/>
              </a:defRPr>
            </a:pPr>
            <a:r>
              <a:t>The Indian National Congress was founded in 1885 by A.O. Hume to form an association of educated Indians who could express the sentiments of the masses, promote unity and contribute to the betterment of the country.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The Future of India's Identity </a:t>
            </a:r>
          </a:p>
        </p:txBody>
      </p:sp>
      <p:sp>
        <p:nvSpPr>
          <p:cNvPr id="3" name="Subtitle 2"/>
          <p:cNvSpPr>
            <a:spLocks noGrp="1"/>
          </p:cNvSpPr>
          <p:nvPr>
            <p:ph type="subTitle" idx="1"/>
          </p:nvPr>
        </p:nvSpPr>
        <p:spPr/>
        <p:txBody>
          <a:bodyPr/>
          <a:lstStyle/>
          <a:p/>
        </p:txBody>
      </p:sp>
      <p:pic>
        <p:nvPicPr>
          <p:cNvPr id="4" name="Picture 3" descr="1.png"/>
          <p:cNvPicPr>
            <a:picLocks noChangeAspect="1"/>
          </p:cNvPicPr>
          <p:nvPr/>
        </p:nvPicPr>
        <p:blipFill>
          <a:blip r:embed="rId2"/>
          <a:stretch>
            <a:fillRect/>
          </a:stretch>
        </p:blipFill>
        <p:spPr>
          <a:xfrm>
            <a:off x="0" y="0"/>
            <a:ext cx="9144000" cy="5143500"/>
          </a:xfrm>
          <a:prstGeom prst="rect">
            <a:avLst/>
          </a:prstGeom>
        </p:spPr>
      </p:pic>
      <p:sp>
        <p:nvSpPr>
          <p:cNvPr id="5" name="TextBox 4"/>
          <p:cNvSpPr txBox="1"/>
          <p:nvPr/>
        </p:nvSpPr>
        <p:spPr>
          <a:xfrm>
            <a:off x="914400" y="1828800"/>
            <a:ext cx="7315200" cy="914400"/>
          </a:xfrm>
          <a:prstGeom prst="rect">
            <a:avLst/>
          </a:prstGeom>
          <a:noFill/>
        </p:spPr>
        <p:txBody>
          <a:bodyPr wrap="square">
            <a:spAutoFit/>
          </a:bodyPr>
          <a:lstStyle/>
          <a:p>
            <a:pPr algn="ctr">
              <a:defRPr b="1" sz="2880">
                <a:solidFill>
                  <a:srgbClr val="FFFFFF"/>
                </a:solidFill>
                <a:latin typeface="Courier New"/>
              </a:defRPr>
            </a:pPr>
            <a:r>
              <a:t>India's Path to Independence</a:t>
            </a:r>
          </a:p>
        </p:txBody>
      </p:sp>
      <p:pic>
        <p:nvPicPr>
          <p:cNvPr id="6" name="Picture 5" descr="2.png"/>
          <p:cNvPicPr>
            <a:picLocks noChangeAspect="1"/>
          </p:cNvPicPr>
          <p:nvPr/>
        </p:nvPicPr>
        <p:blipFill>
          <a:blip r:embed="rId3"/>
          <a:stretch>
            <a:fillRect/>
          </a:stretch>
        </p:blipFill>
        <p:spPr>
          <a:xfrm>
            <a:off x="0" y="0"/>
            <a:ext cx="9144000" cy="5143500"/>
          </a:xfrm>
          <a:prstGeom prst="rect">
            <a:avLst/>
          </a:prstGeom>
        </p:spPr>
      </p:pic>
      <p:sp>
        <p:nvSpPr>
          <p:cNvPr id="7" name="TextBox 6"/>
          <p:cNvSpPr txBox="1"/>
          <p:nvPr/>
        </p:nvSpPr>
        <p:spPr>
          <a:xfrm>
            <a:off x="0" y="182880"/>
            <a:ext cx="9144000" cy="914400"/>
          </a:xfrm>
          <a:prstGeom prst="rect">
            <a:avLst/>
          </a:prstGeom>
          <a:noFill/>
        </p:spPr>
        <p:txBody>
          <a:bodyPr wrap="square">
            <a:spAutoFit/>
          </a:bodyPr>
          <a:lstStyle/>
          <a:p>
            <a:pPr algn="ctr">
              <a:defRPr b="1" sz="2160">
                <a:solidFill>
                  <a:srgbClr val="FFFFFF"/>
                </a:solidFill>
                <a:latin typeface="Courier New"/>
              </a:defRPr>
            </a:pPr>
            <a:r>
              <a:t> The Future of India's Identity </a:t>
            </a:r>
          </a:p>
        </p:txBody>
      </p:sp>
      <p:sp>
        <p:nvSpPr>
          <p:cNvPr id="8" name="TextBox 7"/>
          <p:cNvSpPr txBox="1"/>
          <p:nvPr/>
        </p:nvSpPr>
        <p:spPr>
          <a:xfrm>
            <a:off x="228600" y="1371600"/>
            <a:ext cx="3657600" cy="914400"/>
          </a:xfrm>
          <a:prstGeom prst="rect">
            <a:avLst/>
          </a:prstGeom>
          <a:noFill/>
        </p:spPr>
        <p:txBody>
          <a:bodyPr wrap="square">
            <a:spAutoFit/>
          </a:bodyPr>
          <a:lstStyle/>
          <a:p>
            <a:pPr algn="ctr">
              <a:defRPr b="0" sz="1080">
                <a:solidFill>
                  <a:srgbClr val="FFFFFF"/>
                </a:solidFill>
                <a:latin typeface="Courier New"/>
              </a:defRPr>
            </a:pPr>
            <a:r>
              <a:t>As India's society evolves, its national identity is likely to shift, blending traditional values with modern influences, embracing diversity and promoting inclusivity, while preserving its rich cultural heritage, allowing future generations to forge a unique identity that honors its past while embracing its dynamic present.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Nations building in India </a:t>
            </a:r>
          </a:p>
        </p:txBody>
      </p:sp>
      <p:sp>
        <p:nvSpPr>
          <p:cNvPr id="3" name="Subtitle 2"/>
          <p:cNvSpPr>
            <a:spLocks noGrp="1"/>
          </p:cNvSpPr>
          <p:nvPr>
            <p:ph type="subTitle" idx="1"/>
          </p:nvPr>
        </p:nvSpPr>
        <p:spPr/>
        <p:txBody>
          <a:bodyPr/>
          <a:lstStyle/>
          <a:p/>
        </p:txBody>
      </p:sp>
      <p:pic>
        <p:nvPicPr>
          <p:cNvPr id="4" name="Picture 3" descr="1.png"/>
          <p:cNvPicPr>
            <a:picLocks noChangeAspect="1"/>
          </p:cNvPicPr>
          <p:nvPr/>
        </p:nvPicPr>
        <p:blipFill>
          <a:blip r:embed="rId2"/>
          <a:stretch>
            <a:fillRect/>
          </a:stretch>
        </p:blipFill>
        <p:spPr>
          <a:xfrm>
            <a:off x="0" y="0"/>
            <a:ext cx="9144000" cy="5143500"/>
          </a:xfrm>
          <a:prstGeom prst="rect">
            <a:avLst/>
          </a:prstGeom>
        </p:spPr>
      </p:pic>
      <p:sp>
        <p:nvSpPr>
          <p:cNvPr id="5" name="TextBox 4"/>
          <p:cNvSpPr txBox="1"/>
          <p:nvPr/>
        </p:nvSpPr>
        <p:spPr>
          <a:xfrm>
            <a:off x="914400" y="1828800"/>
            <a:ext cx="7315200" cy="914400"/>
          </a:xfrm>
          <a:prstGeom prst="rect">
            <a:avLst/>
          </a:prstGeom>
          <a:noFill/>
        </p:spPr>
        <p:txBody>
          <a:bodyPr wrap="square">
            <a:spAutoFit/>
          </a:bodyPr>
          <a:lstStyle/>
          <a:p>
            <a:pPr algn="ctr">
              <a:defRPr b="1" sz="2880">
                <a:solidFill>
                  <a:srgbClr val="FFFFFF"/>
                </a:solidFill>
                <a:latin typeface="Courier New"/>
              </a:defRPr>
            </a:pPr>
            <a:r>
              <a:t>India's Path to Independence</a:t>
            </a:r>
          </a:p>
        </p:txBody>
      </p:sp>
      <p:pic>
        <p:nvPicPr>
          <p:cNvPr id="6" name="Picture 5" descr="2.png"/>
          <p:cNvPicPr>
            <a:picLocks noChangeAspect="1"/>
          </p:cNvPicPr>
          <p:nvPr/>
        </p:nvPicPr>
        <p:blipFill>
          <a:blip r:embed="rId3"/>
          <a:stretch>
            <a:fillRect/>
          </a:stretch>
        </p:blipFill>
        <p:spPr>
          <a:xfrm>
            <a:off x="0" y="0"/>
            <a:ext cx="9144000" cy="5143500"/>
          </a:xfrm>
          <a:prstGeom prst="rect">
            <a:avLst/>
          </a:prstGeom>
        </p:spPr>
      </p:pic>
      <p:sp>
        <p:nvSpPr>
          <p:cNvPr id="7" name="TextBox 6"/>
          <p:cNvSpPr txBox="1"/>
          <p:nvPr/>
        </p:nvSpPr>
        <p:spPr>
          <a:xfrm>
            <a:off x="0" y="182880"/>
            <a:ext cx="9144000" cy="914400"/>
          </a:xfrm>
          <a:prstGeom prst="rect">
            <a:avLst/>
          </a:prstGeom>
          <a:noFill/>
        </p:spPr>
        <p:txBody>
          <a:bodyPr wrap="square">
            <a:spAutoFit/>
          </a:bodyPr>
          <a:lstStyle/>
          <a:p>
            <a:pPr algn="ctr">
              <a:defRPr b="1" sz="2160">
                <a:solidFill>
                  <a:srgbClr val="FFFFFF"/>
                </a:solidFill>
                <a:latin typeface="Courier New"/>
              </a:defRPr>
            </a:pPr>
            <a:r>
              <a:t> Nations building in India </a:t>
            </a:r>
          </a:p>
        </p:txBody>
      </p:sp>
      <p:sp>
        <p:nvSpPr>
          <p:cNvPr id="8" name="TextBox 7"/>
          <p:cNvSpPr txBox="1"/>
          <p:nvPr/>
        </p:nvSpPr>
        <p:spPr>
          <a:xfrm>
            <a:off x="228600" y="1371600"/>
            <a:ext cx="3657600" cy="914400"/>
          </a:xfrm>
          <a:prstGeom prst="rect">
            <a:avLst/>
          </a:prstGeom>
          <a:noFill/>
        </p:spPr>
        <p:txBody>
          <a:bodyPr wrap="square">
            <a:spAutoFit/>
          </a:bodyPr>
          <a:lstStyle/>
          <a:p>
            <a:pPr algn="ctr">
              <a:defRPr b="0" sz="1080">
                <a:solidFill>
                  <a:srgbClr val="FFFFFF"/>
                </a:solidFill>
                <a:latin typeface="Courier New"/>
              </a:defRPr>
            </a:pPr>
            <a:r>
              <a:t>Historical monuments like the Red Fort and Qutub Minar symbolize India's architectural prowess while ancient city of Varanasi showcases the country's spiritual linkages; modern metropolises like Mumbai and Bengaluru represent India's urban growth and diversification.</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The Art of Freedom in India </a:t>
            </a:r>
          </a:p>
        </p:txBody>
      </p:sp>
      <p:sp>
        <p:nvSpPr>
          <p:cNvPr id="3" name="Subtitle 2"/>
          <p:cNvSpPr>
            <a:spLocks noGrp="1"/>
          </p:cNvSpPr>
          <p:nvPr>
            <p:ph type="subTitle" idx="1"/>
          </p:nvPr>
        </p:nvSpPr>
        <p:spPr/>
        <p:txBody>
          <a:bodyPr/>
          <a:lstStyle/>
          <a:p/>
        </p:txBody>
      </p:sp>
      <p:pic>
        <p:nvPicPr>
          <p:cNvPr id="4" name="Picture 3" descr="1.png"/>
          <p:cNvPicPr>
            <a:picLocks noChangeAspect="1"/>
          </p:cNvPicPr>
          <p:nvPr/>
        </p:nvPicPr>
        <p:blipFill>
          <a:blip r:embed="rId2"/>
          <a:stretch>
            <a:fillRect/>
          </a:stretch>
        </p:blipFill>
        <p:spPr>
          <a:xfrm>
            <a:off x="0" y="0"/>
            <a:ext cx="9144000" cy="5143500"/>
          </a:xfrm>
          <a:prstGeom prst="rect">
            <a:avLst/>
          </a:prstGeom>
        </p:spPr>
      </p:pic>
      <p:sp>
        <p:nvSpPr>
          <p:cNvPr id="5" name="TextBox 4"/>
          <p:cNvSpPr txBox="1"/>
          <p:nvPr/>
        </p:nvSpPr>
        <p:spPr>
          <a:xfrm>
            <a:off x="914400" y="1828800"/>
            <a:ext cx="7315200" cy="914400"/>
          </a:xfrm>
          <a:prstGeom prst="rect">
            <a:avLst/>
          </a:prstGeom>
          <a:noFill/>
        </p:spPr>
        <p:txBody>
          <a:bodyPr wrap="square">
            <a:spAutoFit/>
          </a:bodyPr>
          <a:lstStyle/>
          <a:p>
            <a:pPr algn="ctr">
              <a:defRPr b="1" sz="2880">
                <a:solidFill>
                  <a:srgbClr val="FFFFFF"/>
                </a:solidFill>
                <a:latin typeface="Courier New"/>
              </a:defRPr>
            </a:pPr>
            <a:r>
              <a:t>India's Path to Independence</a:t>
            </a:r>
          </a:p>
        </p:txBody>
      </p:sp>
      <p:pic>
        <p:nvPicPr>
          <p:cNvPr id="6" name="Picture 5" descr="2.png"/>
          <p:cNvPicPr>
            <a:picLocks noChangeAspect="1"/>
          </p:cNvPicPr>
          <p:nvPr/>
        </p:nvPicPr>
        <p:blipFill>
          <a:blip r:embed="rId3"/>
          <a:stretch>
            <a:fillRect/>
          </a:stretch>
        </p:blipFill>
        <p:spPr>
          <a:xfrm>
            <a:off x="0" y="0"/>
            <a:ext cx="9144000" cy="5143500"/>
          </a:xfrm>
          <a:prstGeom prst="rect">
            <a:avLst/>
          </a:prstGeom>
        </p:spPr>
      </p:pic>
      <p:sp>
        <p:nvSpPr>
          <p:cNvPr id="7" name="TextBox 6"/>
          <p:cNvSpPr txBox="1"/>
          <p:nvPr/>
        </p:nvSpPr>
        <p:spPr>
          <a:xfrm>
            <a:off x="0" y="182880"/>
            <a:ext cx="9144000" cy="914400"/>
          </a:xfrm>
          <a:prstGeom prst="rect">
            <a:avLst/>
          </a:prstGeom>
          <a:noFill/>
        </p:spPr>
        <p:txBody>
          <a:bodyPr wrap="square">
            <a:spAutoFit/>
          </a:bodyPr>
          <a:lstStyle/>
          <a:p>
            <a:pPr algn="ctr">
              <a:defRPr b="1" sz="2160">
                <a:solidFill>
                  <a:srgbClr val="FFFFFF"/>
                </a:solidFill>
                <a:latin typeface="Courier New"/>
              </a:defRPr>
            </a:pPr>
            <a:r>
              <a:t> The Art of Freedom in India </a:t>
            </a:r>
          </a:p>
        </p:txBody>
      </p:sp>
      <p:sp>
        <p:nvSpPr>
          <p:cNvPr id="8" name="TextBox 7"/>
          <p:cNvSpPr txBox="1"/>
          <p:nvPr/>
        </p:nvSpPr>
        <p:spPr>
          <a:xfrm>
            <a:off x="228600" y="1371600"/>
            <a:ext cx="3657600" cy="914400"/>
          </a:xfrm>
          <a:prstGeom prst="rect">
            <a:avLst/>
          </a:prstGeom>
          <a:noFill/>
        </p:spPr>
        <p:txBody>
          <a:bodyPr wrap="square">
            <a:spAutoFit/>
          </a:bodyPr>
          <a:lstStyle/>
          <a:p>
            <a:pPr algn="ctr">
              <a:defRPr b="0" sz="1080">
                <a:solidFill>
                  <a:srgbClr val="FFFFFF"/>
                </a:solidFill>
                <a:latin typeface="Courier New"/>
              </a:defRPr>
            </a:pPr>
            <a:r>
              <a:t>The fight for independence in India commenced with Mahatma Gandhi's Satyagraha movements, emphasizing non-violent resistance against British rule, and culminated in India's realization of freedom from colonial shackles on August 15, 1947, as a sovereign democratic republic.</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India's 75 Years of Independence </a:t>
            </a:r>
          </a:p>
        </p:txBody>
      </p:sp>
      <p:sp>
        <p:nvSpPr>
          <p:cNvPr id="3" name="Subtitle 2"/>
          <p:cNvSpPr>
            <a:spLocks noGrp="1"/>
          </p:cNvSpPr>
          <p:nvPr>
            <p:ph type="subTitle" idx="1"/>
          </p:nvPr>
        </p:nvSpPr>
        <p:spPr/>
        <p:txBody>
          <a:bodyPr/>
          <a:lstStyle/>
          <a:p/>
        </p:txBody>
      </p:sp>
      <p:pic>
        <p:nvPicPr>
          <p:cNvPr id="4" name="Picture 3" descr="1.png"/>
          <p:cNvPicPr>
            <a:picLocks noChangeAspect="1"/>
          </p:cNvPicPr>
          <p:nvPr/>
        </p:nvPicPr>
        <p:blipFill>
          <a:blip r:embed="rId2"/>
          <a:stretch>
            <a:fillRect/>
          </a:stretch>
        </p:blipFill>
        <p:spPr>
          <a:xfrm>
            <a:off x="0" y="0"/>
            <a:ext cx="9144000" cy="5143500"/>
          </a:xfrm>
          <a:prstGeom prst="rect">
            <a:avLst/>
          </a:prstGeom>
        </p:spPr>
      </p:pic>
      <p:sp>
        <p:nvSpPr>
          <p:cNvPr id="5" name="TextBox 4"/>
          <p:cNvSpPr txBox="1"/>
          <p:nvPr/>
        </p:nvSpPr>
        <p:spPr>
          <a:xfrm>
            <a:off x="914400" y="1828800"/>
            <a:ext cx="7315200" cy="914400"/>
          </a:xfrm>
          <a:prstGeom prst="rect">
            <a:avLst/>
          </a:prstGeom>
          <a:noFill/>
        </p:spPr>
        <p:txBody>
          <a:bodyPr wrap="square">
            <a:spAutoFit/>
          </a:bodyPr>
          <a:lstStyle/>
          <a:p>
            <a:pPr algn="ctr">
              <a:defRPr b="1" sz="2880">
                <a:solidFill>
                  <a:srgbClr val="FFFFFF"/>
                </a:solidFill>
                <a:latin typeface="Courier New"/>
              </a:defRPr>
            </a:pPr>
            <a:r>
              <a:t>India's Path to Independence</a:t>
            </a:r>
          </a:p>
        </p:txBody>
      </p:sp>
      <p:pic>
        <p:nvPicPr>
          <p:cNvPr id="6" name="Picture 5" descr="2.png"/>
          <p:cNvPicPr>
            <a:picLocks noChangeAspect="1"/>
          </p:cNvPicPr>
          <p:nvPr/>
        </p:nvPicPr>
        <p:blipFill>
          <a:blip r:embed="rId3"/>
          <a:stretch>
            <a:fillRect/>
          </a:stretch>
        </p:blipFill>
        <p:spPr>
          <a:xfrm>
            <a:off x="0" y="0"/>
            <a:ext cx="9144000" cy="5143500"/>
          </a:xfrm>
          <a:prstGeom prst="rect">
            <a:avLst/>
          </a:prstGeom>
        </p:spPr>
      </p:pic>
      <p:sp>
        <p:nvSpPr>
          <p:cNvPr id="7" name="TextBox 6"/>
          <p:cNvSpPr txBox="1"/>
          <p:nvPr/>
        </p:nvSpPr>
        <p:spPr>
          <a:xfrm>
            <a:off x="0" y="182880"/>
            <a:ext cx="9144000" cy="914400"/>
          </a:xfrm>
          <a:prstGeom prst="rect">
            <a:avLst/>
          </a:prstGeom>
          <a:noFill/>
        </p:spPr>
        <p:txBody>
          <a:bodyPr wrap="square">
            <a:spAutoFit/>
          </a:bodyPr>
          <a:lstStyle/>
          <a:p>
            <a:pPr algn="ctr">
              <a:defRPr b="1" sz="2160">
                <a:solidFill>
                  <a:srgbClr val="FFFFFF"/>
                </a:solidFill>
                <a:latin typeface="Courier New"/>
              </a:defRPr>
            </a:pPr>
            <a:r>
              <a:t> India's 75 Years of Independence </a:t>
            </a:r>
          </a:p>
        </p:txBody>
      </p:sp>
      <p:sp>
        <p:nvSpPr>
          <p:cNvPr id="8" name="TextBox 7"/>
          <p:cNvSpPr txBox="1"/>
          <p:nvPr/>
        </p:nvSpPr>
        <p:spPr>
          <a:xfrm>
            <a:off x="228600" y="1371600"/>
            <a:ext cx="3657600" cy="914400"/>
          </a:xfrm>
          <a:prstGeom prst="rect">
            <a:avLst/>
          </a:prstGeom>
          <a:noFill/>
        </p:spPr>
        <p:txBody>
          <a:bodyPr wrap="square">
            <a:spAutoFit/>
          </a:bodyPr>
          <a:lstStyle/>
          <a:p>
            <a:pPr algn="ctr">
              <a:defRPr b="0" sz="1080">
                <a:solidFill>
                  <a:srgbClr val="FFFFFF"/>
                </a:solidFill>
                <a:latin typeface="Courier New"/>
              </a:defRPr>
            </a:pPr>
            <a:r>
              <a:t>As India celebrates 75 years of independence, it marks a significant milestone in its journey to nation-building, from the struggle for freedom to the growth of a new nation, embracing a unique blend of tradition and modernity.</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The Enduring Connection </a:t>
            </a:r>
          </a:p>
        </p:txBody>
      </p:sp>
      <p:sp>
        <p:nvSpPr>
          <p:cNvPr id="3" name="Subtitle 2"/>
          <p:cNvSpPr>
            <a:spLocks noGrp="1"/>
          </p:cNvSpPr>
          <p:nvPr>
            <p:ph type="subTitle" idx="1"/>
          </p:nvPr>
        </p:nvSpPr>
        <p:spPr/>
        <p:txBody>
          <a:bodyPr/>
          <a:lstStyle/>
          <a:p/>
        </p:txBody>
      </p:sp>
      <p:pic>
        <p:nvPicPr>
          <p:cNvPr id="4" name="Picture 3" descr="1.png"/>
          <p:cNvPicPr>
            <a:picLocks noChangeAspect="1"/>
          </p:cNvPicPr>
          <p:nvPr/>
        </p:nvPicPr>
        <p:blipFill>
          <a:blip r:embed="rId2"/>
          <a:stretch>
            <a:fillRect/>
          </a:stretch>
        </p:blipFill>
        <p:spPr>
          <a:xfrm>
            <a:off x="0" y="0"/>
            <a:ext cx="9144000" cy="5143500"/>
          </a:xfrm>
          <a:prstGeom prst="rect">
            <a:avLst/>
          </a:prstGeom>
        </p:spPr>
      </p:pic>
      <p:sp>
        <p:nvSpPr>
          <p:cNvPr id="5" name="TextBox 4"/>
          <p:cNvSpPr txBox="1"/>
          <p:nvPr/>
        </p:nvSpPr>
        <p:spPr>
          <a:xfrm>
            <a:off x="914400" y="1828800"/>
            <a:ext cx="7315200" cy="914400"/>
          </a:xfrm>
          <a:prstGeom prst="rect">
            <a:avLst/>
          </a:prstGeom>
          <a:noFill/>
        </p:spPr>
        <p:txBody>
          <a:bodyPr wrap="square">
            <a:spAutoFit/>
          </a:bodyPr>
          <a:lstStyle/>
          <a:p>
            <a:pPr algn="ctr">
              <a:defRPr b="1" sz="2880">
                <a:solidFill>
                  <a:srgbClr val="FFFFFF"/>
                </a:solidFill>
                <a:latin typeface="Courier New"/>
              </a:defRPr>
            </a:pPr>
            <a:r>
              <a:t>India's Path to Independence</a:t>
            </a:r>
          </a:p>
        </p:txBody>
      </p:sp>
      <p:pic>
        <p:nvPicPr>
          <p:cNvPr id="6" name="Picture 5" descr="2.png"/>
          <p:cNvPicPr>
            <a:picLocks noChangeAspect="1"/>
          </p:cNvPicPr>
          <p:nvPr/>
        </p:nvPicPr>
        <p:blipFill>
          <a:blip r:embed="rId3"/>
          <a:stretch>
            <a:fillRect/>
          </a:stretch>
        </p:blipFill>
        <p:spPr>
          <a:xfrm>
            <a:off x="0" y="0"/>
            <a:ext cx="9144000" cy="5143500"/>
          </a:xfrm>
          <a:prstGeom prst="rect">
            <a:avLst/>
          </a:prstGeom>
        </p:spPr>
      </p:pic>
      <p:sp>
        <p:nvSpPr>
          <p:cNvPr id="7" name="TextBox 6"/>
          <p:cNvSpPr txBox="1"/>
          <p:nvPr/>
        </p:nvSpPr>
        <p:spPr>
          <a:xfrm>
            <a:off x="0" y="182880"/>
            <a:ext cx="9144000" cy="914400"/>
          </a:xfrm>
          <a:prstGeom prst="rect">
            <a:avLst/>
          </a:prstGeom>
          <a:noFill/>
        </p:spPr>
        <p:txBody>
          <a:bodyPr wrap="square">
            <a:spAutoFit/>
          </a:bodyPr>
          <a:lstStyle/>
          <a:p>
            <a:pPr algn="ctr">
              <a:defRPr b="1" sz="2160">
                <a:solidFill>
                  <a:srgbClr val="FFFFFF"/>
                </a:solidFill>
                <a:latin typeface="Courier New"/>
              </a:defRPr>
            </a:pPr>
            <a:r>
              <a:t> The Enduring Connection </a:t>
            </a:r>
          </a:p>
        </p:txBody>
      </p:sp>
      <p:sp>
        <p:nvSpPr>
          <p:cNvPr id="8" name="TextBox 7"/>
          <p:cNvSpPr txBox="1"/>
          <p:nvPr/>
        </p:nvSpPr>
        <p:spPr>
          <a:xfrm>
            <a:off x="228600" y="1371600"/>
            <a:ext cx="3657600" cy="914400"/>
          </a:xfrm>
          <a:prstGeom prst="rect">
            <a:avLst/>
          </a:prstGeom>
          <a:noFill/>
        </p:spPr>
        <p:txBody>
          <a:bodyPr wrap="square">
            <a:spAutoFit/>
          </a:bodyPr>
          <a:lstStyle/>
          <a:p>
            <a:pPr algn="ctr">
              <a:defRPr b="0" sz="1080">
                <a:solidFill>
                  <a:srgbClr val="FFFFFF"/>
                </a:solidFill>
                <a:latin typeface="Courier New"/>
              </a:defRPr>
            </a:pPr>
            <a:r>
              <a:t>The Enduring Connection refers to the deep-seated bond between individuals who share a common history, cultural heritage, and shared experiences, evoking a sense of belonging and togetherness, transcending time and distance, becoming an integral part of one's identity.</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The Birth of a Nation </a:t>
            </a:r>
          </a:p>
        </p:txBody>
      </p:sp>
      <p:sp>
        <p:nvSpPr>
          <p:cNvPr id="3" name="Subtitle 2"/>
          <p:cNvSpPr>
            <a:spLocks noGrp="1"/>
          </p:cNvSpPr>
          <p:nvPr>
            <p:ph type="subTitle" idx="1"/>
          </p:nvPr>
        </p:nvSpPr>
        <p:spPr/>
        <p:txBody>
          <a:bodyPr/>
          <a:lstStyle/>
          <a:p/>
        </p:txBody>
      </p:sp>
      <p:pic>
        <p:nvPicPr>
          <p:cNvPr id="4" name="Picture 3" descr="1.png"/>
          <p:cNvPicPr>
            <a:picLocks noChangeAspect="1"/>
          </p:cNvPicPr>
          <p:nvPr/>
        </p:nvPicPr>
        <p:blipFill>
          <a:blip r:embed="rId2"/>
          <a:stretch>
            <a:fillRect/>
          </a:stretch>
        </p:blipFill>
        <p:spPr>
          <a:xfrm>
            <a:off x="0" y="0"/>
            <a:ext cx="9144000" cy="5143500"/>
          </a:xfrm>
          <a:prstGeom prst="rect">
            <a:avLst/>
          </a:prstGeom>
        </p:spPr>
      </p:pic>
      <p:sp>
        <p:nvSpPr>
          <p:cNvPr id="5" name="TextBox 4"/>
          <p:cNvSpPr txBox="1"/>
          <p:nvPr/>
        </p:nvSpPr>
        <p:spPr>
          <a:xfrm>
            <a:off x="914400" y="1828800"/>
            <a:ext cx="7315200" cy="914400"/>
          </a:xfrm>
          <a:prstGeom prst="rect">
            <a:avLst/>
          </a:prstGeom>
          <a:noFill/>
        </p:spPr>
        <p:txBody>
          <a:bodyPr wrap="square">
            <a:spAutoFit/>
          </a:bodyPr>
          <a:lstStyle/>
          <a:p>
            <a:pPr algn="ctr">
              <a:defRPr b="1" sz="2880">
                <a:solidFill>
                  <a:srgbClr val="FFFFFF"/>
                </a:solidFill>
                <a:latin typeface="Courier New"/>
              </a:defRPr>
            </a:pPr>
            <a:r>
              <a:t>India's Path to Independence</a:t>
            </a:r>
          </a:p>
        </p:txBody>
      </p:sp>
      <p:pic>
        <p:nvPicPr>
          <p:cNvPr id="6" name="Picture 5" descr="2.png"/>
          <p:cNvPicPr>
            <a:picLocks noChangeAspect="1"/>
          </p:cNvPicPr>
          <p:nvPr/>
        </p:nvPicPr>
        <p:blipFill>
          <a:blip r:embed="rId3"/>
          <a:stretch>
            <a:fillRect/>
          </a:stretch>
        </p:blipFill>
        <p:spPr>
          <a:xfrm>
            <a:off x="0" y="0"/>
            <a:ext cx="9144000" cy="5143500"/>
          </a:xfrm>
          <a:prstGeom prst="rect">
            <a:avLst/>
          </a:prstGeom>
        </p:spPr>
      </p:pic>
      <p:sp>
        <p:nvSpPr>
          <p:cNvPr id="7" name="TextBox 6"/>
          <p:cNvSpPr txBox="1"/>
          <p:nvPr/>
        </p:nvSpPr>
        <p:spPr>
          <a:xfrm>
            <a:off x="0" y="182880"/>
            <a:ext cx="9144000" cy="914400"/>
          </a:xfrm>
          <a:prstGeom prst="rect">
            <a:avLst/>
          </a:prstGeom>
          <a:noFill/>
        </p:spPr>
        <p:txBody>
          <a:bodyPr wrap="square">
            <a:spAutoFit/>
          </a:bodyPr>
          <a:lstStyle/>
          <a:p>
            <a:pPr algn="ctr">
              <a:defRPr b="1" sz="2160">
                <a:solidFill>
                  <a:srgbClr val="FFFFFF"/>
                </a:solidFill>
                <a:latin typeface="Courier New"/>
              </a:defRPr>
            </a:pPr>
            <a:r>
              <a:t> The Birth of a Nation </a:t>
            </a:r>
          </a:p>
        </p:txBody>
      </p:sp>
      <p:sp>
        <p:nvSpPr>
          <p:cNvPr id="8" name="TextBox 7"/>
          <p:cNvSpPr txBox="1"/>
          <p:nvPr/>
        </p:nvSpPr>
        <p:spPr>
          <a:xfrm>
            <a:off x="228600" y="1371600"/>
            <a:ext cx="3657600" cy="914400"/>
          </a:xfrm>
          <a:prstGeom prst="rect">
            <a:avLst/>
          </a:prstGeom>
          <a:noFill/>
        </p:spPr>
        <p:txBody>
          <a:bodyPr wrap="square">
            <a:spAutoFit/>
          </a:bodyPr>
          <a:lstStyle/>
          <a:p>
            <a:pPr algn="ctr">
              <a:defRPr b="0" sz="1080">
                <a:solidFill>
                  <a:srgbClr val="FFFFFF"/>
                </a:solidFill>
                <a:latin typeface="Courier New"/>
              </a:defRPr>
            </a:pPr>
            <a:r>
              <a:t>The Birth of a Nation, directed by D.W. Griffith, was a groundbreaking film released in 1915, utilizing innovative storytelling techniques and cinematography to depict the American Civil War and Reconstruction era.</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The Uniqueness of Indian Nation-States </a:t>
            </a:r>
          </a:p>
        </p:txBody>
      </p:sp>
      <p:sp>
        <p:nvSpPr>
          <p:cNvPr id="3" name="Subtitle 2"/>
          <p:cNvSpPr>
            <a:spLocks noGrp="1"/>
          </p:cNvSpPr>
          <p:nvPr>
            <p:ph type="subTitle" idx="1"/>
          </p:nvPr>
        </p:nvSpPr>
        <p:spPr/>
        <p:txBody>
          <a:bodyPr/>
          <a:lstStyle/>
          <a:p/>
        </p:txBody>
      </p:sp>
      <p:pic>
        <p:nvPicPr>
          <p:cNvPr id="4" name="Picture 3" descr="1.png"/>
          <p:cNvPicPr>
            <a:picLocks noChangeAspect="1"/>
          </p:cNvPicPr>
          <p:nvPr/>
        </p:nvPicPr>
        <p:blipFill>
          <a:blip r:embed="rId2"/>
          <a:stretch>
            <a:fillRect/>
          </a:stretch>
        </p:blipFill>
        <p:spPr>
          <a:xfrm>
            <a:off x="0" y="0"/>
            <a:ext cx="9144000" cy="5143500"/>
          </a:xfrm>
          <a:prstGeom prst="rect">
            <a:avLst/>
          </a:prstGeom>
        </p:spPr>
      </p:pic>
      <p:sp>
        <p:nvSpPr>
          <p:cNvPr id="5" name="TextBox 4"/>
          <p:cNvSpPr txBox="1"/>
          <p:nvPr/>
        </p:nvSpPr>
        <p:spPr>
          <a:xfrm>
            <a:off x="914400" y="1828800"/>
            <a:ext cx="7315200" cy="914400"/>
          </a:xfrm>
          <a:prstGeom prst="rect">
            <a:avLst/>
          </a:prstGeom>
          <a:noFill/>
        </p:spPr>
        <p:txBody>
          <a:bodyPr wrap="square">
            <a:spAutoFit/>
          </a:bodyPr>
          <a:lstStyle/>
          <a:p>
            <a:pPr algn="ctr">
              <a:defRPr b="1" sz="2880">
                <a:solidFill>
                  <a:srgbClr val="FFFFFF"/>
                </a:solidFill>
                <a:latin typeface="Courier New"/>
              </a:defRPr>
            </a:pPr>
            <a:r>
              <a:t>India's Path to Independence</a:t>
            </a:r>
          </a:p>
        </p:txBody>
      </p:sp>
      <p:pic>
        <p:nvPicPr>
          <p:cNvPr id="6" name="Picture 5" descr="2.png"/>
          <p:cNvPicPr>
            <a:picLocks noChangeAspect="1"/>
          </p:cNvPicPr>
          <p:nvPr/>
        </p:nvPicPr>
        <p:blipFill>
          <a:blip r:embed="rId3"/>
          <a:stretch>
            <a:fillRect/>
          </a:stretch>
        </p:blipFill>
        <p:spPr>
          <a:xfrm>
            <a:off x="0" y="0"/>
            <a:ext cx="9144000" cy="5143500"/>
          </a:xfrm>
          <a:prstGeom prst="rect">
            <a:avLst/>
          </a:prstGeom>
        </p:spPr>
      </p:pic>
      <p:sp>
        <p:nvSpPr>
          <p:cNvPr id="7" name="TextBox 6"/>
          <p:cNvSpPr txBox="1"/>
          <p:nvPr/>
        </p:nvSpPr>
        <p:spPr>
          <a:xfrm>
            <a:off x="0" y="182880"/>
            <a:ext cx="9144000" cy="914400"/>
          </a:xfrm>
          <a:prstGeom prst="rect">
            <a:avLst/>
          </a:prstGeom>
          <a:noFill/>
        </p:spPr>
        <p:txBody>
          <a:bodyPr wrap="square">
            <a:spAutoFit/>
          </a:bodyPr>
          <a:lstStyle/>
          <a:p>
            <a:pPr algn="ctr">
              <a:defRPr b="1" sz="2160">
                <a:solidFill>
                  <a:srgbClr val="FFFFFF"/>
                </a:solidFill>
                <a:latin typeface="Courier New"/>
              </a:defRPr>
            </a:pPr>
            <a:r>
              <a:t> The Uniqueness of Indian Nation-States </a:t>
            </a:r>
          </a:p>
        </p:txBody>
      </p:sp>
      <p:sp>
        <p:nvSpPr>
          <p:cNvPr id="8" name="TextBox 7"/>
          <p:cNvSpPr txBox="1"/>
          <p:nvPr/>
        </p:nvSpPr>
        <p:spPr>
          <a:xfrm>
            <a:off x="228600" y="1371600"/>
            <a:ext cx="3657600" cy="914400"/>
          </a:xfrm>
          <a:prstGeom prst="rect">
            <a:avLst/>
          </a:prstGeom>
          <a:noFill/>
        </p:spPr>
        <p:txBody>
          <a:bodyPr wrap="square">
            <a:spAutoFit/>
          </a:bodyPr>
          <a:lstStyle/>
          <a:p>
            <a:pPr algn="ctr">
              <a:defRPr b="0" sz="1080">
                <a:solidFill>
                  <a:srgbClr val="FFFFFF"/>
                </a:solidFill>
                <a:latin typeface="Courier New"/>
              </a:defRPr>
            </a:pPr>
            <a:r>
              <a:t>The Indian Nation-States comprise a complex and diversifying ecosystem wherein the interplay of linguistic, cultural and geographic entities has fostered a multitude of distinct identities and experiences shaped by the colonial legacy and the pursuit of development within a shared regional tapestry.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The British Raj and the Indian Rebellion </a:t>
            </a:r>
          </a:p>
        </p:txBody>
      </p:sp>
      <p:sp>
        <p:nvSpPr>
          <p:cNvPr id="3" name="Subtitle 2"/>
          <p:cNvSpPr>
            <a:spLocks noGrp="1"/>
          </p:cNvSpPr>
          <p:nvPr>
            <p:ph type="subTitle" idx="1"/>
          </p:nvPr>
        </p:nvSpPr>
        <p:spPr/>
        <p:txBody>
          <a:bodyPr/>
          <a:lstStyle/>
          <a:p/>
        </p:txBody>
      </p:sp>
      <p:pic>
        <p:nvPicPr>
          <p:cNvPr id="4" name="Picture 3" descr="1.png"/>
          <p:cNvPicPr>
            <a:picLocks noChangeAspect="1"/>
          </p:cNvPicPr>
          <p:nvPr/>
        </p:nvPicPr>
        <p:blipFill>
          <a:blip r:embed="rId2"/>
          <a:stretch>
            <a:fillRect/>
          </a:stretch>
        </p:blipFill>
        <p:spPr>
          <a:xfrm>
            <a:off x="0" y="0"/>
            <a:ext cx="9144000" cy="5143500"/>
          </a:xfrm>
          <a:prstGeom prst="rect">
            <a:avLst/>
          </a:prstGeom>
        </p:spPr>
      </p:pic>
      <p:sp>
        <p:nvSpPr>
          <p:cNvPr id="5" name="TextBox 4"/>
          <p:cNvSpPr txBox="1"/>
          <p:nvPr/>
        </p:nvSpPr>
        <p:spPr>
          <a:xfrm>
            <a:off x="914400" y="1828800"/>
            <a:ext cx="7315200" cy="914400"/>
          </a:xfrm>
          <a:prstGeom prst="rect">
            <a:avLst/>
          </a:prstGeom>
          <a:noFill/>
        </p:spPr>
        <p:txBody>
          <a:bodyPr wrap="square">
            <a:spAutoFit/>
          </a:bodyPr>
          <a:lstStyle/>
          <a:p>
            <a:pPr algn="ctr">
              <a:defRPr b="1" sz="2880">
                <a:solidFill>
                  <a:srgbClr val="FFFFFF"/>
                </a:solidFill>
                <a:latin typeface="Courier New"/>
              </a:defRPr>
            </a:pPr>
            <a:r>
              <a:t>India's Path to Independence</a:t>
            </a:r>
          </a:p>
        </p:txBody>
      </p:sp>
      <p:pic>
        <p:nvPicPr>
          <p:cNvPr id="6" name="Picture 5" descr="2.png"/>
          <p:cNvPicPr>
            <a:picLocks noChangeAspect="1"/>
          </p:cNvPicPr>
          <p:nvPr/>
        </p:nvPicPr>
        <p:blipFill>
          <a:blip r:embed="rId3"/>
          <a:stretch>
            <a:fillRect/>
          </a:stretch>
        </p:blipFill>
        <p:spPr>
          <a:xfrm>
            <a:off x="0" y="0"/>
            <a:ext cx="9144000" cy="5143500"/>
          </a:xfrm>
          <a:prstGeom prst="rect">
            <a:avLst/>
          </a:prstGeom>
        </p:spPr>
      </p:pic>
      <p:sp>
        <p:nvSpPr>
          <p:cNvPr id="7" name="TextBox 6"/>
          <p:cNvSpPr txBox="1"/>
          <p:nvPr/>
        </p:nvSpPr>
        <p:spPr>
          <a:xfrm>
            <a:off x="0" y="182880"/>
            <a:ext cx="9144000" cy="914400"/>
          </a:xfrm>
          <a:prstGeom prst="rect">
            <a:avLst/>
          </a:prstGeom>
          <a:noFill/>
        </p:spPr>
        <p:txBody>
          <a:bodyPr wrap="square">
            <a:spAutoFit/>
          </a:bodyPr>
          <a:lstStyle/>
          <a:p>
            <a:pPr algn="ctr">
              <a:defRPr b="1" sz="2160">
                <a:solidFill>
                  <a:srgbClr val="FFFFFF"/>
                </a:solidFill>
                <a:latin typeface="Courier New"/>
              </a:defRPr>
            </a:pPr>
            <a:r>
              <a:t> The British Raj and the Indian Rebellion </a:t>
            </a:r>
          </a:p>
        </p:txBody>
      </p:sp>
      <p:sp>
        <p:nvSpPr>
          <p:cNvPr id="8" name="TextBox 7"/>
          <p:cNvSpPr txBox="1"/>
          <p:nvPr/>
        </p:nvSpPr>
        <p:spPr>
          <a:xfrm>
            <a:off x="228600" y="1371600"/>
            <a:ext cx="3657600" cy="914400"/>
          </a:xfrm>
          <a:prstGeom prst="rect">
            <a:avLst/>
          </a:prstGeom>
          <a:noFill/>
        </p:spPr>
        <p:txBody>
          <a:bodyPr wrap="square">
            <a:spAutoFit/>
          </a:bodyPr>
          <a:lstStyle/>
          <a:p>
            <a:pPr algn="ctr">
              <a:defRPr b="0" sz="1080">
                <a:solidFill>
                  <a:srgbClr val="FFFFFF"/>
                </a:solidFill>
                <a:latin typeface="Courier New"/>
              </a:defRPr>
            </a:pPr>
            <a:r>
              <a:t>The British Raj, established in 1858, brought administrative and economic stability to India, yet the heavy-handed rule of the East India Company led to growing discontent among the Indian population, culminating in the Indian Rebellion of 1857, a watershed moment in Indian history, sparking a decades-long struggle for independence.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The Indian Independence Movement </a:t>
            </a:r>
          </a:p>
        </p:txBody>
      </p:sp>
      <p:sp>
        <p:nvSpPr>
          <p:cNvPr id="3" name="Subtitle 2"/>
          <p:cNvSpPr>
            <a:spLocks noGrp="1"/>
          </p:cNvSpPr>
          <p:nvPr>
            <p:ph type="subTitle" idx="1"/>
          </p:nvPr>
        </p:nvSpPr>
        <p:spPr/>
        <p:txBody>
          <a:bodyPr/>
          <a:lstStyle/>
          <a:p/>
        </p:txBody>
      </p:sp>
      <p:pic>
        <p:nvPicPr>
          <p:cNvPr id="4" name="Picture 3" descr="1.png"/>
          <p:cNvPicPr>
            <a:picLocks noChangeAspect="1"/>
          </p:cNvPicPr>
          <p:nvPr/>
        </p:nvPicPr>
        <p:blipFill>
          <a:blip r:embed="rId2"/>
          <a:stretch>
            <a:fillRect/>
          </a:stretch>
        </p:blipFill>
        <p:spPr>
          <a:xfrm>
            <a:off x="0" y="0"/>
            <a:ext cx="9144000" cy="5143500"/>
          </a:xfrm>
          <a:prstGeom prst="rect">
            <a:avLst/>
          </a:prstGeom>
        </p:spPr>
      </p:pic>
      <p:sp>
        <p:nvSpPr>
          <p:cNvPr id="5" name="TextBox 4"/>
          <p:cNvSpPr txBox="1"/>
          <p:nvPr/>
        </p:nvSpPr>
        <p:spPr>
          <a:xfrm>
            <a:off x="914400" y="1828800"/>
            <a:ext cx="7315200" cy="914400"/>
          </a:xfrm>
          <a:prstGeom prst="rect">
            <a:avLst/>
          </a:prstGeom>
          <a:noFill/>
        </p:spPr>
        <p:txBody>
          <a:bodyPr wrap="square">
            <a:spAutoFit/>
          </a:bodyPr>
          <a:lstStyle/>
          <a:p>
            <a:pPr algn="ctr">
              <a:defRPr b="1" sz="2880">
                <a:solidFill>
                  <a:srgbClr val="FFFFFF"/>
                </a:solidFill>
                <a:latin typeface="Courier New"/>
              </a:defRPr>
            </a:pPr>
            <a:r>
              <a:t>India's Path to Independence</a:t>
            </a:r>
          </a:p>
        </p:txBody>
      </p:sp>
      <p:pic>
        <p:nvPicPr>
          <p:cNvPr id="6" name="Picture 5" descr="2.png"/>
          <p:cNvPicPr>
            <a:picLocks noChangeAspect="1"/>
          </p:cNvPicPr>
          <p:nvPr/>
        </p:nvPicPr>
        <p:blipFill>
          <a:blip r:embed="rId3"/>
          <a:stretch>
            <a:fillRect/>
          </a:stretch>
        </p:blipFill>
        <p:spPr>
          <a:xfrm>
            <a:off x="0" y="0"/>
            <a:ext cx="9144000" cy="5143500"/>
          </a:xfrm>
          <a:prstGeom prst="rect">
            <a:avLst/>
          </a:prstGeom>
        </p:spPr>
      </p:pic>
      <p:sp>
        <p:nvSpPr>
          <p:cNvPr id="7" name="TextBox 6"/>
          <p:cNvSpPr txBox="1"/>
          <p:nvPr/>
        </p:nvSpPr>
        <p:spPr>
          <a:xfrm>
            <a:off x="0" y="182880"/>
            <a:ext cx="9144000" cy="914400"/>
          </a:xfrm>
          <a:prstGeom prst="rect">
            <a:avLst/>
          </a:prstGeom>
          <a:noFill/>
        </p:spPr>
        <p:txBody>
          <a:bodyPr wrap="square">
            <a:spAutoFit/>
          </a:bodyPr>
          <a:lstStyle/>
          <a:p>
            <a:pPr algn="ctr">
              <a:defRPr b="1" sz="2160">
                <a:solidFill>
                  <a:srgbClr val="FFFFFF"/>
                </a:solidFill>
                <a:latin typeface="Courier New"/>
              </a:defRPr>
            </a:pPr>
            <a:r>
              <a:t> The Indian Independence Movement </a:t>
            </a:r>
          </a:p>
        </p:txBody>
      </p:sp>
      <p:sp>
        <p:nvSpPr>
          <p:cNvPr id="8" name="TextBox 7"/>
          <p:cNvSpPr txBox="1"/>
          <p:nvPr/>
        </p:nvSpPr>
        <p:spPr>
          <a:xfrm>
            <a:off x="228600" y="1371600"/>
            <a:ext cx="3657600" cy="914400"/>
          </a:xfrm>
          <a:prstGeom prst="rect">
            <a:avLst/>
          </a:prstGeom>
          <a:noFill/>
        </p:spPr>
        <p:txBody>
          <a:bodyPr wrap="square">
            <a:spAutoFit/>
          </a:bodyPr>
          <a:lstStyle/>
          <a:p>
            <a:pPr algn="ctr">
              <a:defRPr b="0" sz="1080">
                <a:solidFill>
                  <a:srgbClr val="FFFFFF"/>
                </a:solidFill>
                <a:latin typeface="Courier New"/>
              </a:defRPr>
            </a:pPr>
            <a:r>
              <a:t>The Indian Independence Movement was a massive civil disobedience movement that aimed to end British colonial rule in India, led by figures like Mahatma Gandhi, Jawaharlal Nehru, and Subhas Chandra Bose, which ultimately resulted in India gaining its independence on August 15, 1947, after years of non-violent protests, boycotts, and civil unrest.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Gopal Krishna Gokhale and the Indian National Movement </a:t>
            </a:r>
          </a:p>
        </p:txBody>
      </p:sp>
      <p:sp>
        <p:nvSpPr>
          <p:cNvPr id="3" name="Subtitle 2"/>
          <p:cNvSpPr>
            <a:spLocks noGrp="1"/>
          </p:cNvSpPr>
          <p:nvPr>
            <p:ph type="subTitle" idx="1"/>
          </p:nvPr>
        </p:nvSpPr>
        <p:spPr/>
        <p:txBody>
          <a:bodyPr/>
          <a:lstStyle/>
          <a:p/>
        </p:txBody>
      </p:sp>
      <p:pic>
        <p:nvPicPr>
          <p:cNvPr id="4" name="Picture 3" descr="1.png"/>
          <p:cNvPicPr>
            <a:picLocks noChangeAspect="1"/>
          </p:cNvPicPr>
          <p:nvPr/>
        </p:nvPicPr>
        <p:blipFill>
          <a:blip r:embed="rId2"/>
          <a:stretch>
            <a:fillRect/>
          </a:stretch>
        </p:blipFill>
        <p:spPr>
          <a:xfrm>
            <a:off x="0" y="0"/>
            <a:ext cx="9144000" cy="5143500"/>
          </a:xfrm>
          <a:prstGeom prst="rect">
            <a:avLst/>
          </a:prstGeom>
        </p:spPr>
      </p:pic>
      <p:sp>
        <p:nvSpPr>
          <p:cNvPr id="5" name="TextBox 4"/>
          <p:cNvSpPr txBox="1"/>
          <p:nvPr/>
        </p:nvSpPr>
        <p:spPr>
          <a:xfrm>
            <a:off x="914400" y="1828800"/>
            <a:ext cx="7315200" cy="914400"/>
          </a:xfrm>
          <a:prstGeom prst="rect">
            <a:avLst/>
          </a:prstGeom>
          <a:noFill/>
        </p:spPr>
        <p:txBody>
          <a:bodyPr wrap="square">
            <a:spAutoFit/>
          </a:bodyPr>
          <a:lstStyle/>
          <a:p>
            <a:pPr algn="ctr">
              <a:defRPr b="1" sz="2880">
                <a:solidFill>
                  <a:srgbClr val="FFFFFF"/>
                </a:solidFill>
                <a:latin typeface="Courier New"/>
              </a:defRPr>
            </a:pPr>
            <a:r>
              <a:t>India's Path to Independence</a:t>
            </a:r>
          </a:p>
        </p:txBody>
      </p:sp>
      <p:pic>
        <p:nvPicPr>
          <p:cNvPr id="6" name="Picture 5" descr="2.png"/>
          <p:cNvPicPr>
            <a:picLocks noChangeAspect="1"/>
          </p:cNvPicPr>
          <p:nvPr/>
        </p:nvPicPr>
        <p:blipFill>
          <a:blip r:embed="rId3"/>
          <a:stretch>
            <a:fillRect/>
          </a:stretch>
        </p:blipFill>
        <p:spPr>
          <a:xfrm>
            <a:off x="0" y="0"/>
            <a:ext cx="9144000" cy="5143500"/>
          </a:xfrm>
          <a:prstGeom prst="rect">
            <a:avLst/>
          </a:prstGeom>
        </p:spPr>
      </p:pic>
      <p:sp>
        <p:nvSpPr>
          <p:cNvPr id="7" name="TextBox 6"/>
          <p:cNvSpPr txBox="1"/>
          <p:nvPr/>
        </p:nvSpPr>
        <p:spPr>
          <a:xfrm>
            <a:off x="0" y="182880"/>
            <a:ext cx="9144000" cy="914400"/>
          </a:xfrm>
          <a:prstGeom prst="rect">
            <a:avLst/>
          </a:prstGeom>
          <a:noFill/>
        </p:spPr>
        <p:txBody>
          <a:bodyPr wrap="square">
            <a:spAutoFit/>
          </a:bodyPr>
          <a:lstStyle/>
          <a:p>
            <a:pPr algn="ctr">
              <a:defRPr b="1" sz="2160">
                <a:solidFill>
                  <a:srgbClr val="FFFFFF"/>
                </a:solidFill>
                <a:latin typeface="Courier New"/>
              </a:defRPr>
            </a:pPr>
            <a:r>
              <a:t> Gopal Krishna Gokhale and the Indian National Movement </a:t>
            </a:r>
          </a:p>
        </p:txBody>
      </p:sp>
      <p:sp>
        <p:nvSpPr>
          <p:cNvPr id="8" name="TextBox 7"/>
          <p:cNvSpPr txBox="1"/>
          <p:nvPr/>
        </p:nvSpPr>
        <p:spPr>
          <a:xfrm>
            <a:off x="228600" y="1371600"/>
            <a:ext cx="3657600" cy="914400"/>
          </a:xfrm>
          <a:prstGeom prst="rect">
            <a:avLst/>
          </a:prstGeom>
          <a:noFill/>
        </p:spPr>
        <p:txBody>
          <a:bodyPr wrap="square">
            <a:spAutoFit/>
          </a:bodyPr>
          <a:lstStyle/>
          <a:p>
            <a:pPr algn="ctr">
              <a:defRPr b="0" sz="1080">
                <a:solidFill>
                  <a:srgbClr val="FFFFFF"/>
                </a:solidFill>
                <a:latin typeface="Courier New"/>
              </a:defRPr>
            </a:pPr>
            <a:r>
              <a:t>Gopal Krishna Gokhale a crucial figure in the Indian national movement was a freedom fighter and leader who strived for Indian independence from British colonial rule playing a pivotal role in the formation of the Indian National Congress in 1885 and emphasizing the need for education and economic development to achieve independence.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Bal Gangadhar Tilak and the Swadeshi Movement </a:t>
            </a:r>
          </a:p>
        </p:txBody>
      </p:sp>
      <p:sp>
        <p:nvSpPr>
          <p:cNvPr id="3" name="Subtitle 2"/>
          <p:cNvSpPr>
            <a:spLocks noGrp="1"/>
          </p:cNvSpPr>
          <p:nvPr>
            <p:ph type="subTitle" idx="1"/>
          </p:nvPr>
        </p:nvSpPr>
        <p:spPr/>
        <p:txBody>
          <a:bodyPr/>
          <a:lstStyle/>
          <a:p/>
        </p:txBody>
      </p:sp>
      <p:pic>
        <p:nvPicPr>
          <p:cNvPr id="4" name="Picture 3" descr="1.png"/>
          <p:cNvPicPr>
            <a:picLocks noChangeAspect="1"/>
          </p:cNvPicPr>
          <p:nvPr/>
        </p:nvPicPr>
        <p:blipFill>
          <a:blip r:embed="rId2"/>
          <a:stretch>
            <a:fillRect/>
          </a:stretch>
        </p:blipFill>
        <p:spPr>
          <a:xfrm>
            <a:off x="0" y="0"/>
            <a:ext cx="9144000" cy="5143500"/>
          </a:xfrm>
          <a:prstGeom prst="rect">
            <a:avLst/>
          </a:prstGeom>
        </p:spPr>
      </p:pic>
      <p:sp>
        <p:nvSpPr>
          <p:cNvPr id="5" name="TextBox 4"/>
          <p:cNvSpPr txBox="1"/>
          <p:nvPr/>
        </p:nvSpPr>
        <p:spPr>
          <a:xfrm>
            <a:off x="914400" y="1828800"/>
            <a:ext cx="7315200" cy="914400"/>
          </a:xfrm>
          <a:prstGeom prst="rect">
            <a:avLst/>
          </a:prstGeom>
          <a:noFill/>
        </p:spPr>
        <p:txBody>
          <a:bodyPr wrap="square">
            <a:spAutoFit/>
          </a:bodyPr>
          <a:lstStyle/>
          <a:p>
            <a:pPr algn="ctr">
              <a:defRPr b="1" sz="2880">
                <a:solidFill>
                  <a:srgbClr val="FFFFFF"/>
                </a:solidFill>
                <a:latin typeface="Courier New"/>
              </a:defRPr>
            </a:pPr>
            <a:r>
              <a:t>India's Path to Independence</a:t>
            </a:r>
          </a:p>
        </p:txBody>
      </p:sp>
      <p:pic>
        <p:nvPicPr>
          <p:cNvPr id="6" name="Picture 5" descr="2.png"/>
          <p:cNvPicPr>
            <a:picLocks noChangeAspect="1"/>
          </p:cNvPicPr>
          <p:nvPr/>
        </p:nvPicPr>
        <p:blipFill>
          <a:blip r:embed="rId3"/>
          <a:stretch>
            <a:fillRect/>
          </a:stretch>
        </p:blipFill>
        <p:spPr>
          <a:xfrm>
            <a:off x="0" y="0"/>
            <a:ext cx="9144000" cy="5143500"/>
          </a:xfrm>
          <a:prstGeom prst="rect">
            <a:avLst/>
          </a:prstGeom>
        </p:spPr>
      </p:pic>
      <p:sp>
        <p:nvSpPr>
          <p:cNvPr id="7" name="TextBox 6"/>
          <p:cNvSpPr txBox="1"/>
          <p:nvPr/>
        </p:nvSpPr>
        <p:spPr>
          <a:xfrm>
            <a:off x="0" y="182880"/>
            <a:ext cx="9144000" cy="914400"/>
          </a:xfrm>
          <a:prstGeom prst="rect">
            <a:avLst/>
          </a:prstGeom>
          <a:noFill/>
        </p:spPr>
        <p:txBody>
          <a:bodyPr wrap="square">
            <a:spAutoFit/>
          </a:bodyPr>
          <a:lstStyle/>
          <a:p>
            <a:pPr algn="ctr">
              <a:defRPr b="1" sz="2160">
                <a:solidFill>
                  <a:srgbClr val="FFFFFF"/>
                </a:solidFill>
                <a:latin typeface="Courier New"/>
              </a:defRPr>
            </a:pPr>
            <a:r>
              <a:t> Bal Gangadhar Tilak and the Swadeshi Movement </a:t>
            </a:r>
          </a:p>
        </p:txBody>
      </p:sp>
      <p:sp>
        <p:nvSpPr>
          <p:cNvPr id="8" name="TextBox 7"/>
          <p:cNvSpPr txBox="1"/>
          <p:nvPr/>
        </p:nvSpPr>
        <p:spPr>
          <a:xfrm>
            <a:off x="228600" y="1371600"/>
            <a:ext cx="3657600" cy="914400"/>
          </a:xfrm>
          <a:prstGeom prst="rect">
            <a:avLst/>
          </a:prstGeom>
          <a:noFill/>
        </p:spPr>
        <p:txBody>
          <a:bodyPr wrap="square">
            <a:spAutoFit/>
          </a:bodyPr>
          <a:lstStyle/>
          <a:p>
            <a:pPr algn="ctr">
              <a:defRPr b="0" sz="1080">
                <a:solidFill>
                  <a:srgbClr val="FFFFFF"/>
                </a:solidFill>
                <a:latin typeface="Courier New"/>
              </a:defRPr>
            </a:pPr>
            <a:r>
              <a:t>Bal Gangadhar Tilak pioneered the Swadeshi movement by advocating self-reliance and promoting indigenous industries, citing the British role in exploiting Indian resources and talent. He launched the Home Rule League in 1916, emphasizing Swaraj or complete independence. Tilak's leadership united various nationalistic factions, inspiring a wave of peaceful protests and boycotts, ultimately laying the groundwork for the Indian independence movement's eventual success.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Subhas Chandra Bose and the Indian National Army </a:t>
            </a:r>
          </a:p>
        </p:txBody>
      </p:sp>
      <p:sp>
        <p:nvSpPr>
          <p:cNvPr id="3" name="Subtitle 2"/>
          <p:cNvSpPr>
            <a:spLocks noGrp="1"/>
          </p:cNvSpPr>
          <p:nvPr>
            <p:ph type="subTitle" idx="1"/>
          </p:nvPr>
        </p:nvSpPr>
        <p:spPr/>
        <p:txBody>
          <a:bodyPr/>
          <a:lstStyle/>
          <a:p/>
        </p:txBody>
      </p:sp>
      <p:pic>
        <p:nvPicPr>
          <p:cNvPr id="4" name="Picture 3" descr="1.png"/>
          <p:cNvPicPr>
            <a:picLocks noChangeAspect="1"/>
          </p:cNvPicPr>
          <p:nvPr/>
        </p:nvPicPr>
        <p:blipFill>
          <a:blip r:embed="rId2"/>
          <a:stretch>
            <a:fillRect/>
          </a:stretch>
        </p:blipFill>
        <p:spPr>
          <a:xfrm>
            <a:off x="0" y="0"/>
            <a:ext cx="9144000" cy="5143500"/>
          </a:xfrm>
          <a:prstGeom prst="rect">
            <a:avLst/>
          </a:prstGeom>
        </p:spPr>
      </p:pic>
      <p:sp>
        <p:nvSpPr>
          <p:cNvPr id="5" name="TextBox 4"/>
          <p:cNvSpPr txBox="1"/>
          <p:nvPr/>
        </p:nvSpPr>
        <p:spPr>
          <a:xfrm>
            <a:off x="914400" y="1828800"/>
            <a:ext cx="7315200" cy="914400"/>
          </a:xfrm>
          <a:prstGeom prst="rect">
            <a:avLst/>
          </a:prstGeom>
          <a:noFill/>
        </p:spPr>
        <p:txBody>
          <a:bodyPr wrap="square">
            <a:spAutoFit/>
          </a:bodyPr>
          <a:lstStyle/>
          <a:p>
            <a:pPr algn="ctr">
              <a:defRPr b="1" sz="2880">
                <a:solidFill>
                  <a:srgbClr val="FFFFFF"/>
                </a:solidFill>
                <a:latin typeface="Courier New"/>
              </a:defRPr>
            </a:pPr>
            <a:r>
              <a:t>India's Path to Independence</a:t>
            </a:r>
          </a:p>
        </p:txBody>
      </p:sp>
      <p:pic>
        <p:nvPicPr>
          <p:cNvPr id="6" name="Picture 5" descr="2.png"/>
          <p:cNvPicPr>
            <a:picLocks noChangeAspect="1"/>
          </p:cNvPicPr>
          <p:nvPr/>
        </p:nvPicPr>
        <p:blipFill>
          <a:blip r:embed="rId3"/>
          <a:stretch>
            <a:fillRect/>
          </a:stretch>
        </p:blipFill>
        <p:spPr>
          <a:xfrm>
            <a:off x="0" y="0"/>
            <a:ext cx="9144000" cy="5143500"/>
          </a:xfrm>
          <a:prstGeom prst="rect">
            <a:avLst/>
          </a:prstGeom>
        </p:spPr>
      </p:pic>
      <p:sp>
        <p:nvSpPr>
          <p:cNvPr id="7" name="TextBox 6"/>
          <p:cNvSpPr txBox="1"/>
          <p:nvPr/>
        </p:nvSpPr>
        <p:spPr>
          <a:xfrm>
            <a:off x="0" y="182880"/>
            <a:ext cx="9144000" cy="914400"/>
          </a:xfrm>
          <a:prstGeom prst="rect">
            <a:avLst/>
          </a:prstGeom>
          <a:noFill/>
        </p:spPr>
        <p:txBody>
          <a:bodyPr wrap="square">
            <a:spAutoFit/>
          </a:bodyPr>
          <a:lstStyle/>
          <a:p>
            <a:pPr algn="ctr">
              <a:defRPr b="1" sz="2160">
                <a:solidFill>
                  <a:srgbClr val="FFFFFF"/>
                </a:solidFill>
                <a:latin typeface="Courier New"/>
              </a:defRPr>
            </a:pPr>
            <a:r>
              <a:t> Subhas Chandra Bose and the Indian National Army </a:t>
            </a:r>
          </a:p>
        </p:txBody>
      </p:sp>
      <p:sp>
        <p:nvSpPr>
          <p:cNvPr id="8" name="TextBox 7"/>
          <p:cNvSpPr txBox="1"/>
          <p:nvPr/>
        </p:nvSpPr>
        <p:spPr>
          <a:xfrm>
            <a:off x="228600" y="1371600"/>
            <a:ext cx="3657600" cy="914400"/>
          </a:xfrm>
          <a:prstGeom prst="rect">
            <a:avLst/>
          </a:prstGeom>
          <a:noFill/>
        </p:spPr>
        <p:txBody>
          <a:bodyPr wrap="square">
            <a:spAutoFit/>
          </a:bodyPr>
          <a:lstStyle/>
          <a:p>
            <a:pPr algn="ctr">
              <a:defRPr b="0" sz="1080">
                <a:solidFill>
                  <a:srgbClr val="FFFFFF"/>
                </a:solidFill>
                <a:latin typeface="Courier New"/>
              </a:defRPr>
            </a:pPr>
            <a:r>
              <a:t>During World War II, Subhas Chandra Bose, a charismatic nationalist leader, led the Indian National Army (INA) in fierce battles against the British colonial rulers, seeking Indian independence and self-rule. Between 1942 and 1945, the INA liberated several parts of India from British control, inspiring widespread insurgency against colonial rule.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The Quit India Movement </a:t>
            </a:r>
          </a:p>
        </p:txBody>
      </p:sp>
      <p:sp>
        <p:nvSpPr>
          <p:cNvPr id="3" name="Subtitle 2"/>
          <p:cNvSpPr>
            <a:spLocks noGrp="1"/>
          </p:cNvSpPr>
          <p:nvPr>
            <p:ph type="subTitle" idx="1"/>
          </p:nvPr>
        </p:nvSpPr>
        <p:spPr/>
        <p:txBody>
          <a:bodyPr/>
          <a:lstStyle/>
          <a:p/>
        </p:txBody>
      </p:sp>
      <p:pic>
        <p:nvPicPr>
          <p:cNvPr id="4" name="Picture 3" descr="1.png"/>
          <p:cNvPicPr>
            <a:picLocks noChangeAspect="1"/>
          </p:cNvPicPr>
          <p:nvPr/>
        </p:nvPicPr>
        <p:blipFill>
          <a:blip r:embed="rId2"/>
          <a:stretch>
            <a:fillRect/>
          </a:stretch>
        </p:blipFill>
        <p:spPr>
          <a:xfrm>
            <a:off x="0" y="0"/>
            <a:ext cx="9144000" cy="5143500"/>
          </a:xfrm>
          <a:prstGeom prst="rect">
            <a:avLst/>
          </a:prstGeom>
        </p:spPr>
      </p:pic>
      <p:sp>
        <p:nvSpPr>
          <p:cNvPr id="5" name="TextBox 4"/>
          <p:cNvSpPr txBox="1"/>
          <p:nvPr/>
        </p:nvSpPr>
        <p:spPr>
          <a:xfrm>
            <a:off x="914400" y="1828800"/>
            <a:ext cx="7315200" cy="914400"/>
          </a:xfrm>
          <a:prstGeom prst="rect">
            <a:avLst/>
          </a:prstGeom>
          <a:noFill/>
        </p:spPr>
        <p:txBody>
          <a:bodyPr wrap="square">
            <a:spAutoFit/>
          </a:bodyPr>
          <a:lstStyle/>
          <a:p>
            <a:pPr algn="ctr">
              <a:defRPr b="1" sz="2880">
                <a:solidFill>
                  <a:srgbClr val="FFFFFF"/>
                </a:solidFill>
                <a:latin typeface="Courier New"/>
              </a:defRPr>
            </a:pPr>
            <a:r>
              <a:t>India's Path to Independence</a:t>
            </a:r>
          </a:p>
        </p:txBody>
      </p:sp>
      <p:pic>
        <p:nvPicPr>
          <p:cNvPr id="6" name="Picture 5" descr="2.png"/>
          <p:cNvPicPr>
            <a:picLocks noChangeAspect="1"/>
          </p:cNvPicPr>
          <p:nvPr/>
        </p:nvPicPr>
        <p:blipFill>
          <a:blip r:embed="rId3"/>
          <a:stretch>
            <a:fillRect/>
          </a:stretch>
        </p:blipFill>
        <p:spPr>
          <a:xfrm>
            <a:off x="0" y="0"/>
            <a:ext cx="9144000" cy="5143500"/>
          </a:xfrm>
          <a:prstGeom prst="rect">
            <a:avLst/>
          </a:prstGeom>
        </p:spPr>
      </p:pic>
      <p:sp>
        <p:nvSpPr>
          <p:cNvPr id="7" name="TextBox 6"/>
          <p:cNvSpPr txBox="1"/>
          <p:nvPr/>
        </p:nvSpPr>
        <p:spPr>
          <a:xfrm>
            <a:off x="0" y="182880"/>
            <a:ext cx="9144000" cy="914400"/>
          </a:xfrm>
          <a:prstGeom prst="rect">
            <a:avLst/>
          </a:prstGeom>
          <a:noFill/>
        </p:spPr>
        <p:txBody>
          <a:bodyPr wrap="square">
            <a:spAutoFit/>
          </a:bodyPr>
          <a:lstStyle/>
          <a:p>
            <a:pPr algn="ctr">
              <a:defRPr b="1" sz="2160">
                <a:solidFill>
                  <a:srgbClr val="FFFFFF"/>
                </a:solidFill>
                <a:latin typeface="Courier New"/>
              </a:defRPr>
            </a:pPr>
            <a:r>
              <a:t> The Quit India Movement </a:t>
            </a:r>
          </a:p>
        </p:txBody>
      </p:sp>
      <p:sp>
        <p:nvSpPr>
          <p:cNvPr id="8" name="TextBox 7"/>
          <p:cNvSpPr txBox="1"/>
          <p:nvPr/>
        </p:nvSpPr>
        <p:spPr>
          <a:xfrm>
            <a:off x="228600" y="1371600"/>
            <a:ext cx="3657600" cy="914400"/>
          </a:xfrm>
          <a:prstGeom prst="rect">
            <a:avLst/>
          </a:prstGeom>
          <a:noFill/>
        </p:spPr>
        <p:txBody>
          <a:bodyPr wrap="square">
            <a:spAutoFit/>
          </a:bodyPr>
          <a:lstStyle/>
          <a:p>
            <a:pPr algn="ctr">
              <a:defRPr b="0" sz="1080">
                <a:solidFill>
                  <a:srgbClr val="FFFFFF"/>
                </a:solidFill>
                <a:latin typeface="Courier New"/>
              </a:defRPr>
            </a:pPr>
            <a:r>
              <a:t>On August 9, 1942, Gandhi gave a clarion call for Quit India Movement, urging masses to actively resist British Rule in India, citing brutal oppression and injustice; Mahatma Gandhi's arrest and subsequent Civil Disobedience Movement led to violent clashes, widespread destruction, and brutal suppression by British Authorities, marking a significant turning point in the Indian Independence Movement.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