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HelveticaNeue-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HelveticaNeue-italic.fntdata"/><Relationship Id="rId14" Type="http://schemas.openxmlformats.org/officeDocument/2006/relationships/slide" Target="slides/slide9.xml"/><Relationship Id="rId36" Type="http://schemas.openxmlformats.org/officeDocument/2006/relationships/font" Target="fonts/HelveticaNeue-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HelveticaNeue-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7baedf28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7baedf28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7baedf28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7baedf28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7baedf28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7baedf28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7baedf28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7baedf28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7baedf28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7baedf28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7baedf28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7baedf28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7baedf287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7baedf28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7baedf28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7baedf28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7baedf28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7baedf28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7baedf28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7baedf28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7baedf28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7baedf28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7baedf28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7baedf28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7baedf28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7baedf28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7baedf28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7baedf28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7baedf28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7baedf28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7baedf28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7baedf28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baedf28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baedf28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7baedf28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7baedf28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7baedf28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7baedf28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7baedf28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7baedf28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ruchi798/analyzing-screen-time?sort=published"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DSC 530 Final</a:t>
            </a:r>
            <a:endParaRPr/>
          </a:p>
          <a:p>
            <a:pPr indent="0" lvl="0" marL="0" rtl="0" algn="l">
              <a:spcBef>
                <a:spcPts val="0"/>
              </a:spcBef>
              <a:spcAft>
                <a:spcPts val="0"/>
              </a:spcAft>
              <a:buNone/>
            </a:pPr>
            <a:r>
              <a:rPr lang="en"/>
              <a:t>How much does study time affect exam performance?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Alex Hamedaninia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126175" y="297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Compare scenarios using PMF</a:t>
            </a:r>
            <a:endParaRPr/>
          </a:p>
        </p:txBody>
      </p:sp>
      <p:sp>
        <p:nvSpPr>
          <p:cNvPr id="202" name="Google Shape;202;p22"/>
          <p:cNvSpPr txBox="1"/>
          <p:nvPr>
            <p:ph idx="1" type="body"/>
          </p:nvPr>
        </p:nvSpPr>
        <p:spPr>
          <a:xfrm>
            <a:off x="6516150" y="997350"/>
            <a:ext cx="2542200" cy="3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Helvetica Neue"/>
                <a:ea typeface="Helvetica Neue"/>
                <a:cs typeface="Helvetica Neue"/>
                <a:sym typeface="Helvetica Neue"/>
              </a:rPr>
              <a:t>We can see that most people with a lower knowledge level would study to a degree from nothing to the higher end of 0.8, or in the 80th percentile of the class in terms of study time. </a:t>
            </a:r>
            <a:endParaRPr sz="1400">
              <a:latin typeface="Helvetica Neue"/>
              <a:ea typeface="Helvetica Neue"/>
              <a:cs typeface="Helvetica Neue"/>
              <a:sym typeface="Helvetica Neue"/>
            </a:endParaRPr>
          </a:p>
          <a:p>
            <a:pPr indent="0" lvl="0" marL="0" rtl="0" algn="l">
              <a:spcBef>
                <a:spcPts val="1200"/>
              </a:spcBef>
              <a:spcAft>
                <a:spcPts val="1200"/>
              </a:spcAft>
              <a:buNone/>
            </a:pPr>
            <a:r>
              <a:rPr lang="en" sz="1400">
                <a:latin typeface="Helvetica Neue"/>
                <a:ea typeface="Helvetica Neue"/>
                <a:cs typeface="Helvetica Neue"/>
                <a:sym typeface="Helvetica Neue"/>
              </a:rPr>
              <a:t>However, it's interesting to see that a majority of those with a high knowledge level spent little time studying, an average amount time studying, or the most time spent studying.</a:t>
            </a:r>
            <a:endParaRPr sz="1400"/>
          </a:p>
        </p:txBody>
      </p:sp>
      <p:pic>
        <p:nvPicPr>
          <p:cNvPr id="203" name="Google Shape;203;p22"/>
          <p:cNvPicPr preferRelativeResize="0"/>
          <p:nvPr/>
        </p:nvPicPr>
        <p:blipFill>
          <a:blip r:embed="rId3">
            <a:alphaModFix/>
          </a:blip>
          <a:stretch>
            <a:fillRect/>
          </a:stretch>
        </p:blipFill>
        <p:spPr>
          <a:xfrm>
            <a:off x="315875" y="1029539"/>
            <a:ext cx="5992024" cy="308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CDF of study variable</a:t>
            </a:r>
            <a:endParaRPr/>
          </a:p>
        </p:txBody>
      </p:sp>
      <p:sp>
        <p:nvSpPr>
          <p:cNvPr id="209" name="Google Shape;209;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0" name="Google Shape;210;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Helvetica Neue"/>
                <a:ea typeface="Helvetica Neue"/>
                <a:cs typeface="Helvetica Neue"/>
                <a:sym typeface="Helvetica Neue"/>
              </a:rPr>
              <a:t>Our cdf here almost appears linear, meaning most of our values are normally distributed, with more values coming in at 0.3, as that is where our curve is the steepest. This tells us that most students spend a variable amount of time studying. Let's compare this with a cdf of the exam performance.</a:t>
            </a:r>
            <a:endParaRPr sz="1500"/>
          </a:p>
        </p:txBody>
      </p:sp>
      <p:pic>
        <p:nvPicPr>
          <p:cNvPr id="211" name="Google Shape;211;p23"/>
          <p:cNvPicPr preferRelativeResize="0"/>
          <p:nvPr/>
        </p:nvPicPr>
        <p:blipFill>
          <a:blip r:embed="rId3">
            <a:alphaModFix/>
          </a:blip>
          <a:stretch>
            <a:fillRect/>
          </a:stretch>
        </p:blipFill>
        <p:spPr>
          <a:xfrm>
            <a:off x="809052" y="1590288"/>
            <a:ext cx="3966399" cy="2865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CDF of exam performance</a:t>
            </a:r>
            <a:endParaRPr/>
          </a:p>
        </p:txBody>
      </p:sp>
      <p:sp>
        <p:nvSpPr>
          <p:cNvPr id="217" name="Google Shape;217;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8" name="Google Shape;218;p2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Helvetica Neue"/>
                <a:ea typeface="Helvetica Neue"/>
                <a:cs typeface="Helvetica Neue"/>
                <a:sym typeface="Helvetica Neue"/>
              </a:rPr>
              <a:t>This pmf coincides with the study time pretty well, and it shows that our performance is very linear with values very normally distributed, since our line is roughly straight, other than a few bumps at 0.4 and 0.8.</a:t>
            </a:r>
            <a:endParaRPr sz="1500"/>
          </a:p>
        </p:txBody>
      </p:sp>
      <p:pic>
        <p:nvPicPr>
          <p:cNvPr id="219" name="Google Shape;219;p24"/>
          <p:cNvPicPr preferRelativeResize="0"/>
          <p:nvPr/>
        </p:nvPicPr>
        <p:blipFill>
          <a:blip r:embed="rId3">
            <a:alphaModFix/>
          </a:blip>
          <a:stretch>
            <a:fillRect/>
          </a:stretch>
        </p:blipFill>
        <p:spPr>
          <a:xfrm>
            <a:off x="255946" y="1406188"/>
            <a:ext cx="4444751" cy="323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Analytical distribution - exponential</a:t>
            </a:r>
            <a:endParaRPr/>
          </a:p>
        </p:txBody>
      </p:sp>
      <p:sp>
        <p:nvSpPr>
          <p:cNvPr id="225" name="Google Shape;225;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6" name="Google Shape;226;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Helvetica Neue"/>
                <a:ea typeface="Helvetica Neue"/>
                <a:cs typeface="Helvetica Neue"/>
                <a:sym typeface="Helvetica Neue"/>
              </a:rPr>
              <a:t>It's not exactly straight, which indicates that an exponential distribution is not a perfect model for this data. It indicates that our underlying assumption -- more time spent studying equates to better exam performance -- isn't necessarily true, but it is still reasonable to model this dataset with an exponential distribution.</a:t>
            </a:r>
            <a:endParaRPr sz="1500"/>
          </a:p>
        </p:txBody>
      </p:sp>
      <p:pic>
        <p:nvPicPr>
          <p:cNvPr id="227" name="Google Shape;227;p25"/>
          <p:cNvPicPr preferRelativeResize="0"/>
          <p:nvPr/>
        </p:nvPicPr>
        <p:blipFill>
          <a:blip r:embed="rId3">
            <a:alphaModFix/>
          </a:blip>
          <a:stretch>
            <a:fillRect/>
          </a:stretch>
        </p:blipFill>
        <p:spPr>
          <a:xfrm>
            <a:off x="631700" y="1567550"/>
            <a:ext cx="4068991" cy="2911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 - exam performance and study time</a:t>
            </a:r>
            <a:endParaRPr/>
          </a:p>
        </p:txBody>
      </p:sp>
      <p:sp>
        <p:nvSpPr>
          <p:cNvPr id="233" name="Google Shape;233;p2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4" name="Google Shape;234;p2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Helvetica Neue"/>
                <a:ea typeface="Helvetica Neue"/>
                <a:cs typeface="Helvetica Neue"/>
                <a:sym typeface="Helvetica Neue"/>
              </a:rPr>
              <a:t>Shockingly, there is no real correlation to be seen here. Let's now compare our two exam performances. This indicates there is not much of a correlation between amount of time spent studying and exam performance. There may be some other factors that may be able to tell us more.</a:t>
            </a:r>
            <a:endParaRPr sz="1500"/>
          </a:p>
        </p:txBody>
      </p:sp>
      <p:pic>
        <p:nvPicPr>
          <p:cNvPr id="235" name="Google Shape;235;p26"/>
          <p:cNvPicPr preferRelativeResize="0"/>
          <p:nvPr/>
        </p:nvPicPr>
        <p:blipFill>
          <a:blip r:embed="rId3">
            <a:alphaModFix/>
          </a:blip>
          <a:stretch>
            <a:fillRect/>
          </a:stretch>
        </p:blipFill>
        <p:spPr>
          <a:xfrm>
            <a:off x="619649" y="1567550"/>
            <a:ext cx="4081058" cy="29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plots - exam performances</a:t>
            </a:r>
            <a:endParaRPr/>
          </a:p>
        </p:txBody>
      </p:sp>
      <p:sp>
        <p:nvSpPr>
          <p:cNvPr id="241" name="Google Shape;241;p2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2" name="Google Shape;242;p2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Helvetica Neue"/>
                <a:ea typeface="Helvetica Neue"/>
                <a:cs typeface="Helvetica Neue"/>
                <a:sym typeface="Helvetica Neue"/>
              </a:rPr>
              <a:t>We can see there are some clusters, but not much of a correlation. Similar to the last one, this indicates there is not a strong relationship between the performance of one exam and the other exam performance. We can dive a little further into this coming up.</a:t>
            </a:r>
            <a:endParaRPr sz="1400"/>
          </a:p>
        </p:txBody>
      </p:sp>
      <p:pic>
        <p:nvPicPr>
          <p:cNvPr id="243" name="Google Shape;243;p27"/>
          <p:cNvPicPr preferRelativeResize="0"/>
          <p:nvPr/>
        </p:nvPicPr>
        <p:blipFill>
          <a:blip r:embed="rId3">
            <a:alphaModFix/>
          </a:blip>
          <a:stretch>
            <a:fillRect/>
          </a:stretch>
        </p:blipFill>
        <p:spPr>
          <a:xfrm>
            <a:off x="391850" y="1567550"/>
            <a:ext cx="4308851" cy="3036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a:t>
            </a:r>
            <a:endParaRPr/>
          </a:p>
        </p:txBody>
      </p:sp>
      <p:sp>
        <p:nvSpPr>
          <p:cNvPr id="249" name="Google Shape;249;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The covariance of study time and exam performance:  0.01120680767075716</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The covariance of the two exam performances:  -0.0026923093116760772</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500">
                <a:latin typeface="Helvetica Neue"/>
                <a:ea typeface="Helvetica Neue"/>
                <a:cs typeface="Helvetica Neue"/>
                <a:sym typeface="Helvetica Neue"/>
              </a:rPr>
              <a:t>As we have a positive covariance for study time and exam performance, this indicates as more time is spent studying, the better the exam performance will be. Interestingly though, as we have a (albeit very small) negative covariance for the two exam performance, this indicates that as students do better on one exam, they do worse on the other.</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a:t>
            </a:r>
            <a:endParaRPr/>
          </a:p>
        </p:txBody>
      </p:sp>
      <p:sp>
        <p:nvSpPr>
          <p:cNvPr id="255" name="Google Shape;25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The correlation of study time and exam performance:  0.1986292015696653</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The correlation of the two exam performances:  -0.03928304345341544</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1200"/>
              </a:spcAft>
              <a:buNone/>
            </a:pPr>
            <a:r>
              <a:rPr lang="en" sz="1500">
                <a:latin typeface="Helvetica Neue"/>
                <a:ea typeface="Helvetica Neue"/>
                <a:cs typeface="Helvetica Neue"/>
                <a:sym typeface="Helvetica Neue"/>
              </a:rPr>
              <a:t>There's about a 20% correlation between study time and performance, further confirming that as students spend more time studying, their performance will go up. The same applies to the two exam performances -- as students do better on one exam, their grades will be slightly lower on the other exam.</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Spearman’s correlation</a:t>
            </a:r>
            <a:endParaRPr/>
          </a:p>
        </p:txBody>
      </p:sp>
      <p:sp>
        <p:nvSpPr>
          <p:cNvPr id="261" name="Google Shape;26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The Spearman correlation of study time and exam performance:  0.1718850201850126</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The Spearman correlation of the two exam performances:  -0.053452971830440385</a:t>
            </a:r>
            <a:endParaRPr sz="1500">
              <a:latin typeface="Arial"/>
              <a:ea typeface="Arial"/>
              <a:cs typeface="Arial"/>
              <a:sym typeface="Arial"/>
            </a:endParaRPr>
          </a:p>
          <a:p>
            <a:pPr indent="0" lvl="0" marL="0" rtl="0" algn="l">
              <a:spcBef>
                <a:spcPts val="0"/>
              </a:spcBef>
              <a:spcAft>
                <a:spcPts val="0"/>
              </a:spcAft>
              <a:buNone/>
            </a:pPr>
            <a:r>
              <a:t/>
            </a:r>
            <a:endParaRPr sz="1500"/>
          </a:p>
          <a:p>
            <a:pPr indent="0" lvl="0" marL="0" rtl="0" algn="l">
              <a:spcBef>
                <a:spcPts val="1200"/>
              </a:spcBef>
              <a:spcAft>
                <a:spcPts val="1200"/>
              </a:spcAft>
              <a:buNone/>
            </a:pPr>
            <a:r>
              <a:rPr lang="en" sz="1500">
                <a:latin typeface="Helvetica Neue"/>
                <a:ea typeface="Helvetica Neue"/>
                <a:cs typeface="Helvetica Neue"/>
                <a:sym typeface="Helvetica Neue"/>
              </a:rPr>
              <a:t>As these values are slightly different, this indicates that these relationships are not perfectly linear. However, since the difference was small, we can say it still generally follows a similar trend. In both cases, the Spearman correlation might be slightly lower because it considers monotonic relationships in addition to linear ones.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 - Difference in means</a:t>
            </a:r>
            <a:endParaRPr/>
          </a:p>
        </p:txBody>
      </p:sp>
      <p:sp>
        <p:nvSpPr>
          <p:cNvPr id="267" name="Google Shape;267;p31"/>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highlight>
                  <a:schemeClr val="dk1"/>
                </a:highlight>
                <a:latin typeface="Helvetica Neue"/>
                <a:ea typeface="Helvetica Neue"/>
                <a:cs typeface="Helvetica Neue"/>
                <a:sym typeface="Helvetica Neue"/>
              </a:rPr>
              <a:t>After conducting the </a:t>
            </a:r>
            <a:r>
              <a:rPr lang="en" sz="1500">
                <a:highlight>
                  <a:schemeClr val="dk1"/>
                </a:highlight>
                <a:latin typeface="Helvetica Neue"/>
                <a:ea typeface="Helvetica Neue"/>
                <a:cs typeface="Helvetica Neue"/>
                <a:sym typeface="Helvetica Neue"/>
              </a:rPr>
              <a:t>difference</a:t>
            </a:r>
            <a:r>
              <a:rPr lang="en" sz="1500">
                <a:highlight>
                  <a:schemeClr val="dk1"/>
                </a:highlight>
                <a:latin typeface="Helvetica Neue"/>
                <a:ea typeface="Helvetica Neue"/>
                <a:cs typeface="Helvetica Neue"/>
                <a:sym typeface="Helvetica Neue"/>
              </a:rPr>
              <a:t> of means hypothesis test on our two study variables, study and study_other, we received our p-value of 0. </a:t>
            </a:r>
            <a:endParaRPr sz="1500">
              <a:highlight>
                <a:schemeClr val="dk1"/>
              </a:highlight>
              <a:latin typeface="Helvetica Neue"/>
              <a:ea typeface="Helvetica Neue"/>
              <a:cs typeface="Helvetica Neue"/>
              <a:sym typeface="Helvetica Neue"/>
            </a:endParaRPr>
          </a:p>
          <a:p>
            <a:pPr indent="0" lvl="0" marL="0" rtl="0" algn="l">
              <a:spcBef>
                <a:spcPts val="1200"/>
              </a:spcBef>
              <a:spcAft>
                <a:spcPts val="1200"/>
              </a:spcAft>
              <a:buNone/>
            </a:pPr>
            <a:r>
              <a:rPr lang="en" sz="1500">
                <a:highlight>
                  <a:schemeClr val="dk1"/>
                </a:highlight>
                <a:latin typeface="Helvetica Neue"/>
                <a:ea typeface="Helvetica Neue"/>
                <a:cs typeface="Helvetica Neue"/>
                <a:sym typeface="Helvetica Neue"/>
              </a:rPr>
              <a:t>This indicates statistical significance, indicating our hypothesis that these two have a low difference in means holds true.</a:t>
            </a:r>
            <a:endParaRPr sz="1500">
              <a:highlight>
                <a:schemeClr val="dk1"/>
              </a:highlight>
            </a:endParaRPr>
          </a:p>
        </p:txBody>
      </p:sp>
      <p:pic>
        <p:nvPicPr>
          <p:cNvPr id="268" name="Google Shape;268;p31"/>
          <p:cNvPicPr preferRelativeResize="0"/>
          <p:nvPr/>
        </p:nvPicPr>
        <p:blipFill>
          <a:blip r:embed="rId3">
            <a:alphaModFix/>
          </a:blip>
          <a:stretch>
            <a:fillRect/>
          </a:stretch>
        </p:blipFill>
        <p:spPr>
          <a:xfrm>
            <a:off x="4781173" y="1567550"/>
            <a:ext cx="3844499" cy="3042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and the variables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dataset was obtained from Kaggle here: </a:t>
            </a:r>
            <a:r>
              <a:rPr lang="en" u="sng">
                <a:solidFill>
                  <a:schemeClr val="hlink"/>
                </a:solidFill>
                <a:hlinkClick r:id="rId3"/>
              </a:rPr>
              <a:t>https://www.kaggle.com/datasets/ruchi798/analyzing-screen-time?sort=published</a:t>
            </a:r>
            <a:endParaRPr/>
          </a:p>
          <a:p>
            <a:pPr indent="0" lvl="0" marL="0" rtl="0" algn="l">
              <a:spcBef>
                <a:spcPts val="1200"/>
              </a:spcBef>
              <a:spcAft>
                <a:spcPts val="0"/>
              </a:spcAft>
              <a:buNone/>
            </a:pPr>
            <a:r>
              <a:rPr lang="en"/>
              <a:t>The variables we will be used are:</a:t>
            </a:r>
            <a:endParaRPr/>
          </a:p>
          <a:p>
            <a:pPr indent="-311150" lvl="0" marL="457200" rtl="0" algn="l">
              <a:spcBef>
                <a:spcPts val="1200"/>
              </a:spcBef>
              <a:spcAft>
                <a:spcPts val="0"/>
              </a:spcAft>
              <a:buSzPts val="1300"/>
              <a:buChar char="●"/>
            </a:pPr>
            <a:r>
              <a:rPr lang="en"/>
              <a:t>Study - the degree of time spent studying</a:t>
            </a:r>
            <a:endParaRPr/>
          </a:p>
          <a:p>
            <a:pPr indent="-311150" lvl="0" marL="457200" rtl="0" algn="l">
              <a:spcBef>
                <a:spcPts val="0"/>
              </a:spcBef>
              <a:spcAft>
                <a:spcPts val="0"/>
              </a:spcAft>
              <a:buSzPts val="1300"/>
              <a:buChar char="●"/>
            </a:pPr>
            <a:r>
              <a:rPr lang="en"/>
              <a:t>Repetition</a:t>
            </a:r>
            <a:r>
              <a:rPr lang="en"/>
              <a:t> - the degree of </a:t>
            </a:r>
            <a:r>
              <a:rPr lang="en"/>
              <a:t>repetition</a:t>
            </a:r>
            <a:r>
              <a:rPr lang="en"/>
              <a:t> during studying</a:t>
            </a:r>
            <a:endParaRPr/>
          </a:p>
          <a:p>
            <a:pPr indent="-311150" lvl="0" marL="457200" rtl="0" algn="l">
              <a:spcBef>
                <a:spcPts val="0"/>
              </a:spcBef>
              <a:spcAft>
                <a:spcPts val="0"/>
              </a:spcAft>
              <a:buSzPts val="1300"/>
              <a:buChar char="●"/>
            </a:pPr>
            <a:r>
              <a:rPr lang="en"/>
              <a:t>Study_other - the degree of time spent studying for other classes</a:t>
            </a:r>
            <a:endParaRPr/>
          </a:p>
          <a:p>
            <a:pPr indent="-311150" lvl="0" marL="457200" rtl="0" algn="l">
              <a:spcBef>
                <a:spcPts val="0"/>
              </a:spcBef>
              <a:spcAft>
                <a:spcPts val="0"/>
              </a:spcAft>
              <a:buSzPts val="1300"/>
              <a:buChar char="●"/>
            </a:pPr>
            <a:r>
              <a:rPr lang="en"/>
              <a:t>Exam - the degree of </a:t>
            </a:r>
            <a:r>
              <a:rPr lang="en"/>
              <a:t>performance</a:t>
            </a:r>
            <a:r>
              <a:rPr lang="en"/>
              <a:t> on the exam</a:t>
            </a:r>
            <a:endParaRPr/>
          </a:p>
          <a:p>
            <a:pPr indent="-311150" lvl="0" marL="457200" rtl="0" algn="l">
              <a:spcBef>
                <a:spcPts val="0"/>
              </a:spcBef>
              <a:spcAft>
                <a:spcPts val="0"/>
              </a:spcAft>
              <a:buSzPts val="1300"/>
              <a:buChar char="●"/>
            </a:pPr>
            <a:r>
              <a:rPr lang="en"/>
              <a:t>Exam_other - the degree of </a:t>
            </a:r>
            <a:r>
              <a:rPr lang="en"/>
              <a:t>performance</a:t>
            </a:r>
            <a:r>
              <a:rPr lang="en"/>
              <a:t> on other exams</a:t>
            </a:r>
            <a:endParaRPr/>
          </a:p>
          <a:p>
            <a:pPr indent="-311150" lvl="0" marL="457200" rtl="0" algn="l">
              <a:spcBef>
                <a:spcPts val="0"/>
              </a:spcBef>
              <a:spcAft>
                <a:spcPts val="0"/>
              </a:spcAft>
              <a:buSzPts val="1300"/>
              <a:buChar char="●"/>
            </a:pPr>
            <a:r>
              <a:rPr lang="en"/>
              <a:t>Knowledge_lvl - the level of knowledge on the subject. </a:t>
            </a:r>
            <a:endParaRPr/>
          </a:p>
        </p:txBody>
      </p:sp>
      <p:pic>
        <p:nvPicPr>
          <p:cNvPr id="142" name="Google Shape;142;p14"/>
          <p:cNvPicPr preferRelativeResize="0"/>
          <p:nvPr/>
        </p:nvPicPr>
        <p:blipFill>
          <a:blip r:embed="rId4">
            <a:alphaModFix/>
          </a:blip>
          <a:stretch>
            <a:fillRect/>
          </a:stretch>
        </p:blipFill>
        <p:spPr>
          <a:xfrm>
            <a:off x="6314025" y="-186325"/>
            <a:ext cx="4971450" cy="2074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a:t>
            </a:r>
            <a:endParaRPr/>
          </a:p>
        </p:txBody>
      </p:sp>
      <p:sp>
        <p:nvSpPr>
          <p:cNvPr id="274" name="Google Shape;274;p32"/>
          <p:cNvSpPr txBox="1"/>
          <p:nvPr>
            <p:ph idx="1" type="body"/>
          </p:nvPr>
        </p:nvSpPr>
        <p:spPr>
          <a:xfrm>
            <a:off x="1297500" y="1584675"/>
            <a:ext cx="3445800" cy="28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Helvetica Neue"/>
                <a:ea typeface="Helvetica Neue"/>
                <a:cs typeface="Helvetica Neue"/>
                <a:sym typeface="Helvetica Neue"/>
              </a:rPr>
              <a:t>We can see that knowledge level and study time make up for 85% of the variability of a student's exam score according to the R-squared statistic. Our p-values are also all low, except for study time which is incredibly high. Thus, for we can say knowledge level is very statistically significant, whereas study time is not as significant.</a:t>
            </a:r>
            <a:endParaRPr sz="1500"/>
          </a:p>
        </p:txBody>
      </p:sp>
      <p:pic>
        <p:nvPicPr>
          <p:cNvPr id="275" name="Google Shape;275;p32"/>
          <p:cNvPicPr preferRelativeResize="0"/>
          <p:nvPr/>
        </p:nvPicPr>
        <p:blipFill>
          <a:blip r:embed="rId3">
            <a:alphaModFix/>
          </a:blip>
          <a:stretch>
            <a:fillRect/>
          </a:stretch>
        </p:blipFill>
        <p:spPr>
          <a:xfrm>
            <a:off x="5086325" y="439000"/>
            <a:ext cx="3554450" cy="4522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81" name="Google Shape;281;p33"/>
          <p:cNvSpPr txBox="1"/>
          <p:nvPr>
            <p:ph idx="1" type="body"/>
          </p:nvPr>
        </p:nvSpPr>
        <p:spPr>
          <a:xfrm>
            <a:off x="1297500" y="1113550"/>
            <a:ext cx="7038900" cy="336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We have learned quite a lot about this data set, and it brings us </a:t>
            </a:r>
            <a:r>
              <a:rPr lang="en" sz="1500"/>
              <a:t>back</a:t>
            </a:r>
            <a:r>
              <a:rPr lang="en" sz="1500"/>
              <a:t> to our original question -- how much of an effect does study time have on performance?</a:t>
            </a:r>
            <a:endParaRPr sz="1500"/>
          </a:p>
          <a:p>
            <a:pPr indent="0" lvl="0" marL="0" rtl="0" algn="l">
              <a:spcBef>
                <a:spcPts val="1200"/>
              </a:spcBef>
              <a:spcAft>
                <a:spcPts val="0"/>
              </a:spcAft>
              <a:buNone/>
            </a:pPr>
            <a:r>
              <a:rPr lang="en" sz="1500"/>
              <a:t>We saw that the correlation between just studying and exam performance was decently low. We also saw that once knowledge level was introduced, the variation jumped to 85% variability in the last regression model, from our R-squared statistic. Also, in our comparison, the students who studied the most had the highest knowledge level, though there were a few who had high knowledge who didn’t study much at all.</a:t>
            </a:r>
            <a:endParaRPr sz="1500"/>
          </a:p>
          <a:p>
            <a:pPr indent="0" lvl="0" marL="0" rtl="0" algn="l">
              <a:spcBef>
                <a:spcPts val="1200"/>
              </a:spcBef>
              <a:spcAft>
                <a:spcPts val="1200"/>
              </a:spcAft>
              <a:buNone/>
            </a:pPr>
            <a:r>
              <a:rPr lang="en" sz="1500"/>
              <a:t>This goes to say that studying more may lead to increasing knowledge level, and this could increase exam </a:t>
            </a:r>
            <a:r>
              <a:rPr lang="en" sz="1500"/>
              <a:t>performance</a:t>
            </a:r>
            <a:r>
              <a:rPr lang="en" sz="1500"/>
              <a:t>. More investigations could go further to refine the model to more accurately predict a student’s exam performance based off of other characteristics.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a:t>
            </a:r>
            <a:endParaRPr/>
          </a:p>
        </p:txBody>
      </p:sp>
      <p:sp>
        <p:nvSpPr>
          <p:cNvPr id="148" name="Google Shape;148;p15"/>
          <p:cNvSpPr txBox="1"/>
          <p:nvPr>
            <p:ph idx="1" type="body"/>
          </p:nvPr>
        </p:nvSpPr>
        <p:spPr>
          <a:xfrm>
            <a:off x="562575" y="3618675"/>
            <a:ext cx="4009500" cy="86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We have a normal distribution here that is slightly skewed to the left. No visible outliers. </a:t>
            </a:r>
            <a:endParaRPr sz="1500"/>
          </a:p>
        </p:txBody>
      </p:sp>
      <p:pic>
        <p:nvPicPr>
          <p:cNvPr id="149" name="Google Shape;149;p15"/>
          <p:cNvPicPr preferRelativeResize="0"/>
          <p:nvPr/>
        </p:nvPicPr>
        <p:blipFill>
          <a:blip r:embed="rId3">
            <a:alphaModFix/>
          </a:blip>
          <a:stretch>
            <a:fillRect/>
          </a:stretch>
        </p:blipFill>
        <p:spPr>
          <a:xfrm>
            <a:off x="562575" y="961150"/>
            <a:ext cx="3645476" cy="2657525"/>
          </a:xfrm>
          <a:prstGeom prst="rect">
            <a:avLst/>
          </a:prstGeom>
          <a:noFill/>
          <a:ln>
            <a:noFill/>
          </a:ln>
        </p:spPr>
      </p:pic>
      <p:pic>
        <p:nvPicPr>
          <p:cNvPr id="150" name="Google Shape;150;p15"/>
          <p:cNvPicPr preferRelativeResize="0"/>
          <p:nvPr/>
        </p:nvPicPr>
        <p:blipFill>
          <a:blip r:embed="rId4">
            <a:alphaModFix/>
          </a:blip>
          <a:stretch>
            <a:fillRect/>
          </a:stretch>
        </p:blipFill>
        <p:spPr>
          <a:xfrm>
            <a:off x="4866352" y="961150"/>
            <a:ext cx="3470048" cy="2657526"/>
          </a:xfrm>
          <a:prstGeom prst="rect">
            <a:avLst/>
          </a:prstGeom>
          <a:noFill/>
          <a:ln>
            <a:noFill/>
          </a:ln>
        </p:spPr>
      </p:pic>
      <p:sp>
        <p:nvSpPr>
          <p:cNvPr id="151" name="Google Shape;151;p15"/>
          <p:cNvSpPr txBox="1"/>
          <p:nvPr/>
        </p:nvSpPr>
        <p:spPr>
          <a:xfrm>
            <a:off x="4866350" y="3683300"/>
            <a:ext cx="4218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It looks like we may have two outliers here at 0.5 and 0.01, but let's take a look at the rest of the data to see if they show up anywhere else. Otherwise, it is a roughly normal distribution.</a:t>
            </a:r>
            <a:endParaRPr sz="15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115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histograms!</a:t>
            </a:r>
            <a:endParaRPr/>
          </a:p>
        </p:txBody>
      </p:sp>
      <p:sp>
        <p:nvSpPr>
          <p:cNvPr id="157" name="Google Shape;157;p16"/>
          <p:cNvSpPr txBox="1"/>
          <p:nvPr>
            <p:ph idx="1" type="body"/>
          </p:nvPr>
        </p:nvSpPr>
        <p:spPr>
          <a:xfrm>
            <a:off x="4828913" y="3661875"/>
            <a:ext cx="3513600" cy="111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Helvetica Neue"/>
                <a:ea typeface="Helvetica Neue"/>
                <a:cs typeface="Helvetica Neue"/>
                <a:sym typeface="Helvetica Neue"/>
              </a:rPr>
              <a:t>We have a roughly normal distribution here as well, with no visible outliers.</a:t>
            </a:r>
            <a:endParaRPr sz="1400"/>
          </a:p>
        </p:txBody>
      </p:sp>
      <p:pic>
        <p:nvPicPr>
          <p:cNvPr id="158" name="Google Shape;158;p16"/>
          <p:cNvPicPr preferRelativeResize="0"/>
          <p:nvPr/>
        </p:nvPicPr>
        <p:blipFill>
          <a:blip r:embed="rId3">
            <a:alphaModFix/>
          </a:blip>
          <a:stretch>
            <a:fillRect/>
          </a:stretch>
        </p:blipFill>
        <p:spPr>
          <a:xfrm>
            <a:off x="551975" y="1029454"/>
            <a:ext cx="3571424" cy="2526813"/>
          </a:xfrm>
          <a:prstGeom prst="rect">
            <a:avLst/>
          </a:prstGeom>
          <a:noFill/>
          <a:ln>
            <a:noFill/>
          </a:ln>
        </p:spPr>
      </p:pic>
      <p:pic>
        <p:nvPicPr>
          <p:cNvPr id="159" name="Google Shape;159;p16"/>
          <p:cNvPicPr preferRelativeResize="0"/>
          <p:nvPr/>
        </p:nvPicPr>
        <p:blipFill>
          <a:blip r:embed="rId4">
            <a:alphaModFix/>
          </a:blip>
          <a:stretch>
            <a:fillRect/>
          </a:stretch>
        </p:blipFill>
        <p:spPr>
          <a:xfrm>
            <a:off x="4828974" y="1029450"/>
            <a:ext cx="3513490" cy="2526825"/>
          </a:xfrm>
          <a:prstGeom prst="rect">
            <a:avLst/>
          </a:prstGeom>
          <a:noFill/>
          <a:ln>
            <a:noFill/>
          </a:ln>
        </p:spPr>
      </p:pic>
      <p:sp>
        <p:nvSpPr>
          <p:cNvPr id="160" name="Google Shape;160;p16"/>
          <p:cNvSpPr txBox="1"/>
          <p:nvPr/>
        </p:nvSpPr>
        <p:spPr>
          <a:xfrm>
            <a:off x="580901" y="3661875"/>
            <a:ext cx="373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Helvetica Neue"/>
                <a:ea typeface="Helvetica Neue"/>
                <a:cs typeface="Helvetica Neue"/>
                <a:sym typeface="Helvetica Neue"/>
              </a:rPr>
              <a:t>In terms of performance, we have a roughly binomial distribution here as well. We can see most students did either really well, roughly 60%, or failed badly.  No visible outliers. </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histograms!</a:t>
            </a:r>
            <a:endParaRPr/>
          </a:p>
        </p:txBody>
      </p:sp>
      <p:sp>
        <p:nvSpPr>
          <p:cNvPr id="166" name="Google Shape;166;p17"/>
          <p:cNvSpPr txBox="1"/>
          <p:nvPr>
            <p:ph idx="1" type="body"/>
          </p:nvPr>
        </p:nvSpPr>
        <p:spPr>
          <a:xfrm>
            <a:off x="4796700" y="3943275"/>
            <a:ext cx="4101000" cy="68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Helvetica Neue"/>
                <a:ea typeface="Helvetica Neue"/>
                <a:cs typeface="Helvetica Neue"/>
                <a:sym typeface="Helvetica Neue"/>
              </a:rPr>
              <a:t>We can see that the knowledge level has a normal distribution, with most students having low knowledge, the other half being middle/high. This is pretty consistent with our exam scores as well.</a:t>
            </a:r>
            <a:endParaRPr/>
          </a:p>
        </p:txBody>
      </p:sp>
      <p:pic>
        <p:nvPicPr>
          <p:cNvPr id="167" name="Google Shape;167;p17"/>
          <p:cNvPicPr preferRelativeResize="0"/>
          <p:nvPr/>
        </p:nvPicPr>
        <p:blipFill>
          <a:blip r:embed="rId3">
            <a:alphaModFix/>
          </a:blip>
          <a:stretch>
            <a:fillRect/>
          </a:stretch>
        </p:blipFill>
        <p:spPr>
          <a:xfrm>
            <a:off x="591478" y="1082438"/>
            <a:ext cx="3980525" cy="2978624"/>
          </a:xfrm>
          <a:prstGeom prst="rect">
            <a:avLst/>
          </a:prstGeom>
          <a:noFill/>
          <a:ln>
            <a:noFill/>
          </a:ln>
        </p:spPr>
      </p:pic>
      <p:sp>
        <p:nvSpPr>
          <p:cNvPr id="168" name="Google Shape;168;p17"/>
          <p:cNvSpPr txBox="1"/>
          <p:nvPr/>
        </p:nvSpPr>
        <p:spPr>
          <a:xfrm>
            <a:off x="591475" y="4061050"/>
            <a:ext cx="371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Helvetica Neue"/>
                <a:ea typeface="Helvetica Neue"/>
                <a:cs typeface="Helvetica Neue"/>
                <a:sym typeface="Helvetica Neue"/>
              </a:rPr>
              <a:t>In this distribution, we have a really solid spread of data points here. Specifically, we seem to have a binomial distribution, but we have no visible outliers.</a:t>
            </a:r>
            <a:endParaRPr>
              <a:solidFill>
                <a:schemeClr val="lt1"/>
              </a:solidFill>
              <a:latin typeface="Lato"/>
              <a:ea typeface="Lato"/>
              <a:cs typeface="Lato"/>
              <a:sym typeface="Lato"/>
            </a:endParaRPr>
          </a:p>
        </p:txBody>
      </p:sp>
      <p:pic>
        <p:nvPicPr>
          <p:cNvPr id="169" name="Google Shape;169;p17"/>
          <p:cNvPicPr preferRelativeResize="0"/>
          <p:nvPr/>
        </p:nvPicPr>
        <p:blipFill>
          <a:blip r:embed="rId4">
            <a:alphaModFix/>
          </a:blip>
          <a:stretch>
            <a:fillRect/>
          </a:stretch>
        </p:blipFill>
        <p:spPr>
          <a:xfrm>
            <a:off x="4671988" y="1082450"/>
            <a:ext cx="4284638" cy="2911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characteristic - Mean</a:t>
            </a:r>
            <a:endParaRPr/>
          </a:p>
        </p:txBody>
      </p:sp>
      <p:sp>
        <p:nvSpPr>
          <p:cNvPr id="175" name="Google Shape;175;p18"/>
          <p:cNvSpPr txBox="1"/>
          <p:nvPr>
            <p:ph idx="1" type="body"/>
          </p:nvPr>
        </p:nvSpPr>
        <p:spPr>
          <a:xfrm>
            <a:off x="1297500" y="3137225"/>
            <a:ext cx="70389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Helvetica Neue"/>
                <a:ea typeface="Helvetica Neue"/>
                <a:cs typeface="Helvetica Neue"/>
                <a:sym typeface="Helvetica Neue"/>
              </a:rPr>
              <a:t>We can see that most of these scores are way below average. We can investigate the implications of this by taking a look at the mode to see if it's outliers messing up the data, or if it's just how the spread is.</a:t>
            </a:r>
            <a:endParaRPr sz="1600"/>
          </a:p>
        </p:txBody>
      </p:sp>
      <p:pic>
        <p:nvPicPr>
          <p:cNvPr id="176" name="Google Shape;176;p18"/>
          <p:cNvPicPr preferRelativeResize="0"/>
          <p:nvPr/>
        </p:nvPicPr>
        <p:blipFill>
          <a:blip r:embed="rId3">
            <a:alphaModFix/>
          </a:blip>
          <a:stretch>
            <a:fillRect/>
          </a:stretch>
        </p:blipFill>
        <p:spPr>
          <a:xfrm>
            <a:off x="1297500" y="1642075"/>
            <a:ext cx="5471350" cy="140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characteristic - Mode</a:t>
            </a:r>
            <a:endParaRPr/>
          </a:p>
        </p:txBody>
      </p:sp>
      <p:sp>
        <p:nvSpPr>
          <p:cNvPr id="182" name="Google Shape;182;p19"/>
          <p:cNvSpPr txBox="1"/>
          <p:nvPr>
            <p:ph idx="1" type="body"/>
          </p:nvPr>
        </p:nvSpPr>
        <p:spPr>
          <a:xfrm>
            <a:off x="1297500" y="1449775"/>
            <a:ext cx="6561600" cy="2911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Study - 0.20</a:t>
            </a:r>
            <a:endParaRPr sz="1500"/>
          </a:p>
          <a:p>
            <a:pPr indent="-323850" lvl="0" marL="457200" rtl="0" algn="l">
              <a:lnSpc>
                <a:spcPct val="100000"/>
              </a:lnSpc>
              <a:spcBef>
                <a:spcPts val="0"/>
              </a:spcBef>
              <a:spcAft>
                <a:spcPts val="0"/>
              </a:spcAft>
              <a:buSzPts val="1500"/>
              <a:buChar char="●"/>
            </a:pPr>
            <a:r>
              <a:rPr lang="en" sz="1500"/>
              <a:t>Repetition - 0.29</a:t>
            </a:r>
            <a:endParaRPr sz="1500"/>
          </a:p>
          <a:p>
            <a:pPr indent="-323850" lvl="0" marL="457200" rtl="0" algn="l">
              <a:lnSpc>
                <a:spcPct val="100000"/>
              </a:lnSpc>
              <a:spcBef>
                <a:spcPts val="0"/>
              </a:spcBef>
              <a:spcAft>
                <a:spcPts val="0"/>
              </a:spcAft>
              <a:buSzPts val="1500"/>
              <a:buChar char="●"/>
            </a:pPr>
            <a:r>
              <a:rPr lang="en" sz="1500"/>
              <a:t>Exam performance - 0.3</a:t>
            </a:r>
            <a:endParaRPr sz="1500"/>
          </a:p>
          <a:p>
            <a:pPr indent="-323850" lvl="0" marL="457200" rtl="0" algn="l">
              <a:lnSpc>
                <a:spcPct val="100000"/>
              </a:lnSpc>
              <a:spcBef>
                <a:spcPts val="0"/>
              </a:spcBef>
              <a:spcAft>
                <a:spcPts val="0"/>
              </a:spcAft>
              <a:buSzPts val="1500"/>
              <a:buChar char="●"/>
            </a:pPr>
            <a:r>
              <a:rPr lang="en" sz="1500"/>
              <a:t>Studying other materials - 0.31</a:t>
            </a:r>
            <a:endParaRPr sz="1500"/>
          </a:p>
          <a:p>
            <a:pPr indent="-323850" lvl="0" marL="457200" rtl="0" algn="l">
              <a:lnSpc>
                <a:spcPct val="100000"/>
              </a:lnSpc>
              <a:spcBef>
                <a:spcPts val="0"/>
              </a:spcBef>
              <a:spcAft>
                <a:spcPts val="0"/>
              </a:spcAft>
              <a:buSzPts val="1500"/>
              <a:buChar char="●"/>
            </a:pPr>
            <a:r>
              <a:rPr lang="en" sz="1500"/>
              <a:t>Performance on other exams - 0.29</a:t>
            </a:r>
            <a:endParaRPr sz="1500"/>
          </a:p>
          <a:p>
            <a:pPr indent="-323850" lvl="0" marL="457200" rtl="0" algn="l">
              <a:lnSpc>
                <a:spcPct val="100000"/>
              </a:lnSpc>
              <a:spcBef>
                <a:spcPts val="0"/>
              </a:spcBef>
              <a:spcAft>
                <a:spcPts val="0"/>
              </a:spcAft>
              <a:buSzPts val="1500"/>
              <a:buChar char="●"/>
            </a:pPr>
            <a:r>
              <a:rPr lang="en" sz="1500"/>
              <a:t>Knowledge level - 0.1, 0.18, 0.20</a:t>
            </a:r>
            <a:endParaRPr sz="1500"/>
          </a:p>
          <a:p>
            <a:pPr indent="0" lvl="0" marL="0" rtl="0" algn="l">
              <a:lnSpc>
                <a:spcPct val="100000"/>
              </a:lnSpc>
              <a:spcBef>
                <a:spcPts val="1200"/>
              </a:spcBef>
              <a:spcAft>
                <a:spcPts val="0"/>
              </a:spcAft>
              <a:buNone/>
            </a:pPr>
            <a:r>
              <a:rPr lang="en" sz="1650">
                <a:latin typeface="Helvetica Neue"/>
                <a:ea typeface="Helvetica Neue"/>
                <a:cs typeface="Helvetica Neue"/>
                <a:sym typeface="Helvetica Neue"/>
              </a:rPr>
              <a:t>This seems pretty consistent with our values from the mean. We can safely say there are no outliers skewing our results. Let's continue on and find the spread of our values, also known as the variance.</a:t>
            </a:r>
            <a:endParaRPr sz="2000"/>
          </a:p>
          <a:p>
            <a:pPr indent="0" lvl="0" marL="0" rtl="0" algn="l">
              <a:lnSpc>
                <a:spcPct val="100000"/>
              </a:lnSpc>
              <a:spcBef>
                <a:spcPts val="0"/>
              </a:spcBef>
              <a:spcAft>
                <a:spcPts val="1200"/>
              </a:spcAft>
              <a:buNone/>
            </a:pPr>
            <a:r>
              <a:t/>
            </a:r>
            <a:endParaRPr sz="1500"/>
          </a:p>
        </p:txBody>
      </p:sp>
      <p:sp>
        <p:nvSpPr>
          <p:cNvPr id="183" name="Google Shape;183;p19"/>
          <p:cNvSpPr txBox="1"/>
          <p:nvPr/>
        </p:nvSpPr>
        <p:spPr>
          <a:xfrm>
            <a:off x="4572000" y="1567550"/>
            <a:ext cx="401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characteristic - Spread (variance)</a:t>
            </a:r>
            <a:endParaRPr/>
          </a:p>
        </p:txBody>
      </p:sp>
      <p:sp>
        <p:nvSpPr>
          <p:cNvPr id="189" name="Google Shape;189;p20"/>
          <p:cNvSpPr txBox="1"/>
          <p:nvPr>
            <p:ph idx="1" type="body"/>
          </p:nvPr>
        </p:nvSpPr>
        <p:spPr>
          <a:xfrm>
            <a:off x="1297500" y="3019450"/>
            <a:ext cx="7038900" cy="14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Helvetica Neue"/>
                <a:ea typeface="Helvetica Neue"/>
                <a:cs typeface="Helvetica Neue"/>
                <a:sym typeface="Helvetica Neue"/>
              </a:rPr>
              <a:t>These values are all decently low, which means we should expect our means to deviate by each of these values to their corresponding variables.</a:t>
            </a:r>
            <a:endParaRPr sz="1500">
              <a:latin typeface="Helvetica Neue"/>
              <a:ea typeface="Helvetica Neue"/>
              <a:cs typeface="Helvetica Neue"/>
              <a:sym typeface="Helvetica Neue"/>
            </a:endParaRPr>
          </a:p>
          <a:p>
            <a:pPr indent="0" lvl="0" marL="0" rtl="0" algn="l">
              <a:spcBef>
                <a:spcPts val="1200"/>
              </a:spcBef>
              <a:spcAft>
                <a:spcPts val="1200"/>
              </a:spcAft>
              <a:buNone/>
            </a:pPr>
            <a:r>
              <a:rPr lang="en" sz="1500">
                <a:latin typeface="Helvetica Neue"/>
                <a:ea typeface="Helvetica Neue"/>
                <a:cs typeface="Helvetica Neue"/>
                <a:sym typeface="Helvetica Neue"/>
              </a:rPr>
              <a:t>This implies our data is predictable and consistent to our mean.</a:t>
            </a:r>
            <a:endParaRPr sz="1500">
              <a:latin typeface="Helvetica Neue"/>
              <a:ea typeface="Helvetica Neue"/>
              <a:cs typeface="Helvetica Neue"/>
              <a:sym typeface="Helvetica Neue"/>
            </a:endParaRPr>
          </a:p>
        </p:txBody>
      </p:sp>
      <p:pic>
        <p:nvPicPr>
          <p:cNvPr id="190" name="Google Shape;190;p20"/>
          <p:cNvPicPr preferRelativeResize="0"/>
          <p:nvPr/>
        </p:nvPicPr>
        <p:blipFill>
          <a:blip r:embed="rId3">
            <a:alphaModFix/>
          </a:blip>
          <a:stretch>
            <a:fillRect/>
          </a:stretch>
        </p:blipFill>
        <p:spPr>
          <a:xfrm>
            <a:off x="1297500" y="1307850"/>
            <a:ext cx="6007951" cy="157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characteristic - Tails</a:t>
            </a:r>
            <a:endParaRPr/>
          </a:p>
        </p:txBody>
      </p:sp>
      <p:sp>
        <p:nvSpPr>
          <p:cNvPr id="196" name="Google Shape;19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To get the tail of each variable, we can take find the 5th and 95th percentile to see what our high and low values are.</a:t>
            </a:r>
            <a:endParaRPr sz="1400"/>
          </a:p>
          <a:p>
            <a:pPr indent="-317500" lvl="0" marL="457200" rtl="0" algn="l">
              <a:spcBef>
                <a:spcPts val="1200"/>
              </a:spcBef>
              <a:spcAft>
                <a:spcPts val="0"/>
              </a:spcAft>
              <a:buSzPts val="1400"/>
              <a:buChar char="●"/>
            </a:pPr>
            <a:r>
              <a:rPr lang="en" sz="1400"/>
              <a:t>Study: (.08, .779)</a:t>
            </a:r>
            <a:endParaRPr sz="1400"/>
          </a:p>
          <a:p>
            <a:pPr indent="-317500" lvl="0" marL="457200" rtl="0" algn="l">
              <a:spcBef>
                <a:spcPts val="0"/>
              </a:spcBef>
              <a:spcAft>
                <a:spcPts val="0"/>
              </a:spcAft>
              <a:buSzPts val="1400"/>
              <a:buChar char="●"/>
            </a:pPr>
            <a:r>
              <a:rPr lang="en" sz="1400"/>
              <a:t>Repetition: (.081, .89)</a:t>
            </a:r>
            <a:endParaRPr sz="1400"/>
          </a:p>
          <a:p>
            <a:pPr indent="-317500" lvl="0" marL="457200" rtl="0" algn="l">
              <a:spcBef>
                <a:spcPts val="0"/>
              </a:spcBef>
              <a:spcAft>
                <a:spcPts val="0"/>
              </a:spcAft>
              <a:buSzPts val="1400"/>
              <a:buChar char="●"/>
            </a:pPr>
            <a:r>
              <a:rPr lang="en" sz="1400"/>
              <a:t>Exam: (.07, .83)</a:t>
            </a:r>
            <a:endParaRPr sz="1400"/>
          </a:p>
          <a:p>
            <a:pPr indent="-317500" lvl="0" marL="457200" rtl="0" algn="l">
              <a:spcBef>
                <a:spcPts val="0"/>
              </a:spcBef>
              <a:spcAft>
                <a:spcPts val="0"/>
              </a:spcAft>
              <a:buSzPts val="1400"/>
              <a:buChar char="●"/>
            </a:pPr>
            <a:r>
              <a:rPr lang="en" sz="1400"/>
              <a:t>Studying for other exams: (.07, .83)</a:t>
            </a:r>
            <a:endParaRPr sz="1400"/>
          </a:p>
          <a:p>
            <a:pPr indent="-317500" lvl="0" marL="457200" rtl="0" algn="l">
              <a:spcBef>
                <a:spcPts val="0"/>
              </a:spcBef>
              <a:spcAft>
                <a:spcPts val="0"/>
              </a:spcAft>
              <a:buSzPts val="1400"/>
              <a:buChar char="●"/>
            </a:pPr>
            <a:r>
              <a:rPr lang="en" sz="1400"/>
              <a:t>Performance on other exams: (.09, .88)</a:t>
            </a:r>
            <a:endParaRPr sz="1400"/>
          </a:p>
          <a:p>
            <a:pPr indent="-317500" lvl="0" marL="457200" rtl="0" algn="l">
              <a:spcBef>
                <a:spcPts val="0"/>
              </a:spcBef>
              <a:spcAft>
                <a:spcPts val="0"/>
              </a:spcAft>
              <a:buSzPts val="1400"/>
              <a:buChar char="●"/>
            </a:pPr>
            <a:r>
              <a:rPr lang="en" sz="1400"/>
              <a:t>Knowledge: no tails really exist for this variable</a:t>
            </a:r>
            <a:endParaRPr sz="1400"/>
          </a:p>
          <a:p>
            <a:pPr indent="0" lvl="0" marL="0" rtl="0" algn="l">
              <a:spcBef>
                <a:spcPts val="1200"/>
              </a:spcBef>
              <a:spcAft>
                <a:spcPts val="0"/>
              </a:spcAft>
              <a:buNone/>
            </a:pPr>
            <a:r>
              <a:rPr lang="en" sz="1400"/>
              <a:t>Our tails show to be consistent with our values, and have a wide spread consistent with our histograms. </a:t>
            </a:r>
            <a:endParaRPr sz="1400"/>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