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E23F-E81D-4889-8CCA-CA86A340F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Gateway Project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98DE7-42AD-4870-8F0C-5712336FB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Ashfaq </a:t>
            </a:r>
            <a:r>
              <a:rPr lang="en-US" dirty="0" err="1"/>
              <a:t>ahamed</a:t>
            </a:r>
            <a:endParaRPr lang="en-US" dirty="0"/>
          </a:p>
          <a:p>
            <a:r>
              <a:rPr lang="en-US" dirty="0"/>
              <a:t>- For resync interview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163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86B3E4-B885-4B66-A7D2-595802EADC59}"/>
              </a:ext>
            </a:extLst>
          </p:cNvPr>
          <p:cNvSpPr/>
          <p:nvPr/>
        </p:nvSpPr>
        <p:spPr>
          <a:xfrm>
            <a:off x="4679879" y="877003"/>
            <a:ext cx="2340528" cy="19630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Stratus Edge Server</a:t>
            </a:r>
          </a:p>
          <a:p>
            <a:pPr algn="ctr"/>
            <a:r>
              <a:rPr lang="en-US" dirty="0"/>
              <a:t>(IoT Gateway)</a:t>
            </a:r>
          </a:p>
          <a:p>
            <a:pPr algn="ctr"/>
            <a:r>
              <a:rPr lang="en-US" dirty="0"/>
              <a:t>Panel mounted</a:t>
            </a:r>
            <a:endParaRPr lang="en-SG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3963A7-C7DD-4584-B05F-47CE75717E80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866148" y="1858514"/>
            <a:ext cx="8137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36A6DA4-6733-45D5-846F-25EECE488D79}"/>
              </a:ext>
            </a:extLst>
          </p:cNvPr>
          <p:cNvSpPr/>
          <p:nvPr/>
        </p:nvSpPr>
        <p:spPr>
          <a:xfrm>
            <a:off x="1525620" y="877002"/>
            <a:ext cx="2340528" cy="19630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PANEL/PLC IO PANEL</a:t>
            </a:r>
          </a:p>
          <a:p>
            <a:pPr algn="ctr"/>
            <a:r>
              <a:rPr lang="en-US" dirty="0"/>
              <a:t>(FIELD)</a:t>
            </a:r>
            <a:endParaRPr lang="en-S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BE8951-3485-49E0-BC8D-331DA3412BB8}"/>
              </a:ext>
            </a:extLst>
          </p:cNvPr>
          <p:cNvCxnSpPr/>
          <p:nvPr/>
        </p:nvCxnSpPr>
        <p:spPr>
          <a:xfrm flipH="1" flipV="1">
            <a:off x="7020407" y="1858513"/>
            <a:ext cx="8137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109FF4D-A4C3-4041-B1BC-C7A8E58AB60E}"/>
              </a:ext>
            </a:extLst>
          </p:cNvPr>
          <p:cNvSpPr/>
          <p:nvPr/>
        </p:nvSpPr>
        <p:spPr>
          <a:xfrm>
            <a:off x="7834138" y="877002"/>
            <a:ext cx="2340528" cy="19630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4G MODEM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F39A5-A3A0-470C-8270-08EF9D04AF6F}"/>
              </a:ext>
            </a:extLst>
          </p:cNvPr>
          <p:cNvSpPr/>
          <p:nvPr/>
        </p:nvSpPr>
        <p:spPr>
          <a:xfrm>
            <a:off x="4679879" y="4393389"/>
            <a:ext cx="2340528" cy="19630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 4</a:t>
            </a:r>
          </a:p>
          <a:p>
            <a:pPr algn="ctr"/>
            <a:r>
              <a:rPr lang="en-US" dirty="0"/>
              <a:t>(IoT Gateway)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472CED-01C1-463A-952A-7CD61677CA6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3866148" y="5374900"/>
            <a:ext cx="8137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777F4-B8E5-409D-B7E5-D9091014C834}"/>
              </a:ext>
            </a:extLst>
          </p:cNvPr>
          <p:cNvSpPr/>
          <p:nvPr/>
        </p:nvSpPr>
        <p:spPr>
          <a:xfrm>
            <a:off x="1525620" y="4393388"/>
            <a:ext cx="2340528" cy="19630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BOARD</a:t>
            </a:r>
          </a:p>
          <a:p>
            <a:pPr algn="ctr"/>
            <a:r>
              <a:rPr lang="en-US" dirty="0"/>
              <a:t>(READ DIGITAL/ANALOG INPUTS)</a:t>
            </a:r>
            <a:endParaRPr lang="en-S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DE88A5-E275-46C2-8D6D-5E4F6F454084}"/>
              </a:ext>
            </a:extLst>
          </p:cNvPr>
          <p:cNvCxnSpPr/>
          <p:nvPr/>
        </p:nvCxnSpPr>
        <p:spPr>
          <a:xfrm flipH="1" flipV="1">
            <a:off x="7020407" y="5374899"/>
            <a:ext cx="8137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826BD-3F9D-4C23-BAB6-5A71D4A0CFD1}"/>
              </a:ext>
            </a:extLst>
          </p:cNvPr>
          <p:cNvSpPr/>
          <p:nvPr/>
        </p:nvSpPr>
        <p:spPr>
          <a:xfrm>
            <a:off x="7834138" y="4393388"/>
            <a:ext cx="2340528" cy="19630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4G MODEM</a:t>
            </a:r>
            <a:endParaRPr lang="en-SG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2547D4-E75F-41E7-8257-C0A099B044B0}"/>
              </a:ext>
            </a:extLst>
          </p:cNvPr>
          <p:cNvSpPr/>
          <p:nvPr/>
        </p:nvSpPr>
        <p:spPr>
          <a:xfrm>
            <a:off x="5267110" y="3251087"/>
            <a:ext cx="1221996" cy="713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5106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DA86C-CDDD-4440-97E3-43C92784C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59821"/>
              </p:ext>
            </p:extLst>
          </p:nvPr>
        </p:nvGraphicFramePr>
        <p:xfrm>
          <a:off x="1015068" y="2290195"/>
          <a:ext cx="9939338" cy="2743005"/>
        </p:xfrm>
        <a:graphic>
          <a:graphicData uri="http://schemas.openxmlformats.org/drawingml/2006/table">
            <a:tbl>
              <a:tblPr/>
              <a:tblGrid>
                <a:gridCol w="780974">
                  <a:extLst>
                    <a:ext uri="{9D8B030D-6E8A-4147-A177-3AD203B41FA5}">
                      <a16:colId xmlns:a16="http://schemas.microsoft.com/office/drawing/2014/main" val="692829334"/>
                    </a:ext>
                  </a:extLst>
                </a:gridCol>
                <a:gridCol w="2071750">
                  <a:extLst>
                    <a:ext uri="{9D8B030D-6E8A-4147-A177-3AD203B41FA5}">
                      <a16:colId xmlns:a16="http://schemas.microsoft.com/office/drawing/2014/main" val="2653059170"/>
                    </a:ext>
                  </a:extLst>
                </a:gridCol>
                <a:gridCol w="3543307">
                  <a:extLst>
                    <a:ext uri="{9D8B030D-6E8A-4147-A177-3AD203B41FA5}">
                      <a16:colId xmlns:a16="http://schemas.microsoft.com/office/drawing/2014/main" val="3705940008"/>
                    </a:ext>
                  </a:extLst>
                </a:gridCol>
                <a:gridCol w="3543307">
                  <a:extLst>
                    <a:ext uri="{9D8B030D-6E8A-4147-A177-3AD203B41FA5}">
                      <a16:colId xmlns:a16="http://schemas.microsoft.com/office/drawing/2014/main" val="3150518253"/>
                    </a:ext>
                  </a:extLst>
                </a:gridCol>
              </a:tblGrid>
              <a:tr h="548601"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Hardware Specification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Specification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003101"/>
                  </a:ext>
                </a:extLst>
              </a:tr>
              <a:tr h="548601">
                <a:tc>
                  <a:txBody>
                    <a:bodyPr/>
                    <a:lstStyle/>
                    <a:p>
                      <a:pPr algn="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Raspberry 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 4 Model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Raspbian 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490110"/>
                  </a:ext>
                </a:extLst>
              </a:tr>
              <a:tr h="548601">
                <a:tc>
                  <a:txBody>
                    <a:bodyPr/>
                    <a:lstStyle/>
                    <a:p>
                      <a:pPr algn="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Arduino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Arduino Uno ABX00021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Arduino IDE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92668"/>
                  </a:ext>
                </a:extLst>
              </a:tr>
              <a:tr h="548601">
                <a:tc>
                  <a:txBody>
                    <a:bodyPr/>
                    <a:lstStyle/>
                    <a:p>
                      <a:pPr algn="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Linksys 300Mbps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950461"/>
                  </a:ext>
                </a:extLst>
              </a:tr>
              <a:tr h="548601">
                <a:tc>
                  <a:txBody>
                    <a:bodyPr/>
                    <a:lstStyle/>
                    <a:p>
                      <a:pPr algn="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Panel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Rittal 120x300x150 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8828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4A418D73-A767-4718-ACBF-A5C1AB7A62A7}"/>
              </a:ext>
            </a:extLst>
          </p:cNvPr>
          <p:cNvSpPr txBox="1">
            <a:spLocks/>
          </p:cNvSpPr>
          <p:nvPr/>
        </p:nvSpPr>
        <p:spPr>
          <a:xfrm>
            <a:off x="1078043" y="755591"/>
            <a:ext cx="8825658" cy="97920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Hardware/Software Specification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248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3CCC-5829-45A6-B04D-6E3CC24D10A4}"/>
              </a:ext>
            </a:extLst>
          </p:cNvPr>
          <p:cNvSpPr txBox="1">
            <a:spLocks/>
          </p:cNvSpPr>
          <p:nvPr/>
        </p:nvSpPr>
        <p:spPr>
          <a:xfrm>
            <a:off x="1136766" y="497265"/>
            <a:ext cx="8825658" cy="97920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Plan Timeline Diagram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E33E35-01B7-4BF0-9B78-2B4890C151F5}"/>
              </a:ext>
            </a:extLst>
          </p:cNvPr>
          <p:cNvSpPr/>
          <p:nvPr/>
        </p:nvSpPr>
        <p:spPr>
          <a:xfrm>
            <a:off x="83888" y="2065362"/>
            <a:ext cx="10066789" cy="5302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 requirement, search for products and draft Bill of Materials and purchase 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07779F-56AC-42C5-9471-AB7219C36A45}"/>
              </a:ext>
            </a:extLst>
          </p:cNvPr>
          <p:cNvSpPr/>
          <p:nvPr/>
        </p:nvSpPr>
        <p:spPr>
          <a:xfrm>
            <a:off x="83887" y="2779451"/>
            <a:ext cx="10066789" cy="5302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control circuit diagram and start assembly </a:t>
            </a:r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7C4C69-4BC9-4266-8DBE-E41178D87AA9}"/>
              </a:ext>
            </a:extLst>
          </p:cNvPr>
          <p:cNvSpPr/>
          <p:nvPr/>
        </p:nvSpPr>
        <p:spPr>
          <a:xfrm>
            <a:off x="83890" y="3429000"/>
            <a:ext cx="10066789" cy="15393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 Visualization, integration, network protocols, database, IDE, and field side instruments.</a:t>
            </a:r>
          </a:p>
          <a:p>
            <a:pPr algn="ctr"/>
            <a:r>
              <a:rPr lang="en-US" dirty="0"/>
              <a:t>List required modules, functions, APIs </a:t>
            </a:r>
            <a:r>
              <a:rPr lang="en-US" dirty="0" err="1"/>
              <a:t>etc</a:t>
            </a:r>
            <a:r>
              <a:rPr lang="en-US" dirty="0"/>
              <a:t> required and code as per requirement, show MVP to client for negotiation.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ACD391-CD70-4787-A544-2DAA9B099D39}"/>
              </a:ext>
            </a:extLst>
          </p:cNvPr>
          <p:cNvSpPr/>
          <p:nvPr/>
        </p:nvSpPr>
        <p:spPr>
          <a:xfrm>
            <a:off x="83889" y="5166337"/>
            <a:ext cx="10066789" cy="5302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Functionality testing, calibration, commissioning 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08ED9E-8809-415A-A409-4FD42FBC0BE4}"/>
              </a:ext>
            </a:extLst>
          </p:cNvPr>
          <p:cNvSpPr/>
          <p:nvPr/>
        </p:nvSpPr>
        <p:spPr>
          <a:xfrm>
            <a:off x="83889" y="5894573"/>
            <a:ext cx="10066789" cy="5302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Deployment, and production testing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8C6E94-3310-41DB-9913-E1362E862ACE}"/>
              </a:ext>
            </a:extLst>
          </p:cNvPr>
          <p:cNvSpPr/>
          <p:nvPr/>
        </p:nvSpPr>
        <p:spPr>
          <a:xfrm>
            <a:off x="10368788" y="2065362"/>
            <a:ext cx="1739317" cy="5302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Week</a:t>
            </a:r>
            <a:endParaRPr lang="en-S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37DCE4-F89B-4B67-BE51-8E72EF6B25CA}"/>
              </a:ext>
            </a:extLst>
          </p:cNvPr>
          <p:cNvSpPr/>
          <p:nvPr/>
        </p:nvSpPr>
        <p:spPr>
          <a:xfrm>
            <a:off x="10368790" y="2779451"/>
            <a:ext cx="1739317" cy="5302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Week</a:t>
            </a:r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F9BD61-F624-43CE-9825-FB99695376A6}"/>
              </a:ext>
            </a:extLst>
          </p:cNvPr>
          <p:cNvSpPr/>
          <p:nvPr/>
        </p:nvSpPr>
        <p:spPr>
          <a:xfrm>
            <a:off x="10368792" y="3898575"/>
            <a:ext cx="1739317" cy="5302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1-2 Weeks</a:t>
            </a:r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294B84-CCF0-42F4-A8B5-F8D4860B79C9}"/>
              </a:ext>
            </a:extLst>
          </p:cNvPr>
          <p:cNvSpPr/>
          <p:nvPr/>
        </p:nvSpPr>
        <p:spPr>
          <a:xfrm>
            <a:off x="10368791" y="5166337"/>
            <a:ext cx="1739317" cy="5302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Week</a:t>
            </a:r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208752-5192-475D-AF70-BE20FCC178E3}"/>
              </a:ext>
            </a:extLst>
          </p:cNvPr>
          <p:cNvSpPr/>
          <p:nvPr/>
        </p:nvSpPr>
        <p:spPr>
          <a:xfrm>
            <a:off x="10368790" y="5894573"/>
            <a:ext cx="1739317" cy="5302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Week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369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C1BFD-FBC0-412F-A694-99DCEFE4D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43986"/>
              </p:ext>
            </p:extLst>
          </p:nvPr>
        </p:nvGraphicFramePr>
        <p:xfrm>
          <a:off x="957130" y="2760291"/>
          <a:ext cx="10050462" cy="2378787"/>
        </p:xfrm>
        <a:graphic>
          <a:graphicData uri="http://schemas.openxmlformats.org/drawingml/2006/table">
            <a:tbl>
              <a:tblPr/>
              <a:tblGrid>
                <a:gridCol w="1836209">
                  <a:extLst>
                    <a:ext uri="{9D8B030D-6E8A-4147-A177-3AD203B41FA5}">
                      <a16:colId xmlns:a16="http://schemas.microsoft.com/office/drawing/2014/main" val="3217406337"/>
                    </a:ext>
                  </a:extLst>
                </a:gridCol>
                <a:gridCol w="2451756">
                  <a:extLst>
                    <a:ext uri="{9D8B030D-6E8A-4147-A177-3AD203B41FA5}">
                      <a16:colId xmlns:a16="http://schemas.microsoft.com/office/drawing/2014/main" val="2717833523"/>
                    </a:ext>
                  </a:extLst>
                </a:gridCol>
                <a:gridCol w="1196318">
                  <a:extLst>
                    <a:ext uri="{9D8B030D-6E8A-4147-A177-3AD203B41FA5}">
                      <a16:colId xmlns:a16="http://schemas.microsoft.com/office/drawing/2014/main" val="686940887"/>
                    </a:ext>
                  </a:extLst>
                </a:gridCol>
                <a:gridCol w="3366384">
                  <a:extLst>
                    <a:ext uri="{9D8B030D-6E8A-4147-A177-3AD203B41FA5}">
                      <a16:colId xmlns:a16="http://schemas.microsoft.com/office/drawing/2014/main" val="3982569377"/>
                    </a:ext>
                  </a:extLst>
                </a:gridCol>
                <a:gridCol w="1199795">
                  <a:extLst>
                    <a:ext uri="{9D8B030D-6E8A-4147-A177-3AD203B41FA5}">
                      <a16:colId xmlns:a16="http://schemas.microsoft.com/office/drawing/2014/main" val="301197247"/>
                    </a:ext>
                  </a:extLst>
                </a:gridCol>
              </a:tblGrid>
              <a:tr h="792929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</a:t>
                      </a:r>
                    </a:p>
                  </a:txBody>
                  <a:tcPr marL="9294" marR="9294" marT="9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 check for features</a:t>
                      </a:r>
                    </a:p>
                  </a:txBody>
                  <a:tcPr marL="9294" marR="9294" marT="9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License Cost</a:t>
                      </a:r>
                    </a:p>
                  </a:txBody>
                  <a:tcPr marL="9294" marR="9294" marT="9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Compatibility to third party services</a:t>
                      </a:r>
                    </a:p>
                  </a:txBody>
                  <a:tcPr marL="9294" marR="9294" marT="9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Redundancy</a:t>
                      </a:r>
                    </a:p>
                  </a:txBody>
                  <a:tcPr marL="9294" marR="9294" marT="9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611787"/>
                  </a:ext>
                </a:extLst>
              </a:tr>
              <a:tr h="792929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Raspberry pi</a:t>
                      </a:r>
                    </a:p>
                  </a:txBody>
                  <a:tcPr marL="9294" marR="9294" marT="9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4" marR="9294" marT="9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4" marR="9294" marT="9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4" marR="9294" marT="9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4" marR="9294" marT="9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943442"/>
                  </a:ext>
                </a:extLst>
              </a:tr>
              <a:tr h="792929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Arduino</a:t>
                      </a:r>
                    </a:p>
                  </a:txBody>
                  <a:tcPr marL="9294" marR="9294" marT="9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4" marR="9294" marT="9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4" marR="9294" marT="9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4" marR="9294" marT="9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4" marR="9294" marT="92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69840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71237B1-6C74-4BEC-8673-7BF81ED08D27}"/>
              </a:ext>
            </a:extLst>
          </p:cNvPr>
          <p:cNvSpPr txBox="1">
            <a:spLocks/>
          </p:cNvSpPr>
          <p:nvPr/>
        </p:nvSpPr>
        <p:spPr>
          <a:xfrm>
            <a:off x="1136766" y="497265"/>
            <a:ext cx="8825658" cy="97920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Component Selection Matrix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6591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200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IoT Gateway 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Gateway Project</dc:title>
  <dc:creator>Ashfaq</dc:creator>
  <cp:lastModifiedBy>Ashfaq</cp:lastModifiedBy>
  <cp:revision>5</cp:revision>
  <dcterms:created xsi:type="dcterms:W3CDTF">2022-01-22T10:13:12Z</dcterms:created>
  <dcterms:modified xsi:type="dcterms:W3CDTF">2022-01-22T11:28:08Z</dcterms:modified>
</cp:coreProperties>
</file>