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Amaranth" panose="020B0604020202020204" charset="0"/>
      <p:regular r:id="rId3"/>
    </p:embeddedFont>
    <p:embeddedFont>
      <p:font typeface="Titillium Web" panose="00000500000000000000" pitchFamily="2"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4500" kern="1200">
        <a:solidFill>
          <a:schemeClr val="tx1"/>
        </a:solidFill>
        <a:latin typeface="Arial"/>
        <a:ea typeface="+mn-ea"/>
        <a:cs typeface="+mn-cs"/>
      </a:defRPr>
    </a:lvl1pPr>
    <a:lvl2pPr marL="457200" algn="l" rtl="0" fontAlgn="base">
      <a:spcBef>
        <a:spcPct val="0"/>
      </a:spcBef>
      <a:spcAft>
        <a:spcPct val="0"/>
      </a:spcAft>
      <a:defRPr sz="4500" kern="1200">
        <a:solidFill>
          <a:schemeClr val="tx1"/>
        </a:solidFill>
        <a:latin typeface="Arial"/>
        <a:ea typeface="+mn-ea"/>
        <a:cs typeface="+mn-cs"/>
      </a:defRPr>
    </a:lvl2pPr>
    <a:lvl3pPr marL="914400" algn="l" rtl="0" fontAlgn="base">
      <a:spcBef>
        <a:spcPct val="0"/>
      </a:spcBef>
      <a:spcAft>
        <a:spcPct val="0"/>
      </a:spcAft>
      <a:defRPr sz="4500" kern="1200">
        <a:solidFill>
          <a:schemeClr val="tx1"/>
        </a:solidFill>
        <a:latin typeface="Arial"/>
        <a:ea typeface="+mn-ea"/>
        <a:cs typeface="+mn-cs"/>
      </a:defRPr>
    </a:lvl3pPr>
    <a:lvl4pPr marL="1371600" algn="l" rtl="0" fontAlgn="base">
      <a:spcBef>
        <a:spcPct val="0"/>
      </a:spcBef>
      <a:spcAft>
        <a:spcPct val="0"/>
      </a:spcAft>
      <a:defRPr sz="4500" kern="1200">
        <a:solidFill>
          <a:schemeClr val="tx1"/>
        </a:solidFill>
        <a:latin typeface="Arial"/>
        <a:ea typeface="+mn-ea"/>
        <a:cs typeface="+mn-cs"/>
      </a:defRPr>
    </a:lvl4pPr>
    <a:lvl5pPr marL="1828800" algn="l" rtl="0" fontAlgn="base">
      <a:spcBef>
        <a:spcPct val="0"/>
      </a:spcBef>
      <a:spcAft>
        <a:spcPct val="0"/>
      </a:spcAft>
      <a:defRPr sz="4500" kern="1200">
        <a:solidFill>
          <a:schemeClr val="tx1"/>
        </a:solidFill>
        <a:latin typeface="Arial"/>
        <a:ea typeface="+mn-ea"/>
        <a:cs typeface="+mn-cs"/>
      </a:defRPr>
    </a:lvl5pPr>
    <a:lvl6pPr marL="2286000" algn="l" defTabSz="914400" rtl="0" eaLnBrk="1" latinLnBrk="0" hangingPunct="1">
      <a:defRPr sz="4500" kern="1200">
        <a:solidFill>
          <a:schemeClr val="tx1"/>
        </a:solidFill>
        <a:latin typeface="Arial"/>
        <a:ea typeface="+mn-ea"/>
        <a:cs typeface="+mn-cs"/>
      </a:defRPr>
    </a:lvl6pPr>
    <a:lvl7pPr marL="2743200" algn="l" defTabSz="914400" rtl="0" eaLnBrk="1" latinLnBrk="0" hangingPunct="1">
      <a:defRPr sz="4500" kern="1200">
        <a:solidFill>
          <a:schemeClr val="tx1"/>
        </a:solidFill>
        <a:latin typeface="Arial"/>
        <a:ea typeface="+mn-ea"/>
        <a:cs typeface="+mn-cs"/>
      </a:defRPr>
    </a:lvl7pPr>
    <a:lvl8pPr marL="3200400" algn="l" defTabSz="914400" rtl="0" eaLnBrk="1" latinLnBrk="0" hangingPunct="1">
      <a:defRPr sz="4500" kern="1200">
        <a:solidFill>
          <a:schemeClr val="tx1"/>
        </a:solidFill>
        <a:latin typeface="Arial"/>
        <a:ea typeface="+mn-ea"/>
        <a:cs typeface="+mn-cs"/>
      </a:defRPr>
    </a:lvl8pPr>
    <a:lvl9pPr marL="3657600" algn="l" defTabSz="914400" rtl="0" eaLnBrk="1" latinLnBrk="0" hangingPunct="1">
      <a:defRPr sz="4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E0FA3-2533-97FC-827C-DC1F2D890E29}" v="224" dt="2025-05-08T20:39:05.538"/>
    <p1510:client id="{11224970-0CE9-F099-CDC4-35426162848F}" v="794" dt="2025-05-08T20:38:37.978"/>
    <p1510:client id="{3C9CA0D8-E820-C51F-37D0-A70CC8D303DF}" v="148" dt="2025-05-08T22:09:49.715"/>
    <p1510:client id="{77151706-9248-7088-420F-D3B28AA4C895}" v="12" dt="2025-05-08T19:32:38.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defTabSz="4703763">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algn="ctr" defTabSz="4703763">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a:defPPr>
            <a:lvl1pPr algn="r" defTabSz="4703763">
              <a:defRPr sz="7300"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debatingdenim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defPPr>
        <a:defRPr kern="1200"/>
      </a:defPPr>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838200" y="0"/>
            <a:ext cx="45872400" cy="6482519"/>
          </a:xfrm>
          <a:prstGeom prst="roundRect">
            <a:avLst/>
          </a:prstGeom>
          <a:solidFill>
            <a:schemeClr val="tx2">
              <a:lumMod val="60000"/>
              <a:lumOff val="40000"/>
            </a:schemeClr>
          </a:solidFill>
          <a:ln>
            <a:noFill/>
          </a:ln>
        </p:spPr>
        <p:txBody>
          <a:bodyPr lIns="205740" tIns="102870" rIns="205740" bIns="102870" anchor="ctr"/>
          <a:lstStyle>
            <a:defPPr>
              <a:defRPr kern="1200"/>
            </a:defPPr>
          </a:lstStyle>
          <a:p>
            <a:pPr algn="ctr" defTabSz="4703763">
              <a:lnSpc>
                <a:spcPct val="90000"/>
              </a:lnSpc>
            </a:pPr>
            <a:endParaRPr lang="en-US" sz="4900" i="1">
              <a:solidFill>
                <a:schemeClr val="bg1">
                  <a:lumMod val="50000"/>
                </a:schemeClr>
              </a:solidFill>
            </a:endParaRPr>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3088180" y="1259580"/>
            <a:ext cx="36576000" cy="2131851"/>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10000">
                <a:solidFill>
                  <a:schemeClr val="bg1"/>
                </a:solidFill>
                <a:latin typeface="Amaranth" panose="02000503050000020004" pitchFamily="2" charset="0"/>
              </a:rPr>
              <a:t>Campus Safety App</a:t>
            </a:r>
          </a:p>
          <a:p>
            <a:pPr algn="ctr" defTabSz="3761086">
              <a:spcBef>
                <a:spcPct val="20000"/>
              </a:spcBef>
              <a:defRPr/>
            </a:pPr>
            <a:endParaRPr lang="en-US" sz="8500">
              <a:solidFill>
                <a:schemeClr val="bg1"/>
              </a:solidFill>
              <a:latin typeface="Amaranth" panose="02000503050000020004" pitchFamily="2" charset="0"/>
            </a:endParaRP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3339904" y="3299040"/>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a:solidFill>
                  <a:schemeClr val="bg1"/>
                </a:solidFill>
                <a:latin typeface="Titillium Web" panose="00000500000000000000" pitchFamily="2" charset="0"/>
                <a:cs typeface="Arial" pitchFamily="34" charset="0"/>
              </a:rPr>
              <a:t>Hannah Andersen, Bridget Brombach, Ahana </a:t>
            </a:r>
            <a:r>
              <a:rPr lang="en-US" sz="5600" err="1">
                <a:solidFill>
                  <a:schemeClr val="bg1"/>
                </a:solidFill>
                <a:latin typeface="Titillium Web" panose="00000500000000000000" pitchFamily="2" charset="0"/>
                <a:cs typeface="Arial" pitchFamily="34" charset="0"/>
              </a:rPr>
              <a:t>Yelagar</a:t>
            </a:r>
            <a:endParaRPr lang="en-US" sz="5600">
              <a:solidFill>
                <a:schemeClr val="bg1"/>
              </a:solidFill>
              <a:latin typeface="Titillium Web" panose="00000500000000000000" pitchFamily="2" charset="0"/>
              <a:cs typeface="Arial" pitchFamily="34" charset="0"/>
            </a:endParaRPr>
          </a:p>
          <a:p>
            <a:pPr algn="ctr">
              <a:defRPr/>
            </a:pPr>
            <a:r>
              <a:rPr lang="en-US" sz="5600">
                <a:solidFill>
                  <a:schemeClr val="bg1"/>
                </a:solidFill>
                <a:latin typeface="Titillium Web" panose="00000500000000000000" pitchFamily="2" charset="0"/>
                <a:cs typeface="Arial" pitchFamily="34" charset="0"/>
              </a:rPr>
              <a:t>Drake University Computer Science Capstone</a:t>
            </a:r>
          </a:p>
        </p:txBody>
      </p:sp>
      <p:sp>
        <p:nvSpPr>
          <p:cNvPr id="39" name="TextBox 38">
            <a:extLst>
              <a:ext uri="{FF2B5EF4-FFF2-40B4-BE49-F238E27FC236}">
                <a16:creationId xmlns:a16="http://schemas.microsoft.com/office/drawing/2014/main" id="{CD78A31B-3E41-4A83-94E1-8D455D061FD9}"/>
              </a:ext>
            </a:extLst>
          </p:cNvPr>
          <p:cNvSpPr txBox="1"/>
          <p:nvPr/>
        </p:nvSpPr>
        <p:spPr>
          <a:xfrm>
            <a:off x="19749276" y="6898982"/>
            <a:ext cx="4309321" cy="923330"/>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5400" b="1">
                <a:solidFill>
                  <a:schemeClr val="tx2">
                    <a:lumMod val="75000"/>
                  </a:schemeClr>
                </a:solidFill>
                <a:latin typeface="Amaranth" panose="02000503050000020004" pitchFamily="2" charset="0"/>
              </a:rPr>
              <a:t>Safety Timer</a:t>
            </a:r>
          </a:p>
        </p:txBody>
      </p:sp>
      <p:sp>
        <p:nvSpPr>
          <p:cNvPr id="41" name="TextBox 40">
            <a:extLst>
              <a:ext uri="{FF2B5EF4-FFF2-40B4-BE49-F238E27FC236}">
                <a16:creationId xmlns:a16="http://schemas.microsoft.com/office/drawing/2014/main" id="{5682A469-0F6C-4CD1-861C-F6138AA1CFF5}"/>
              </a:ext>
            </a:extLst>
          </p:cNvPr>
          <p:cNvSpPr txBox="1"/>
          <p:nvPr/>
        </p:nvSpPr>
        <p:spPr>
          <a:xfrm>
            <a:off x="32379406" y="6698197"/>
            <a:ext cx="3890359" cy="1754326"/>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tIns="45720" rIns="274320" bIns="45720" rtlCol="0" anchor="t">
            <a:spAutoFit/>
          </a:bodyPr>
          <a:lstStyle/>
          <a:p>
            <a:pPr algn="ctr" defTabSz="4702588">
              <a:defRPr/>
            </a:pPr>
            <a:r>
              <a:rPr lang="en-US" sz="5400" b="1">
                <a:solidFill>
                  <a:schemeClr val="tx2">
                    <a:lumMod val="75000"/>
                  </a:schemeClr>
                </a:solidFill>
                <a:latin typeface="Amaranth"/>
              </a:rPr>
              <a:t>Report/Tip </a:t>
            </a:r>
            <a:endParaRPr lang="en-US" sz="5400">
              <a:solidFill>
                <a:schemeClr val="tx2">
                  <a:lumMod val="75000"/>
                </a:schemeClr>
              </a:solidFill>
              <a:latin typeface="Amaranth"/>
            </a:endParaRPr>
          </a:p>
          <a:p>
            <a:pPr algn="ctr" defTabSz="4702588">
              <a:defRPr/>
            </a:pPr>
            <a:r>
              <a:rPr lang="en-US" sz="5400" b="1">
                <a:solidFill>
                  <a:schemeClr val="tx2">
                    <a:lumMod val="75000"/>
                  </a:schemeClr>
                </a:solidFill>
                <a:latin typeface="Amaranth"/>
              </a:rPr>
              <a:t>Page</a:t>
            </a:r>
            <a:endParaRPr lang="en-US" sz="5400">
              <a:solidFill>
                <a:schemeClr val="tx2">
                  <a:lumMod val="75000"/>
                </a:schemeClr>
              </a:solidFill>
              <a:latin typeface="Amaranth"/>
            </a:endParaRPr>
          </a:p>
        </p:txBody>
      </p:sp>
      <p:sp>
        <p:nvSpPr>
          <p:cNvPr id="35" name="TextBox 34">
            <a:extLst>
              <a:ext uri="{FF2B5EF4-FFF2-40B4-BE49-F238E27FC236}">
                <a16:creationId xmlns:a16="http://schemas.microsoft.com/office/drawing/2014/main" id="{17220CD8-CD1F-4561-B6F6-872F8B351FDE}"/>
              </a:ext>
            </a:extLst>
          </p:cNvPr>
          <p:cNvSpPr txBox="1"/>
          <p:nvPr/>
        </p:nvSpPr>
        <p:spPr>
          <a:xfrm>
            <a:off x="1018843" y="6963105"/>
            <a:ext cx="4367542" cy="923330"/>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5400" b="1">
                <a:solidFill>
                  <a:schemeClr val="tx2">
                    <a:lumMod val="75000"/>
                  </a:schemeClr>
                </a:solidFill>
                <a:latin typeface="Amaranth" panose="02000503050000020004" pitchFamily="2" charset="0"/>
              </a:rPr>
              <a:t>Home Screen</a:t>
            </a:r>
          </a:p>
        </p:txBody>
      </p:sp>
      <p:sp>
        <p:nvSpPr>
          <p:cNvPr id="36" name="TextBox 35">
            <a:extLst>
              <a:ext uri="{FF2B5EF4-FFF2-40B4-BE49-F238E27FC236}">
                <a16:creationId xmlns:a16="http://schemas.microsoft.com/office/drawing/2014/main" id="{F9744332-409D-4E13-8004-F1FC2BA8831D}"/>
              </a:ext>
            </a:extLst>
          </p:cNvPr>
          <p:cNvSpPr txBox="1"/>
          <p:nvPr/>
        </p:nvSpPr>
        <p:spPr>
          <a:xfrm>
            <a:off x="7253500" y="6955657"/>
            <a:ext cx="4566315" cy="923330"/>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5400" b="1">
                <a:solidFill>
                  <a:schemeClr val="tx2">
                    <a:lumMod val="75000"/>
                  </a:schemeClr>
                </a:solidFill>
                <a:latin typeface="Amaranth" panose="02000503050000020004" pitchFamily="2" charset="0"/>
              </a:rPr>
              <a:t>Register Page</a:t>
            </a:r>
          </a:p>
        </p:txBody>
      </p:sp>
      <p:sp>
        <p:nvSpPr>
          <p:cNvPr id="38" name="TextBox 37">
            <a:extLst>
              <a:ext uri="{FF2B5EF4-FFF2-40B4-BE49-F238E27FC236}">
                <a16:creationId xmlns:a16="http://schemas.microsoft.com/office/drawing/2014/main" id="{9A18A5CA-EAF8-4A0C-91E3-652892D85424}"/>
              </a:ext>
            </a:extLst>
          </p:cNvPr>
          <p:cNvSpPr txBox="1"/>
          <p:nvPr/>
        </p:nvSpPr>
        <p:spPr>
          <a:xfrm>
            <a:off x="13837138" y="6899777"/>
            <a:ext cx="3752566" cy="923330"/>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5400" b="1">
                <a:solidFill>
                  <a:schemeClr val="tx2">
                    <a:lumMod val="75000"/>
                  </a:schemeClr>
                </a:solidFill>
                <a:latin typeface="Amaranth" panose="02000503050000020004" pitchFamily="2" charset="0"/>
              </a:rPr>
              <a:t>Login Page</a:t>
            </a:r>
          </a:p>
        </p:txBody>
      </p:sp>
      <p:sp>
        <p:nvSpPr>
          <p:cNvPr id="40" name="TextBox 39">
            <a:extLst>
              <a:ext uri="{FF2B5EF4-FFF2-40B4-BE49-F238E27FC236}">
                <a16:creationId xmlns:a16="http://schemas.microsoft.com/office/drawing/2014/main" id="{9486D635-9884-427F-9A27-F0D207FACB9C}"/>
              </a:ext>
            </a:extLst>
          </p:cNvPr>
          <p:cNvSpPr txBox="1"/>
          <p:nvPr/>
        </p:nvSpPr>
        <p:spPr>
          <a:xfrm>
            <a:off x="25559078" y="6898738"/>
            <a:ext cx="5183470" cy="923330"/>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5400" b="1">
                <a:solidFill>
                  <a:schemeClr val="tx2">
                    <a:lumMod val="75000"/>
                  </a:schemeClr>
                </a:solidFill>
                <a:latin typeface="Amaranth" panose="02000503050000020004" pitchFamily="2" charset="0"/>
              </a:rPr>
              <a:t>Safe Walk Page</a:t>
            </a:r>
          </a:p>
        </p:txBody>
      </p:sp>
      <p:pic>
        <p:nvPicPr>
          <p:cNvPr id="1030" name="Picture 6">
            <a:extLst>
              <a:ext uri="{FF2B5EF4-FFF2-40B4-BE49-F238E27FC236}">
                <a16:creationId xmlns:a16="http://schemas.microsoft.com/office/drawing/2014/main" id="{03C4CBBC-7413-595E-C3AC-2C815F759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3" t="2821" r="286" b="5203"/>
          <a:stretch/>
        </p:blipFill>
        <p:spPr bwMode="auto">
          <a:xfrm>
            <a:off x="6653351" y="8448556"/>
            <a:ext cx="5872301" cy="115680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7AD5406-F27D-B2B9-75E5-DECD60320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826" r="2276" b="5355"/>
          <a:stretch/>
        </p:blipFill>
        <p:spPr bwMode="auto">
          <a:xfrm>
            <a:off x="13084990" y="8387748"/>
            <a:ext cx="5536012" cy="115789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A039A1F-68F2-CD3D-94FB-408509E6D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216" r="-441" b="5167"/>
          <a:stretch/>
        </p:blipFill>
        <p:spPr bwMode="auto">
          <a:xfrm>
            <a:off x="19199456" y="8436697"/>
            <a:ext cx="5689905" cy="1155342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DCA50EE-B9C9-35B4-F6EF-68FF10F723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049" b="5320"/>
          <a:stretch/>
        </p:blipFill>
        <p:spPr bwMode="auto">
          <a:xfrm>
            <a:off x="25468489" y="8411464"/>
            <a:ext cx="5664946" cy="115552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2FF11E9-CCFE-C894-CC35-34817E0DA1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910" t="2912" b="5062"/>
          <a:stretch/>
        </p:blipFill>
        <p:spPr bwMode="auto">
          <a:xfrm>
            <a:off x="31802986" y="8398341"/>
            <a:ext cx="5500102" cy="116051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E695165-A750-EE45-4007-A48833A26EF4}"/>
              </a:ext>
            </a:extLst>
          </p:cNvPr>
          <p:cNvSpPr txBox="1"/>
          <p:nvPr/>
        </p:nvSpPr>
        <p:spPr>
          <a:xfrm>
            <a:off x="38262932" y="6605208"/>
            <a:ext cx="4283096" cy="1754326"/>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tIns="45720" rIns="274320" bIns="45720" rtlCol="0" anchor="t">
            <a:spAutoFit/>
          </a:bodyPr>
          <a:lstStyle/>
          <a:p>
            <a:pPr algn="ctr" defTabSz="4702588">
              <a:defRPr/>
            </a:pPr>
            <a:r>
              <a:rPr lang="en-US" sz="5400" b="1">
                <a:solidFill>
                  <a:schemeClr val="tx2">
                    <a:lumMod val="75000"/>
                  </a:schemeClr>
                </a:solidFill>
                <a:latin typeface="Amaranth"/>
              </a:rPr>
              <a:t>Map of </a:t>
            </a:r>
            <a:endParaRPr lang="en-US" sz="5400">
              <a:solidFill>
                <a:schemeClr val="tx2">
                  <a:lumMod val="75000"/>
                </a:schemeClr>
              </a:solidFill>
              <a:latin typeface="Amaranth"/>
            </a:endParaRPr>
          </a:p>
          <a:p>
            <a:pPr algn="ctr" defTabSz="4702588">
              <a:defRPr/>
            </a:pPr>
            <a:r>
              <a:rPr lang="en-US" sz="5400" b="1">
                <a:solidFill>
                  <a:schemeClr val="tx2">
                    <a:lumMod val="75000"/>
                  </a:schemeClr>
                </a:solidFill>
                <a:latin typeface="Amaranth"/>
              </a:rPr>
              <a:t>Reports/Tips</a:t>
            </a:r>
            <a:endParaRPr lang="en-US" sz="5400">
              <a:solidFill>
                <a:schemeClr val="tx2">
                  <a:lumMod val="75000"/>
                </a:schemeClr>
              </a:solidFill>
              <a:latin typeface="Amaranth"/>
            </a:endParaRPr>
          </a:p>
        </p:txBody>
      </p:sp>
      <p:pic>
        <p:nvPicPr>
          <p:cNvPr id="1044" name="Picture 20" descr="Public safety Generic Blue icon | Freepik">
            <a:extLst>
              <a:ext uri="{FF2B5EF4-FFF2-40B4-BE49-F238E27FC236}">
                <a16:creationId xmlns:a16="http://schemas.microsoft.com/office/drawing/2014/main" id="{DE7721FA-6615-EC3E-B232-A5858387C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9411" y="934122"/>
            <a:ext cx="4914620" cy="49146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Public safety Generic Blue icon | Freepik">
            <a:extLst>
              <a:ext uri="{FF2B5EF4-FFF2-40B4-BE49-F238E27FC236}">
                <a16:creationId xmlns:a16="http://schemas.microsoft.com/office/drawing/2014/main" id="{9FEBDECC-2654-A3E8-8AE4-7C400509D3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75753" y="980045"/>
            <a:ext cx="4914620" cy="49146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046FB4A-6A99-4E11-2F94-3E938F0449F5}"/>
              </a:ext>
            </a:extLst>
          </p:cNvPr>
          <p:cNvSpPr txBox="1"/>
          <p:nvPr/>
        </p:nvSpPr>
        <p:spPr>
          <a:xfrm>
            <a:off x="3827316" y="21137127"/>
            <a:ext cx="6344810" cy="1107996"/>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274320" rIns="274320" rtlCol="0">
            <a:spAutoFit/>
          </a:bodyPr>
          <a:lstStyle/>
          <a:p>
            <a:pPr defTabSz="4702588">
              <a:defRPr/>
            </a:pPr>
            <a:r>
              <a:rPr lang="en-US" sz="6600" b="1">
                <a:solidFill>
                  <a:schemeClr val="tx2">
                    <a:lumMod val="75000"/>
                  </a:schemeClr>
                </a:solidFill>
                <a:latin typeface="Amaranth" panose="02000503050000020004" pitchFamily="2" charset="0"/>
              </a:rPr>
              <a:t>About the App</a:t>
            </a:r>
          </a:p>
        </p:txBody>
      </p:sp>
      <p:sp>
        <p:nvSpPr>
          <p:cNvPr id="33" name="TextBox 32">
            <a:extLst>
              <a:ext uri="{FF2B5EF4-FFF2-40B4-BE49-F238E27FC236}">
                <a16:creationId xmlns:a16="http://schemas.microsoft.com/office/drawing/2014/main" id="{7E8E4C2D-16A3-62F2-AAAF-DF92C5E17091}"/>
              </a:ext>
            </a:extLst>
          </p:cNvPr>
          <p:cNvSpPr txBox="1"/>
          <p:nvPr/>
        </p:nvSpPr>
        <p:spPr>
          <a:xfrm>
            <a:off x="1089687" y="23086201"/>
            <a:ext cx="11833876" cy="8956298"/>
          </a:xfrm>
          <a:prstGeom prst="rect">
            <a:avLst/>
          </a:prstGeom>
          <a:noFill/>
        </p:spPr>
        <p:txBody>
          <a:bodyPr wrap="square" lIns="91440" tIns="45720" rIns="91440" bIns="45720" rtlCol="0" anchor="t">
            <a:spAutoFit/>
          </a:bodyPr>
          <a:lstStyle/>
          <a:p>
            <a:pPr algn="ctr" defTabSz="4702588">
              <a:defRPr/>
            </a:pPr>
            <a:r>
              <a:rPr lang="en-US" sz="4800" b="1">
                <a:solidFill>
                  <a:schemeClr val="bg1">
                    <a:lumMod val="50000"/>
                  </a:schemeClr>
                </a:solidFill>
                <a:latin typeface="Amaranth"/>
              </a:rPr>
              <a:t>Our Campus Safety App is a comprehensive campus safety app designed to empower students with real-time tools to protect themselves and their community. Built with essential features like login and registration, an emergency help button, incident reporting with optional anonymity, safe walk requests, a safety timer that alerts public safety if needed, and an interactive map of reported incidents— our app bridges the gap between students and safety in moments that matter most.</a:t>
            </a:r>
            <a:endParaRPr lang="en-US">
              <a:solidFill>
                <a:schemeClr val="bg1">
                  <a:lumMod val="50000"/>
                </a:schemeClr>
              </a:solidFill>
              <a:latin typeface="Amaranth"/>
            </a:endParaRPr>
          </a:p>
        </p:txBody>
      </p:sp>
      <p:sp>
        <p:nvSpPr>
          <p:cNvPr id="34" name="TextBox 33">
            <a:extLst>
              <a:ext uri="{FF2B5EF4-FFF2-40B4-BE49-F238E27FC236}">
                <a16:creationId xmlns:a16="http://schemas.microsoft.com/office/drawing/2014/main" id="{10082453-9F36-3DCF-1385-5FDFC40B287C}"/>
              </a:ext>
            </a:extLst>
          </p:cNvPr>
          <p:cNvSpPr txBox="1"/>
          <p:nvPr/>
        </p:nvSpPr>
        <p:spPr>
          <a:xfrm>
            <a:off x="15006287" y="21100113"/>
            <a:ext cx="8306907" cy="1107996"/>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274320" rIns="274320" rtlCol="0">
            <a:spAutoFit/>
          </a:bodyPr>
          <a:lstStyle/>
          <a:p>
            <a:pPr defTabSz="4702588">
              <a:defRPr/>
            </a:pPr>
            <a:r>
              <a:rPr lang="en-US" sz="6600" b="1">
                <a:solidFill>
                  <a:schemeClr val="tx2">
                    <a:lumMod val="75000"/>
                  </a:schemeClr>
                </a:solidFill>
                <a:latin typeface="Amaranth" panose="02000503050000020004" pitchFamily="2" charset="0"/>
              </a:rPr>
              <a:t>Why We Created It</a:t>
            </a:r>
          </a:p>
        </p:txBody>
      </p:sp>
      <p:sp>
        <p:nvSpPr>
          <p:cNvPr id="42" name="TextBox 41">
            <a:extLst>
              <a:ext uri="{FF2B5EF4-FFF2-40B4-BE49-F238E27FC236}">
                <a16:creationId xmlns:a16="http://schemas.microsoft.com/office/drawing/2014/main" id="{2D31477C-CD5A-BD0E-43AF-37DD92EF03E6}"/>
              </a:ext>
            </a:extLst>
          </p:cNvPr>
          <p:cNvSpPr txBox="1"/>
          <p:nvPr/>
        </p:nvSpPr>
        <p:spPr>
          <a:xfrm>
            <a:off x="13777069" y="23074220"/>
            <a:ext cx="10540094" cy="7478970"/>
          </a:xfrm>
          <a:prstGeom prst="rect">
            <a:avLst/>
          </a:prstGeom>
          <a:noFill/>
        </p:spPr>
        <p:txBody>
          <a:bodyPr wrap="square" lIns="91440" tIns="45720" rIns="91440" bIns="45720" rtlCol="0" anchor="t">
            <a:spAutoFit/>
          </a:bodyPr>
          <a:lstStyle/>
          <a:p>
            <a:pPr algn="ctr" defTabSz="4702588">
              <a:defRPr/>
            </a:pPr>
            <a:r>
              <a:rPr lang="en-US" sz="4800" b="1">
                <a:solidFill>
                  <a:schemeClr val="bg1">
                    <a:lumMod val="50000"/>
                  </a:schemeClr>
                </a:solidFill>
                <a:latin typeface="Amaranth" panose="02000503050000020004" pitchFamily="2" charset="0"/>
              </a:rPr>
              <a:t>We built this app because we believe no student should ever feel alone when it comes to their safety. Our goal was to create an accessible, proactive solution that makes it easier to report concerns, reach help fast, and stay informed. By combining technology with empathy, our Campus Safety App helps foster a more secure and connected campus for everyone.</a:t>
            </a:r>
            <a:endParaRPr lang="en-US"/>
          </a:p>
        </p:txBody>
      </p:sp>
      <p:sp>
        <p:nvSpPr>
          <p:cNvPr id="2" name="TextBox 1">
            <a:extLst>
              <a:ext uri="{FF2B5EF4-FFF2-40B4-BE49-F238E27FC236}">
                <a16:creationId xmlns:a16="http://schemas.microsoft.com/office/drawing/2014/main" id="{AD66136B-D250-9255-4C65-EE180E34BD13}"/>
              </a:ext>
            </a:extLst>
          </p:cNvPr>
          <p:cNvSpPr txBox="1"/>
          <p:nvPr/>
        </p:nvSpPr>
        <p:spPr>
          <a:xfrm>
            <a:off x="35214837" y="21138750"/>
            <a:ext cx="8306907" cy="1107996"/>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274320" tIns="45720" rIns="274320" bIns="45720" rtlCol="0" anchor="t">
            <a:spAutoFit/>
          </a:bodyPr>
          <a:lstStyle/>
          <a:p>
            <a:pPr defTabSz="4702588">
              <a:defRPr/>
            </a:pPr>
            <a:r>
              <a:rPr lang="en-US" sz="6600" b="1">
                <a:solidFill>
                  <a:schemeClr val="tx2">
                    <a:lumMod val="75000"/>
                  </a:schemeClr>
                </a:solidFill>
                <a:latin typeface="Amaranth"/>
              </a:rPr>
              <a:t>   Tech Stack</a:t>
            </a:r>
          </a:p>
        </p:txBody>
      </p:sp>
      <p:pic>
        <p:nvPicPr>
          <p:cNvPr id="3" name="Picture 2" descr="A black and white logo&#10;&#10;AI-generated content may be incorrect.">
            <a:extLst>
              <a:ext uri="{FF2B5EF4-FFF2-40B4-BE49-F238E27FC236}">
                <a16:creationId xmlns:a16="http://schemas.microsoft.com/office/drawing/2014/main" id="{BFE79F80-A47D-7096-3962-7D905FE8E9D4}"/>
              </a:ext>
            </a:extLst>
          </p:cNvPr>
          <p:cNvPicPr>
            <a:picLocks noChangeAspect="1"/>
          </p:cNvPicPr>
          <p:nvPr/>
        </p:nvPicPr>
        <p:blipFill>
          <a:blip r:embed="rId8"/>
          <a:stretch>
            <a:fillRect/>
          </a:stretch>
        </p:blipFill>
        <p:spPr>
          <a:xfrm>
            <a:off x="36116501" y="22898254"/>
            <a:ext cx="2852531" cy="2640496"/>
          </a:xfrm>
          <a:prstGeom prst="rect">
            <a:avLst/>
          </a:prstGeom>
          <a:ln>
            <a:solidFill>
              <a:schemeClr val="bg1"/>
            </a:solidFill>
          </a:ln>
        </p:spPr>
      </p:pic>
      <p:pic>
        <p:nvPicPr>
          <p:cNvPr id="5" name="Picture 4" descr="A blue symbol with a circle in center&#10;&#10;AI-generated content may be incorrect.">
            <a:extLst>
              <a:ext uri="{FF2B5EF4-FFF2-40B4-BE49-F238E27FC236}">
                <a16:creationId xmlns:a16="http://schemas.microsoft.com/office/drawing/2014/main" id="{DB184D9C-34C3-BBF6-0226-7E5FD407A184}"/>
              </a:ext>
            </a:extLst>
          </p:cNvPr>
          <p:cNvPicPr>
            <a:picLocks noChangeAspect="1"/>
          </p:cNvPicPr>
          <p:nvPr/>
        </p:nvPicPr>
        <p:blipFill>
          <a:blip r:embed="rId9"/>
          <a:stretch>
            <a:fillRect/>
          </a:stretch>
        </p:blipFill>
        <p:spPr>
          <a:xfrm>
            <a:off x="39664280" y="22910286"/>
            <a:ext cx="3136621" cy="2540366"/>
          </a:xfrm>
          <a:prstGeom prst="rect">
            <a:avLst/>
          </a:prstGeom>
          <a:ln>
            <a:solidFill>
              <a:schemeClr val="bg1"/>
            </a:solidFill>
          </a:ln>
        </p:spPr>
      </p:pic>
      <p:pic>
        <p:nvPicPr>
          <p:cNvPr id="7" name="Picture 6" descr="A dolphin and text on a black background&#10;&#10;AI-generated content may be incorrect.">
            <a:extLst>
              <a:ext uri="{FF2B5EF4-FFF2-40B4-BE49-F238E27FC236}">
                <a16:creationId xmlns:a16="http://schemas.microsoft.com/office/drawing/2014/main" id="{8B2EDFD5-2F7C-8E3A-84E7-38C4FD18669D}"/>
              </a:ext>
            </a:extLst>
          </p:cNvPr>
          <p:cNvPicPr>
            <a:picLocks noChangeAspect="1"/>
          </p:cNvPicPr>
          <p:nvPr/>
        </p:nvPicPr>
        <p:blipFill>
          <a:blip r:embed="rId10"/>
          <a:stretch>
            <a:fillRect/>
          </a:stretch>
        </p:blipFill>
        <p:spPr>
          <a:xfrm>
            <a:off x="36839175" y="25720643"/>
            <a:ext cx="5644844" cy="2553708"/>
          </a:xfrm>
          <a:prstGeom prst="rect">
            <a:avLst/>
          </a:prstGeom>
        </p:spPr>
      </p:pic>
      <p:pic>
        <p:nvPicPr>
          <p:cNvPr id="9" name="Picture 8" descr="A logo of a cube&#10;&#10;AI-generated content may be incorrect.">
            <a:extLst>
              <a:ext uri="{FF2B5EF4-FFF2-40B4-BE49-F238E27FC236}">
                <a16:creationId xmlns:a16="http://schemas.microsoft.com/office/drawing/2014/main" id="{A697F125-506D-7917-537D-A9EE746A140B}"/>
              </a:ext>
            </a:extLst>
          </p:cNvPr>
          <p:cNvPicPr>
            <a:picLocks noChangeAspect="1"/>
          </p:cNvPicPr>
          <p:nvPr/>
        </p:nvPicPr>
        <p:blipFill>
          <a:blip r:embed="rId11"/>
          <a:stretch>
            <a:fillRect/>
          </a:stretch>
        </p:blipFill>
        <p:spPr>
          <a:xfrm>
            <a:off x="34200876" y="28117020"/>
            <a:ext cx="6716006" cy="4317635"/>
          </a:xfrm>
          <a:prstGeom prst="rect">
            <a:avLst/>
          </a:prstGeom>
        </p:spPr>
      </p:pic>
      <p:pic>
        <p:nvPicPr>
          <p:cNvPr id="10" name="Picture 9" descr="A blue logo with black text&#10;&#10;AI-generated content may be incorrect.">
            <a:extLst>
              <a:ext uri="{FF2B5EF4-FFF2-40B4-BE49-F238E27FC236}">
                <a16:creationId xmlns:a16="http://schemas.microsoft.com/office/drawing/2014/main" id="{44B99FFA-2934-9BF6-D76D-95F0C0BD6FC6}"/>
              </a:ext>
            </a:extLst>
          </p:cNvPr>
          <p:cNvPicPr>
            <a:picLocks noChangeAspect="1"/>
          </p:cNvPicPr>
          <p:nvPr/>
        </p:nvPicPr>
        <p:blipFill>
          <a:blip r:embed="rId12"/>
          <a:stretch>
            <a:fillRect/>
          </a:stretch>
        </p:blipFill>
        <p:spPr>
          <a:xfrm>
            <a:off x="39356124" y="28958028"/>
            <a:ext cx="4526349" cy="2635616"/>
          </a:xfrm>
          <a:prstGeom prst="rect">
            <a:avLst/>
          </a:prstGeom>
          <a:ln>
            <a:solidFill>
              <a:schemeClr val="bg1"/>
            </a:solidFill>
          </a:ln>
        </p:spPr>
      </p:pic>
      <p:sp>
        <p:nvSpPr>
          <p:cNvPr id="11" name="TextBox 10">
            <a:extLst>
              <a:ext uri="{FF2B5EF4-FFF2-40B4-BE49-F238E27FC236}">
                <a16:creationId xmlns:a16="http://schemas.microsoft.com/office/drawing/2014/main" id="{B46B2FBB-F647-DC08-5FE7-57D2CB8A3361}"/>
              </a:ext>
            </a:extLst>
          </p:cNvPr>
          <p:cNvSpPr txBox="1"/>
          <p:nvPr/>
        </p:nvSpPr>
        <p:spPr>
          <a:xfrm>
            <a:off x="25990123" y="21100112"/>
            <a:ext cx="8306907" cy="1107996"/>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274320" tIns="45720" rIns="274320" bIns="45720" rtlCol="0" anchor="t">
            <a:spAutoFit/>
          </a:bodyPr>
          <a:lstStyle/>
          <a:p>
            <a:pPr defTabSz="4702588">
              <a:defRPr/>
            </a:pPr>
            <a:r>
              <a:rPr lang="en-US" sz="6600" b="1">
                <a:solidFill>
                  <a:schemeClr val="tx2">
                    <a:lumMod val="75000"/>
                  </a:schemeClr>
                </a:solidFill>
                <a:latin typeface="Amaranth"/>
              </a:rPr>
              <a:t>Differentiating Factor</a:t>
            </a:r>
            <a:endParaRPr lang="en-US" sz="6600" b="1">
              <a:solidFill>
                <a:schemeClr val="tx2">
                  <a:lumMod val="75000"/>
                </a:schemeClr>
              </a:solidFill>
              <a:latin typeface="Amaranth" panose="02000503050000020004" pitchFamily="2" charset="0"/>
            </a:endParaRPr>
          </a:p>
        </p:txBody>
      </p:sp>
      <p:sp>
        <p:nvSpPr>
          <p:cNvPr id="15" name="TextBox 14">
            <a:extLst>
              <a:ext uri="{FF2B5EF4-FFF2-40B4-BE49-F238E27FC236}">
                <a16:creationId xmlns:a16="http://schemas.microsoft.com/office/drawing/2014/main" id="{9F91814F-CFA6-1757-C347-F06A8572E066}"/>
              </a:ext>
            </a:extLst>
          </p:cNvPr>
          <p:cNvSpPr txBox="1"/>
          <p:nvPr/>
        </p:nvSpPr>
        <p:spPr>
          <a:xfrm>
            <a:off x="25322928" y="23076353"/>
            <a:ext cx="10465280" cy="8217634"/>
          </a:xfrm>
          <a:prstGeom prst="rect">
            <a:avLst/>
          </a:prstGeom>
          <a:noFill/>
        </p:spPr>
        <p:txBody>
          <a:bodyPr wrap="square" lIns="91440" tIns="45720" rIns="91440" bIns="45720" rtlCol="0" anchor="t">
            <a:spAutoFit/>
          </a:bodyPr>
          <a:lstStyle/>
          <a:p>
            <a:pPr algn="ctr" defTabSz="4702588">
              <a:defRPr/>
            </a:pPr>
            <a:r>
              <a:rPr lang="en-US" sz="4800" b="1">
                <a:solidFill>
                  <a:schemeClr val="bg1">
                    <a:lumMod val="50000"/>
                  </a:schemeClr>
                </a:solidFill>
                <a:latin typeface="Amaranth"/>
              </a:rPr>
              <a:t>We're aware that Drake University currently uses Rave Guardian for similar services, however we've found that this app is missing some key features that we've implemented:</a:t>
            </a:r>
          </a:p>
          <a:p>
            <a:pPr algn="ctr" defTabSz="4702588">
              <a:defRPr/>
            </a:pPr>
            <a:endParaRPr lang="en-US" sz="4800" b="1">
              <a:solidFill>
                <a:schemeClr val="bg1">
                  <a:lumMod val="50000"/>
                </a:schemeClr>
              </a:solidFill>
              <a:latin typeface="Amaranth"/>
            </a:endParaRPr>
          </a:p>
          <a:p>
            <a:pPr marL="685800" indent="-685800" defTabSz="4702588">
              <a:buFont typeface="Arial"/>
              <a:buChar char="•"/>
              <a:defRPr/>
            </a:pPr>
            <a:r>
              <a:rPr lang="en-US" sz="4800" b="1">
                <a:solidFill>
                  <a:schemeClr val="bg1">
                    <a:lumMod val="50000"/>
                  </a:schemeClr>
                </a:solidFill>
                <a:latin typeface="Amaranth"/>
              </a:rPr>
              <a:t>The ability to file reports directly</a:t>
            </a:r>
          </a:p>
          <a:p>
            <a:pPr marL="685800" indent="-685800" defTabSz="4702588">
              <a:buFont typeface="Arial"/>
              <a:buChar char="•"/>
              <a:defRPr/>
            </a:pPr>
            <a:r>
              <a:rPr lang="en-US" sz="4800" b="1">
                <a:solidFill>
                  <a:schemeClr val="bg1">
                    <a:lumMod val="50000"/>
                  </a:schemeClr>
                </a:solidFill>
                <a:latin typeface="Amaranth"/>
              </a:rPr>
              <a:t>A live updated map that shows recent reports on campus</a:t>
            </a:r>
          </a:p>
          <a:p>
            <a:pPr marL="685800" indent="-685800" defTabSz="4702588">
              <a:buFont typeface="Arial"/>
              <a:buChar char="•"/>
              <a:defRPr/>
            </a:pPr>
            <a:r>
              <a:rPr lang="en-US" sz="4800" b="1">
                <a:solidFill>
                  <a:schemeClr val="bg1">
                    <a:lumMod val="50000"/>
                  </a:schemeClr>
                </a:solidFill>
                <a:latin typeface="Amaranth"/>
              </a:rPr>
              <a:t>Drake University specific branding and geolocation</a:t>
            </a:r>
          </a:p>
        </p:txBody>
      </p:sp>
      <p:pic>
        <p:nvPicPr>
          <p:cNvPr id="4" name="Picture 3" descr="A map of a university&#10;&#10;AI-generated content may be incorrect.">
            <a:extLst>
              <a:ext uri="{FF2B5EF4-FFF2-40B4-BE49-F238E27FC236}">
                <a16:creationId xmlns:a16="http://schemas.microsoft.com/office/drawing/2014/main" id="{D00EBCD9-89CE-FBA7-67D2-F360A52F31CB}"/>
              </a:ext>
            </a:extLst>
          </p:cNvPr>
          <p:cNvPicPr>
            <a:picLocks noChangeAspect="1"/>
          </p:cNvPicPr>
          <p:nvPr/>
        </p:nvPicPr>
        <p:blipFill>
          <a:blip r:embed="rId13"/>
          <a:srcRect l="4829" t="2008" r="-785" b="4563"/>
          <a:stretch/>
        </p:blipFill>
        <p:spPr>
          <a:xfrm>
            <a:off x="38101130" y="8386213"/>
            <a:ext cx="5462712" cy="11591703"/>
          </a:xfrm>
          <a:prstGeom prst="rect">
            <a:avLst/>
          </a:prstGeom>
        </p:spPr>
      </p:pic>
      <p:pic>
        <p:nvPicPr>
          <p:cNvPr id="13" name="Picture 12" descr="A screenshot of a map&#10;&#10;AI-generated content may be incorrect.">
            <a:extLst>
              <a:ext uri="{FF2B5EF4-FFF2-40B4-BE49-F238E27FC236}">
                <a16:creationId xmlns:a16="http://schemas.microsoft.com/office/drawing/2014/main" id="{5D87CE6E-5D8D-E210-F9E3-20AA0D6A3AD1}"/>
              </a:ext>
            </a:extLst>
          </p:cNvPr>
          <p:cNvPicPr>
            <a:picLocks noChangeAspect="1"/>
          </p:cNvPicPr>
          <p:nvPr/>
        </p:nvPicPr>
        <p:blipFill>
          <a:blip r:embed="rId14"/>
          <a:stretch>
            <a:fillRect/>
          </a:stretch>
        </p:blipFill>
        <p:spPr>
          <a:xfrm>
            <a:off x="37956073" y="16451621"/>
            <a:ext cx="5570516" cy="4063525"/>
          </a:xfrm>
          <a:prstGeom prst="rect">
            <a:avLst/>
          </a:prstGeom>
          <a:ln>
            <a:noFill/>
          </a:ln>
          <a:effectLst>
            <a:outerShdw blurRad="292100" dist="139700" dir="7620000" algn="tl" rotWithShape="0">
              <a:srgbClr val="333333">
                <a:alpha val="65000"/>
              </a:srgbClr>
            </a:outerShdw>
          </a:effectLst>
        </p:spPr>
      </p:pic>
      <p:pic>
        <p:nvPicPr>
          <p:cNvPr id="6" name="Picture 5">
            <a:extLst>
              <a:ext uri="{FF2B5EF4-FFF2-40B4-BE49-F238E27FC236}">
                <a16:creationId xmlns:a16="http://schemas.microsoft.com/office/drawing/2014/main" id="{350D3150-6099-3CE1-411D-AF2DC9C4A386}"/>
              </a:ext>
            </a:extLst>
          </p:cNvPr>
          <p:cNvPicPr>
            <a:picLocks noChangeAspect="1"/>
          </p:cNvPicPr>
          <p:nvPr/>
        </p:nvPicPr>
        <p:blipFill>
          <a:blip r:embed="rId15"/>
          <a:srcRect t="3951" r="399" b="5820"/>
          <a:stretch/>
        </p:blipFill>
        <p:spPr>
          <a:xfrm>
            <a:off x="265751" y="8402706"/>
            <a:ext cx="5882873" cy="1162361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debatingdenim|08-2022"/>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revision>4</cp:revision>
  <dcterms:modified xsi:type="dcterms:W3CDTF">2025-05-12T02:28:08Z</dcterms:modified>
  <cp:category>templates for scientific poster</cp:category>
</cp:coreProperties>
</file>