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C7B2-C72A-4ADE-97B5-1D4F261E8270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D67B-230C-41DA-BFD0-CE66554CD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282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C7B2-C72A-4ADE-97B5-1D4F261E8270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D67B-230C-41DA-BFD0-CE66554CD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19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C7B2-C72A-4ADE-97B5-1D4F261E8270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D67B-230C-41DA-BFD0-CE66554CD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350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C7B2-C72A-4ADE-97B5-1D4F261E8270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D67B-230C-41DA-BFD0-CE66554CD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484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C7B2-C72A-4ADE-97B5-1D4F261E8270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D67B-230C-41DA-BFD0-CE66554CD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333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C7B2-C72A-4ADE-97B5-1D4F261E8270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D67B-230C-41DA-BFD0-CE66554CD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73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C7B2-C72A-4ADE-97B5-1D4F261E8270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D67B-230C-41DA-BFD0-CE66554CD46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53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C7B2-C72A-4ADE-97B5-1D4F261E8270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D67B-230C-41DA-BFD0-CE66554CD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075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C7B2-C72A-4ADE-97B5-1D4F261E8270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D67B-230C-41DA-BFD0-CE66554CD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79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C7B2-C72A-4ADE-97B5-1D4F261E8270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D67B-230C-41DA-BFD0-CE66554CD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86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813C7B2-C72A-4ADE-97B5-1D4F261E8270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D67B-230C-41DA-BFD0-CE66554CD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811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813C7B2-C72A-4ADE-97B5-1D4F261E8270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F09D67B-230C-41DA-BFD0-CE66554CD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015C61-B9D3-F55C-B5A5-030BB720E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773"/>
            <a:ext cx="9144000" cy="611374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Dubai" panose="020B0503030403030204" pitchFamily="34" charset="-78"/>
                <a:cs typeface="Dubai" panose="020B0503030403030204" pitchFamily="34" charset="-78"/>
              </a:rPr>
              <a:t>A digital library management system to perform CRUD operations on student details and book details, and issue and return book by valid admin user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B99FFBC-315A-DD17-F8BB-20BA7E858389}"/>
              </a:ext>
            </a:extLst>
          </p:cNvPr>
          <p:cNvSpPr txBox="1">
            <a:spLocks/>
          </p:cNvSpPr>
          <p:nvPr/>
        </p:nvSpPr>
        <p:spPr>
          <a:xfrm>
            <a:off x="62753" y="6382870"/>
            <a:ext cx="1909482" cy="3944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>
                <a:latin typeface="Dubai" panose="020B0503030403030204" pitchFamily="34" charset="-78"/>
                <a:cs typeface="Dubai" panose="020B0503030403030204" pitchFamily="34" charset="-78"/>
              </a:rPr>
              <a:t>Developed &amp; Documented by </a:t>
            </a:r>
            <a:r>
              <a:rPr lang="en-IN" sz="1100" b="1" dirty="0">
                <a:latin typeface="Dubai" panose="020B0503030403030204" pitchFamily="34" charset="-78"/>
                <a:cs typeface="Dubai" panose="020B0503030403030204" pitchFamily="34" charset="-78"/>
              </a:rPr>
              <a:t>Ahana Basu 16-07-2023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0DDA4CA-94B9-27E4-AF37-BBB27887C0A0}"/>
              </a:ext>
            </a:extLst>
          </p:cNvPr>
          <p:cNvSpPr txBox="1">
            <a:spLocks/>
          </p:cNvSpPr>
          <p:nvPr/>
        </p:nvSpPr>
        <p:spPr>
          <a:xfrm>
            <a:off x="1524000" y="4494516"/>
            <a:ext cx="9144000" cy="285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latin typeface="Dubai" panose="020B0503030403030204" pitchFamily="34" charset="-78"/>
                <a:cs typeface="Dubai" panose="020B0503030403030204" pitchFamily="34" charset="-78"/>
              </a:rPr>
              <a:t>Technologies Used: </a:t>
            </a:r>
            <a:r>
              <a:rPr lang="en-IN" sz="1400" b="1" dirty="0">
                <a:latin typeface="Dubai" panose="020B0503030403030204" pitchFamily="34" charset="-78"/>
                <a:cs typeface="Dubai" panose="020B0503030403030204" pitchFamily="34" charset="-78"/>
              </a:rPr>
              <a:t>Java Swing, MySQL, JDBC connector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9718A6-A68D-D002-54F8-E28EB9E8C44B}"/>
              </a:ext>
            </a:extLst>
          </p:cNvPr>
          <p:cNvSpPr txBox="1">
            <a:spLocks/>
          </p:cNvSpPr>
          <p:nvPr/>
        </p:nvSpPr>
        <p:spPr>
          <a:xfrm>
            <a:off x="1935255" y="2231815"/>
            <a:ext cx="8321489" cy="829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000" b="1" dirty="0">
                <a:latin typeface="Dubai" panose="020B0503030403030204" pitchFamily="34" charset="-78"/>
                <a:cs typeface="Dubai" panose="020B0503030403030204" pitchFamily="34" charset="-78"/>
              </a:rPr>
              <a:t>Advanced Digital Library</a:t>
            </a:r>
            <a:endParaRPr lang="en-IN" sz="6600" b="1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6921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4D7DC-0AD3-8ABF-72D9-B6FE94472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694" y="706854"/>
            <a:ext cx="9136611" cy="52686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EB703E-2854-C0AD-0B12-00D091C4D8BD}"/>
              </a:ext>
            </a:extLst>
          </p:cNvPr>
          <p:cNvSpPr txBox="1"/>
          <p:nvPr/>
        </p:nvSpPr>
        <p:spPr>
          <a:xfrm>
            <a:off x="4289861" y="216446"/>
            <a:ext cx="361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MANAGE STUDENTS – </a:t>
            </a:r>
            <a:r>
              <a:rPr lang="en-IN" b="1" dirty="0">
                <a:highlight>
                  <a:srgbClr val="FFFF00"/>
                </a:highlight>
              </a:rPr>
              <a:t>CRUD</a:t>
            </a:r>
            <a:r>
              <a:rPr lang="en-IN" b="1" dirty="0"/>
              <a:t>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912CCB-E9E2-B1C9-23CA-EA2FC8D1A91E}"/>
              </a:ext>
            </a:extLst>
          </p:cNvPr>
          <p:cNvSpPr/>
          <p:nvPr/>
        </p:nvSpPr>
        <p:spPr>
          <a:xfrm>
            <a:off x="1371598" y="564775"/>
            <a:ext cx="1201271" cy="6185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846508-500E-C6DC-D2C8-973A6EC15ADE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995081" y="451306"/>
            <a:ext cx="552439" cy="2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5655CC-9E2C-876A-81A7-C24A00BEC648}"/>
              </a:ext>
            </a:extLst>
          </p:cNvPr>
          <p:cNvSpPr txBox="1"/>
          <p:nvPr/>
        </p:nvSpPr>
        <p:spPr>
          <a:xfrm>
            <a:off x="243569" y="164739"/>
            <a:ext cx="150302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Back to HOME PAGE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88BED3A-4DDA-D604-83B0-2B7CEC9A497B}"/>
              </a:ext>
            </a:extLst>
          </p:cNvPr>
          <p:cNvSpPr/>
          <p:nvPr/>
        </p:nvSpPr>
        <p:spPr>
          <a:xfrm>
            <a:off x="10640277" y="2285999"/>
            <a:ext cx="180124" cy="977153"/>
          </a:xfrm>
          <a:prstGeom prst="rightBrace">
            <a:avLst>
              <a:gd name="adj1" fmla="val 62258"/>
              <a:gd name="adj2" fmla="val 4106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30F5F-4E91-F3E5-9D26-D85D1F3F1DC6}"/>
              </a:ext>
            </a:extLst>
          </p:cNvPr>
          <p:cNvSpPr txBox="1"/>
          <p:nvPr/>
        </p:nvSpPr>
        <p:spPr>
          <a:xfrm>
            <a:off x="10820401" y="2526411"/>
            <a:ext cx="126647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List of all students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B7D24D90-641E-48D5-4434-4FA1B2C15BBD}"/>
              </a:ext>
            </a:extLst>
          </p:cNvPr>
          <p:cNvSpPr/>
          <p:nvPr/>
        </p:nvSpPr>
        <p:spPr>
          <a:xfrm>
            <a:off x="1183339" y="1918447"/>
            <a:ext cx="304795" cy="2375647"/>
          </a:xfrm>
          <a:prstGeom prst="leftBrace">
            <a:avLst>
              <a:gd name="adj1" fmla="val 48809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BC252-D862-44DA-4360-CBD55A178564}"/>
              </a:ext>
            </a:extLst>
          </p:cNvPr>
          <p:cNvSpPr txBox="1"/>
          <p:nvPr/>
        </p:nvSpPr>
        <p:spPr>
          <a:xfrm>
            <a:off x="261221" y="2828365"/>
            <a:ext cx="1063870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Enter/select valid student details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07F4E3-F24F-3EA1-1E9A-1388B66ED6B7}"/>
              </a:ext>
            </a:extLst>
          </p:cNvPr>
          <p:cNvSpPr/>
          <p:nvPr/>
        </p:nvSpPr>
        <p:spPr>
          <a:xfrm>
            <a:off x="1945338" y="4742328"/>
            <a:ext cx="1048871" cy="4751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3CC06A-09B0-DCE8-079A-767C15234B32}"/>
              </a:ext>
            </a:extLst>
          </p:cNvPr>
          <p:cNvCxnSpPr>
            <a:stCxn id="13" idx="1"/>
          </p:cNvCxnSpPr>
          <p:nvPr/>
        </p:nvCxnSpPr>
        <p:spPr>
          <a:xfrm flipH="1">
            <a:off x="934161" y="4979893"/>
            <a:ext cx="1011177" cy="237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221727-CFC1-342F-5380-C552B4954BF9}"/>
              </a:ext>
            </a:extLst>
          </p:cNvPr>
          <p:cNvSpPr txBox="1"/>
          <p:nvPr/>
        </p:nvSpPr>
        <p:spPr>
          <a:xfrm>
            <a:off x="307728" y="5204012"/>
            <a:ext cx="1063870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Add/register new students to log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F36FC2-F1E0-4A1C-18BB-45BDA4DF6906}"/>
              </a:ext>
            </a:extLst>
          </p:cNvPr>
          <p:cNvSpPr/>
          <p:nvPr/>
        </p:nvSpPr>
        <p:spPr>
          <a:xfrm>
            <a:off x="3051670" y="4739312"/>
            <a:ext cx="1048871" cy="4751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743BC4-FFA1-8F8D-9E0C-54C8FB1046F0}"/>
              </a:ext>
            </a:extLst>
          </p:cNvPr>
          <p:cNvCxnSpPr/>
          <p:nvPr/>
        </p:nvCxnSpPr>
        <p:spPr>
          <a:xfrm flipH="1">
            <a:off x="3209363" y="5214441"/>
            <a:ext cx="188259" cy="953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A15467-ABFE-313C-81F4-5F0FC5DEA2E0}"/>
              </a:ext>
            </a:extLst>
          </p:cNvPr>
          <p:cNvSpPr txBox="1"/>
          <p:nvPr/>
        </p:nvSpPr>
        <p:spPr>
          <a:xfrm>
            <a:off x="2582237" y="6151146"/>
            <a:ext cx="151830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Update student details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ABFBA7-E19A-AE96-7DF0-ED5B069A8C2A}"/>
              </a:ext>
            </a:extLst>
          </p:cNvPr>
          <p:cNvSpPr txBox="1"/>
          <p:nvPr/>
        </p:nvSpPr>
        <p:spPr>
          <a:xfrm>
            <a:off x="4715437" y="6212541"/>
            <a:ext cx="1828798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delete student from register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A4B7A7-2BBF-AACA-0643-39A1B092DCE4}"/>
              </a:ext>
            </a:extLst>
          </p:cNvPr>
          <p:cNvCxnSpPr/>
          <p:nvPr/>
        </p:nvCxnSpPr>
        <p:spPr>
          <a:xfrm>
            <a:off x="4831976" y="5143500"/>
            <a:ext cx="475130" cy="1069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345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A6821E-C468-4843-77A1-B28DF1AF1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65" y="910211"/>
            <a:ext cx="8666867" cy="5037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01205-F813-F295-CA3A-0ADA0D6D9F85}"/>
              </a:ext>
            </a:extLst>
          </p:cNvPr>
          <p:cNvSpPr txBox="1"/>
          <p:nvPr/>
        </p:nvSpPr>
        <p:spPr>
          <a:xfrm>
            <a:off x="5217959" y="350917"/>
            <a:ext cx="17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ISSUE BOOK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EBAF65-119E-317F-7C21-A9564953D391}"/>
              </a:ext>
            </a:extLst>
          </p:cNvPr>
          <p:cNvSpPr/>
          <p:nvPr/>
        </p:nvSpPr>
        <p:spPr>
          <a:xfrm>
            <a:off x="1559858" y="753034"/>
            <a:ext cx="1201271" cy="6185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6AB5B7-6CF6-DB67-243E-E18BDDB15212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1183341" y="639565"/>
            <a:ext cx="552439" cy="2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DAC9CB-2C30-28E2-CB2B-5DFC92F49BCF}"/>
              </a:ext>
            </a:extLst>
          </p:cNvPr>
          <p:cNvSpPr txBox="1"/>
          <p:nvPr/>
        </p:nvSpPr>
        <p:spPr>
          <a:xfrm>
            <a:off x="431829" y="350917"/>
            <a:ext cx="150302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Back to HOME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FE8546-732D-B9A3-7B63-E8D7B3442287}"/>
              </a:ext>
            </a:extLst>
          </p:cNvPr>
          <p:cNvSpPr/>
          <p:nvPr/>
        </p:nvSpPr>
        <p:spPr>
          <a:xfrm>
            <a:off x="1828800" y="2250141"/>
            <a:ext cx="1945341" cy="26266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8710F2-1D4A-43E6-CCE7-AF4DA9BF71CB}"/>
              </a:ext>
            </a:extLst>
          </p:cNvPr>
          <p:cNvCxnSpPr>
            <a:cxnSpLocks/>
          </p:cNvCxnSpPr>
          <p:nvPr/>
        </p:nvCxnSpPr>
        <p:spPr>
          <a:xfrm flipH="1">
            <a:off x="1246094" y="3290047"/>
            <a:ext cx="5827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EEF126-A571-87D4-879B-7F6441CF33CC}"/>
              </a:ext>
            </a:extLst>
          </p:cNvPr>
          <p:cNvSpPr txBox="1"/>
          <p:nvPr/>
        </p:nvSpPr>
        <p:spPr>
          <a:xfrm>
            <a:off x="216398" y="3074603"/>
            <a:ext cx="1119343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Details of book to be issued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7E263-B4F6-DCFC-FC87-79A2FF98B126}"/>
              </a:ext>
            </a:extLst>
          </p:cNvPr>
          <p:cNvSpPr/>
          <p:nvPr/>
        </p:nvSpPr>
        <p:spPr>
          <a:xfrm>
            <a:off x="4733365" y="2250142"/>
            <a:ext cx="2465294" cy="228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08A3D3-B43D-492D-A884-4B742E19F54F}"/>
              </a:ext>
            </a:extLst>
          </p:cNvPr>
          <p:cNvCxnSpPr/>
          <p:nvPr/>
        </p:nvCxnSpPr>
        <p:spPr>
          <a:xfrm>
            <a:off x="6580094" y="4554071"/>
            <a:ext cx="502024" cy="1583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6FE571-37A4-6D96-ECD7-F24BF4A71D8B}"/>
              </a:ext>
            </a:extLst>
          </p:cNvPr>
          <p:cNvSpPr txBox="1"/>
          <p:nvPr/>
        </p:nvSpPr>
        <p:spPr>
          <a:xfrm>
            <a:off x="6580094" y="6104965"/>
            <a:ext cx="1791697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Details of student to whom the book is being issued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9A2132-8B72-BCE9-1E1C-E40D51CAD15C}"/>
              </a:ext>
            </a:extLst>
          </p:cNvPr>
          <p:cNvCxnSpPr/>
          <p:nvPr/>
        </p:nvCxnSpPr>
        <p:spPr>
          <a:xfrm flipH="1">
            <a:off x="2160493" y="5540188"/>
            <a:ext cx="1757083" cy="597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67C94D-9494-267B-AC93-19373CF55693}"/>
              </a:ext>
            </a:extLst>
          </p:cNvPr>
          <p:cNvSpPr txBox="1"/>
          <p:nvPr/>
        </p:nvSpPr>
        <p:spPr>
          <a:xfrm>
            <a:off x="1478332" y="6129366"/>
            <a:ext cx="1364322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Pop up message for successful issue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1BD63BA4-DD47-AA24-98F5-C680A8CB2F03}"/>
              </a:ext>
            </a:extLst>
          </p:cNvPr>
          <p:cNvSpPr/>
          <p:nvPr/>
        </p:nvSpPr>
        <p:spPr>
          <a:xfrm>
            <a:off x="10080513" y="3505490"/>
            <a:ext cx="960867" cy="479770"/>
          </a:xfrm>
          <a:prstGeom prst="rightBrace">
            <a:avLst>
              <a:gd name="adj1" fmla="val 0"/>
              <a:gd name="adj2" fmla="val 5149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1B3C8E-4D50-5D8B-4829-5B85B7D6269A}"/>
              </a:ext>
            </a:extLst>
          </p:cNvPr>
          <p:cNvSpPr txBox="1"/>
          <p:nvPr/>
        </p:nvSpPr>
        <p:spPr>
          <a:xfrm>
            <a:off x="11041380" y="3614570"/>
            <a:ext cx="960867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Select dates</a:t>
            </a:r>
          </a:p>
        </p:txBody>
      </p:sp>
    </p:spTree>
    <p:extLst>
      <p:ext uri="{BB962C8B-B14F-4D97-AF65-F5344CB8AC3E}">
        <p14:creationId xmlns:p14="http://schemas.microsoft.com/office/powerpoint/2010/main" val="3855425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92649F-A9CF-C55F-4E33-F376DF65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32" y="859401"/>
            <a:ext cx="8858936" cy="51391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B51631C-1717-2A1F-4E99-2DBBCC5BF01B}"/>
              </a:ext>
            </a:extLst>
          </p:cNvPr>
          <p:cNvSpPr/>
          <p:nvPr/>
        </p:nvSpPr>
        <p:spPr>
          <a:xfrm>
            <a:off x="1488140" y="726139"/>
            <a:ext cx="1201271" cy="6185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19B3FB-FE46-C187-D860-5A6949563FFC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1111623" y="612670"/>
            <a:ext cx="552439" cy="2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176ACA-AF12-5034-DA89-3B4B4397EE6A}"/>
              </a:ext>
            </a:extLst>
          </p:cNvPr>
          <p:cNvSpPr txBox="1"/>
          <p:nvPr/>
        </p:nvSpPr>
        <p:spPr>
          <a:xfrm>
            <a:off x="360111" y="347840"/>
            <a:ext cx="150302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Back to HOME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121DB-001E-38F7-2108-E00ABE666570}"/>
              </a:ext>
            </a:extLst>
          </p:cNvPr>
          <p:cNvSpPr txBox="1"/>
          <p:nvPr/>
        </p:nvSpPr>
        <p:spPr>
          <a:xfrm>
            <a:off x="5078756" y="347840"/>
            <a:ext cx="20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RETURN BOOK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D5AF2B-0728-39C8-BFB7-F61EFBB5D9C6}"/>
              </a:ext>
            </a:extLst>
          </p:cNvPr>
          <p:cNvSpPr/>
          <p:nvPr/>
        </p:nvSpPr>
        <p:spPr>
          <a:xfrm>
            <a:off x="2626661" y="2339789"/>
            <a:ext cx="2277033" cy="26266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44551D-5E9A-25F6-DA2A-77B123D6B99B}"/>
              </a:ext>
            </a:extLst>
          </p:cNvPr>
          <p:cNvCxnSpPr>
            <a:cxnSpLocks/>
          </p:cNvCxnSpPr>
          <p:nvPr/>
        </p:nvCxnSpPr>
        <p:spPr>
          <a:xfrm flipH="1">
            <a:off x="1398494" y="3379695"/>
            <a:ext cx="12281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66936C-493C-A1CC-87EA-02B19735A543}"/>
              </a:ext>
            </a:extLst>
          </p:cNvPr>
          <p:cNvSpPr txBox="1"/>
          <p:nvPr/>
        </p:nvSpPr>
        <p:spPr>
          <a:xfrm>
            <a:off x="207884" y="2959639"/>
            <a:ext cx="1208539" cy="938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Issue details against entered Book Id and Student Id in right panel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F38548-1C55-1AC5-D8CB-2C50344D8101}"/>
              </a:ext>
            </a:extLst>
          </p:cNvPr>
          <p:cNvSpPr/>
          <p:nvPr/>
        </p:nvSpPr>
        <p:spPr>
          <a:xfrm>
            <a:off x="7333134" y="3943183"/>
            <a:ext cx="2061878" cy="6185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33F98C-D4F6-DE7B-85EF-29669012B9E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9403975" y="4111755"/>
            <a:ext cx="1461249" cy="178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FF9337-FDE0-C469-18F8-06A3D6832FAF}"/>
              </a:ext>
            </a:extLst>
          </p:cNvPr>
          <p:cNvSpPr txBox="1"/>
          <p:nvPr/>
        </p:nvSpPr>
        <p:spPr>
          <a:xfrm>
            <a:off x="10865224" y="3727034"/>
            <a:ext cx="1208539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Search if the mentioned book is issued to the student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C7326C-7257-BAE8-6FFC-6D4BB73AD094}"/>
              </a:ext>
            </a:extLst>
          </p:cNvPr>
          <p:cNvSpPr/>
          <p:nvPr/>
        </p:nvSpPr>
        <p:spPr>
          <a:xfrm>
            <a:off x="7324169" y="4633467"/>
            <a:ext cx="2061878" cy="6185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0CB43E-A1B2-A3ED-39F4-B57DAB2D44DB}"/>
              </a:ext>
            </a:extLst>
          </p:cNvPr>
          <p:cNvCxnSpPr>
            <a:stCxn id="18" idx="6"/>
          </p:cNvCxnSpPr>
          <p:nvPr/>
        </p:nvCxnSpPr>
        <p:spPr>
          <a:xfrm>
            <a:off x="9386047" y="4942750"/>
            <a:ext cx="1416424" cy="211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8958AD-DD5B-0A10-20A6-3A948344661F}"/>
              </a:ext>
            </a:extLst>
          </p:cNvPr>
          <p:cNvSpPr txBox="1"/>
          <p:nvPr/>
        </p:nvSpPr>
        <p:spPr>
          <a:xfrm>
            <a:off x="10802471" y="4875802"/>
            <a:ext cx="1208539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Click “Return” is the book is issued and pending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B22DB5F8-D721-982A-E3FD-339EE47E6E2A}"/>
              </a:ext>
            </a:extLst>
          </p:cNvPr>
          <p:cNvSpPr/>
          <p:nvPr/>
        </p:nvSpPr>
        <p:spPr>
          <a:xfrm>
            <a:off x="9430870" y="2611885"/>
            <a:ext cx="1461249" cy="519082"/>
          </a:xfrm>
          <a:prstGeom prst="rightBrace">
            <a:avLst>
              <a:gd name="adj1" fmla="val 0"/>
              <a:gd name="adj2" fmla="val 5149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FBA2AF-ABE2-67FB-9A12-0B8796BD41EA}"/>
              </a:ext>
            </a:extLst>
          </p:cNvPr>
          <p:cNvSpPr txBox="1"/>
          <p:nvPr/>
        </p:nvSpPr>
        <p:spPr>
          <a:xfrm>
            <a:off x="10892119" y="2569345"/>
            <a:ext cx="1181644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Enter book is and respective student id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99D125-31F8-7DD4-E7AB-746862B8AD5A}"/>
              </a:ext>
            </a:extLst>
          </p:cNvPr>
          <p:cNvCxnSpPr/>
          <p:nvPr/>
        </p:nvCxnSpPr>
        <p:spPr>
          <a:xfrm flipH="1" flipV="1">
            <a:off x="1114093" y="611463"/>
            <a:ext cx="552439" cy="2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90B352-A421-FAC5-AAF0-B40303ADE820}"/>
              </a:ext>
            </a:extLst>
          </p:cNvPr>
          <p:cNvSpPr txBox="1"/>
          <p:nvPr/>
        </p:nvSpPr>
        <p:spPr>
          <a:xfrm>
            <a:off x="362581" y="346633"/>
            <a:ext cx="150302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Back to HOME PAGE</a:t>
            </a:r>
          </a:p>
        </p:txBody>
      </p:sp>
    </p:spTree>
    <p:extLst>
      <p:ext uri="{BB962C8B-B14F-4D97-AF65-F5344CB8AC3E}">
        <p14:creationId xmlns:p14="http://schemas.microsoft.com/office/powerpoint/2010/main" val="2622653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EE2CF6-EA84-4F06-59C4-55F18E76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63" y="1163327"/>
            <a:ext cx="8826490" cy="5105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ADFB6B-AA42-79EA-AB07-AB5847DE9810}"/>
              </a:ext>
            </a:extLst>
          </p:cNvPr>
          <p:cNvSpPr txBox="1"/>
          <p:nvPr/>
        </p:nvSpPr>
        <p:spPr>
          <a:xfrm>
            <a:off x="3199342" y="491276"/>
            <a:ext cx="57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View All Records – both </a:t>
            </a:r>
            <a:r>
              <a:rPr lang="en-IN" b="1" dirty="0">
                <a:solidFill>
                  <a:schemeClr val="accent1"/>
                </a:solidFill>
              </a:rPr>
              <a:t>pending</a:t>
            </a:r>
            <a:r>
              <a:rPr lang="en-IN" b="1" dirty="0"/>
              <a:t> and </a:t>
            </a:r>
            <a:r>
              <a:rPr lang="en-IN" b="1" dirty="0">
                <a:solidFill>
                  <a:srgbClr val="0070C0"/>
                </a:solidFill>
              </a:rPr>
              <a:t>returned </a:t>
            </a:r>
            <a:r>
              <a:rPr lang="en-IN" b="1" dirty="0"/>
              <a:t>issues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FDF598-BDFF-39CE-8279-5413D8472F69}"/>
              </a:ext>
            </a:extLst>
          </p:cNvPr>
          <p:cNvSpPr/>
          <p:nvPr/>
        </p:nvSpPr>
        <p:spPr>
          <a:xfrm>
            <a:off x="7548282" y="2026023"/>
            <a:ext cx="1165412" cy="5289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A663E5-C356-53C9-494D-73B6CA04EFDC}"/>
              </a:ext>
            </a:extLst>
          </p:cNvPr>
          <p:cNvCxnSpPr>
            <a:cxnSpLocks/>
          </p:cNvCxnSpPr>
          <p:nvPr/>
        </p:nvCxnSpPr>
        <p:spPr>
          <a:xfrm flipV="1">
            <a:off x="8375150" y="860608"/>
            <a:ext cx="1619817" cy="11833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651B7A-CA7D-70A5-26DB-E306F5F66F87}"/>
              </a:ext>
            </a:extLst>
          </p:cNvPr>
          <p:cNvSpPr txBox="1"/>
          <p:nvPr/>
        </p:nvSpPr>
        <p:spPr>
          <a:xfrm>
            <a:off x="10003453" y="491276"/>
            <a:ext cx="1619816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Click “SEARCH” after selecting issue date and due date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CEAC07-0244-0215-4A5F-4EF174F93B78}"/>
              </a:ext>
            </a:extLst>
          </p:cNvPr>
          <p:cNvSpPr/>
          <p:nvPr/>
        </p:nvSpPr>
        <p:spPr>
          <a:xfrm>
            <a:off x="8771624" y="2008264"/>
            <a:ext cx="1165412" cy="5289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565BA5-0D75-9BE5-648F-E5E21C19EF28}"/>
              </a:ext>
            </a:extLst>
          </p:cNvPr>
          <p:cNvCxnSpPr>
            <a:stCxn id="10" idx="5"/>
          </p:cNvCxnSpPr>
          <p:nvPr/>
        </p:nvCxnSpPr>
        <p:spPr>
          <a:xfrm>
            <a:off x="9766365" y="2459724"/>
            <a:ext cx="901635" cy="337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EA0DF2-19CF-9CB5-D009-F673EC7D71F5}"/>
              </a:ext>
            </a:extLst>
          </p:cNvPr>
          <p:cNvSpPr txBox="1"/>
          <p:nvPr/>
        </p:nvSpPr>
        <p:spPr>
          <a:xfrm>
            <a:off x="10639948" y="2612594"/>
            <a:ext cx="1619816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To view all records when no range of date mentioned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B7C6A0-E9A4-A6AD-0C73-D869D16BAE0A}"/>
              </a:ext>
            </a:extLst>
          </p:cNvPr>
          <p:cNvSpPr/>
          <p:nvPr/>
        </p:nvSpPr>
        <p:spPr>
          <a:xfrm>
            <a:off x="1030940" y="1013011"/>
            <a:ext cx="1201271" cy="6185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77632D-2005-80A2-9EEF-BF4FE546D3A3}"/>
              </a:ext>
            </a:extLst>
          </p:cNvPr>
          <p:cNvCxnSpPr>
            <a:cxnSpLocks/>
          </p:cNvCxnSpPr>
          <p:nvPr/>
        </p:nvCxnSpPr>
        <p:spPr>
          <a:xfrm flipH="1" flipV="1">
            <a:off x="1030940" y="860608"/>
            <a:ext cx="178392" cy="241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FC3A8D-9A7B-DBB1-5B3D-AD0E7A54AFBA}"/>
              </a:ext>
            </a:extLst>
          </p:cNvPr>
          <p:cNvSpPr txBox="1"/>
          <p:nvPr/>
        </p:nvSpPr>
        <p:spPr>
          <a:xfrm>
            <a:off x="128551" y="545137"/>
            <a:ext cx="150302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Back to HOME PAGE</a:t>
            </a:r>
          </a:p>
        </p:txBody>
      </p:sp>
    </p:spTree>
    <p:extLst>
      <p:ext uri="{BB962C8B-B14F-4D97-AF65-F5344CB8AC3E}">
        <p14:creationId xmlns:p14="http://schemas.microsoft.com/office/powerpoint/2010/main" val="2957477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52D38-6378-4109-BE2B-1FA3FAC013D0}"/>
              </a:ext>
            </a:extLst>
          </p:cNvPr>
          <p:cNvSpPr txBox="1"/>
          <p:nvPr/>
        </p:nvSpPr>
        <p:spPr>
          <a:xfrm>
            <a:off x="4293565" y="455417"/>
            <a:ext cx="360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View All Records – only </a:t>
            </a:r>
            <a:r>
              <a:rPr lang="en-IN" b="1" dirty="0">
                <a:solidFill>
                  <a:schemeClr val="accent1"/>
                </a:solidFill>
              </a:rPr>
              <a:t>pending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4BAAF-3F81-1FA8-F78E-03B6F5F7E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4" y="1183342"/>
            <a:ext cx="9198772" cy="530065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E5CDF82-34B3-C9CF-3A17-C9DBD0F3A468}"/>
              </a:ext>
            </a:extLst>
          </p:cNvPr>
          <p:cNvSpPr/>
          <p:nvPr/>
        </p:nvSpPr>
        <p:spPr>
          <a:xfrm>
            <a:off x="1317810" y="1013011"/>
            <a:ext cx="1201271" cy="6185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5591B2-9407-646E-966B-B338D3C4F4F1}"/>
              </a:ext>
            </a:extLst>
          </p:cNvPr>
          <p:cNvCxnSpPr>
            <a:cxnSpLocks/>
          </p:cNvCxnSpPr>
          <p:nvPr/>
        </p:nvCxnSpPr>
        <p:spPr>
          <a:xfrm flipH="1" flipV="1">
            <a:off x="1317810" y="860608"/>
            <a:ext cx="178392" cy="241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266C66-8BDA-64FD-A194-F2CC4A0DD5C9}"/>
              </a:ext>
            </a:extLst>
          </p:cNvPr>
          <p:cNvSpPr txBox="1"/>
          <p:nvPr/>
        </p:nvSpPr>
        <p:spPr>
          <a:xfrm>
            <a:off x="415421" y="545137"/>
            <a:ext cx="150302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Back to HOME PAGE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37DC489-6DEE-00F6-4ADF-B64B42F3C8D1}"/>
              </a:ext>
            </a:extLst>
          </p:cNvPr>
          <p:cNvSpPr/>
          <p:nvPr/>
        </p:nvSpPr>
        <p:spPr>
          <a:xfrm>
            <a:off x="10604417" y="2877673"/>
            <a:ext cx="180124" cy="977153"/>
          </a:xfrm>
          <a:prstGeom prst="rightBrace">
            <a:avLst>
              <a:gd name="adj1" fmla="val 62258"/>
              <a:gd name="adj2" fmla="val 4106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69060-FB64-A505-E4C6-792D68A17368}"/>
              </a:ext>
            </a:extLst>
          </p:cNvPr>
          <p:cNvSpPr txBox="1"/>
          <p:nvPr/>
        </p:nvSpPr>
        <p:spPr>
          <a:xfrm>
            <a:off x="10784541" y="3003412"/>
            <a:ext cx="1266474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List of books which are issued and pending</a:t>
            </a:r>
          </a:p>
        </p:txBody>
      </p:sp>
    </p:spTree>
    <p:extLst>
      <p:ext uri="{BB962C8B-B14F-4D97-AF65-F5344CB8AC3E}">
        <p14:creationId xmlns:p14="http://schemas.microsoft.com/office/powerpoint/2010/main" val="1966515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59380F-3896-E9F4-7F1B-5EE23D7A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61" y="958419"/>
            <a:ext cx="9527478" cy="549688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0FF1FCD-3CB8-E525-912D-9669AB62C879}"/>
              </a:ext>
            </a:extLst>
          </p:cNvPr>
          <p:cNvSpPr/>
          <p:nvPr/>
        </p:nvSpPr>
        <p:spPr>
          <a:xfrm>
            <a:off x="1165409" y="824753"/>
            <a:ext cx="1201271" cy="6185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B54931-4860-340E-A2C2-1936B5A105A6}"/>
              </a:ext>
            </a:extLst>
          </p:cNvPr>
          <p:cNvCxnSpPr>
            <a:cxnSpLocks/>
          </p:cNvCxnSpPr>
          <p:nvPr/>
        </p:nvCxnSpPr>
        <p:spPr>
          <a:xfrm flipH="1" flipV="1">
            <a:off x="1165409" y="672350"/>
            <a:ext cx="178392" cy="241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0D0996-2691-86B0-3F08-4A71ACEE10CB}"/>
              </a:ext>
            </a:extLst>
          </p:cNvPr>
          <p:cNvSpPr txBox="1"/>
          <p:nvPr/>
        </p:nvSpPr>
        <p:spPr>
          <a:xfrm>
            <a:off x="263020" y="356879"/>
            <a:ext cx="150302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Back to HOME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81BE6-9D9F-C957-A2BE-B36625E565C7}"/>
              </a:ext>
            </a:extLst>
          </p:cNvPr>
          <p:cNvSpPr txBox="1"/>
          <p:nvPr/>
        </p:nvSpPr>
        <p:spPr>
          <a:xfrm>
            <a:off x="5194782" y="397015"/>
            <a:ext cx="180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Defaulter List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F0932D9-34E5-7C5B-D6C2-EAA261900E88}"/>
              </a:ext>
            </a:extLst>
          </p:cNvPr>
          <p:cNvSpPr/>
          <p:nvPr/>
        </p:nvSpPr>
        <p:spPr>
          <a:xfrm>
            <a:off x="10604417" y="2689413"/>
            <a:ext cx="180124" cy="977153"/>
          </a:xfrm>
          <a:prstGeom prst="rightBrace">
            <a:avLst>
              <a:gd name="adj1" fmla="val 62258"/>
              <a:gd name="adj2" fmla="val 4106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C4C1C-3780-BD87-C99D-21FED3739BB5}"/>
              </a:ext>
            </a:extLst>
          </p:cNvPr>
          <p:cNvSpPr txBox="1"/>
          <p:nvPr/>
        </p:nvSpPr>
        <p:spPr>
          <a:xfrm>
            <a:off x="10829366" y="2815152"/>
            <a:ext cx="1290918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List of students who did not return within due date</a:t>
            </a:r>
          </a:p>
        </p:txBody>
      </p:sp>
    </p:spTree>
    <p:extLst>
      <p:ext uri="{BB962C8B-B14F-4D97-AF65-F5344CB8AC3E}">
        <p14:creationId xmlns:p14="http://schemas.microsoft.com/office/powerpoint/2010/main" val="2355062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2789-8E73-E515-EBF9-7DC7D3CF6897}"/>
              </a:ext>
            </a:extLst>
          </p:cNvPr>
          <p:cNvSpPr txBox="1">
            <a:spLocks/>
          </p:cNvSpPr>
          <p:nvPr/>
        </p:nvSpPr>
        <p:spPr>
          <a:xfrm>
            <a:off x="1290918" y="1143281"/>
            <a:ext cx="2501153" cy="6496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Dubai" panose="020B0503030403030204" pitchFamily="34" charset="-78"/>
                <a:cs typeface="Dubai" panose="020B0503030403030204" pitchFamily="34" charset="-78"/>
              </a:rPr>
              <a:t>OBJECTIVE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6B9DC0F-D47A-CBB7-628F-81113EF57416}"/>
              </a:ext>
            </a:extLst>
          </p:cNvPr>
          <p:cNvSpPr txBox="1">
            <a:spLocks/>
          </p:cNvSpPr>
          <p:nvPr/>
        </p:nvSpPr>
        <p:spPr>
          <a:xfrm>
            <a:off x="1290918" y="2168455"/>
            <a:ext cx="9637058" cy="39096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600" b="1" dirty="0">
                <a:latin typeface="Dubai" panose="020B0503030403030204" pitchFamily="34" charset="-78"/>
                <a:cs typeface="Dubai" panose="020B0503030403030204" pitchFamily="34" charset="-78"/>
              </a:rPr>
              <a:t>Log In</a:t>
            </a:r>
            <a:r>
              <a:rPr lang="en-IN" sz="1600" dirty="0">
                <a:latin typeface="Dubai" panose="020B0503030403030204" pitchFamily="34" charset="-78"/>
                <a:cs typeface="Dubai" panose="020B0503030403030204" pitchFamily="34" charset="-78"/>
              </a:rPr>
              <a:t>/Sign Up to the application</a:t>
            </a:r>
          </a:p>
          <a:p>
            <a:pPr algn="just"/>
            <a:r>
              <a:rPr lang="en-IN" sz="1600" dirty="0">
                <a:latin typeface="Dubai" panose="020B0503030403030204" pitchFamily="34" charset="-78"/>
                <a:cs typeface="Dubai" panose="020B0503030403030204" pitchFamily="34" charset="-78"/>
              </a:rPr>
              <a:t>To </a:t>
            </a:r>
            <a:r>
              <a:rPr lang="en-IN" sz="1600" b="1" dirty="0">
                <a:latin typeface="Dubai" panose="020B0503030403030204" pitchFamily="34" charset="-78"/>
                <a:cs typeface="Dubai" panose="020B0503030403030204" pitchFamily="34" charset="-78"/>
              </a:rPr>
              <a:t>fetch details</a:t>
            </a:r>
            <a:r>
              <a:rPr lang="en-IN" sz="1600" dirty="0">
                <a:latin typeface="Dubai" panose="020B0503030403030204" pitchFamily="34" charset="-78"/>
                <a:cs typeface="Dubai" panose="020B0503030403030204" pitchFamily="34" charset="-78"/>
              </a:rPr>
              <a:t> from back-end MySQL tables and perform </a:t>
            </a:r>
            <a:r>
              <a:rPr lang="en-IN" sz="1600" b="1" dirty="0">
                <a:latin typeface="Dubai" panose="020B0503030403030204" pitchFamily="34" charset="-78"/>
                <a:cs typeface="Dubai" panose="020B0503030403030204" pitchFamily="34" charset="-78"/>
              </a:rPr>
              <a:t>CRUD</a:t>
            </a:r>
            <a:r>
              <a:rPr lang="en-IN" sz="1600" dirty="0">
                <a:latin typeface="Dubai" panose="020B0503030403030204" pitchFamily="34" charset="-78"/>
                <a:cs typeface="Dubai" panose="020B0503030403030204" pitchFamily="34" charset="-78"/>
              </a:rPr>
              <a:t> (</a:t>
            </a:r>
            <a:r>
              <a:rPr lang="en-IN" sz="1600" u="sng" dirty="0">
                <a:latin typeface="Dubai" panose="020B0503030403030204" pitchFamily="34" charset="-78"/>
                <a:cs typeface="Dubai" panose="020B0503030403030204" pitchFamily="34" charset="-78"/>
              </a:rPr>
              <a:t>C</a:t>
            </a:r>
            <a:r>
              <a:rPr lang="en-IN" sz="1600" dirty="0">
                <a:latin typeface="Dubai" panose="020B0503030403030204" pitchFamily="34" charset="-78"/>
                <a:cs typeface="Dubai" panose="020B0503030403030204" pitchFamily="34" charset="-78"/>
              </a:rPr>
              <a:t>reate, </a:t>
            </a:r>
            <a:r>
              <a:rPr lang="en-IN" sz="1600" u="sng" dirty="0">
                <a:latin typeface="Dubai" panose="020B0503030403030204" pitchFamily="34" charset="-78"/>
                <a:cs typeface="Dubai" panose="020B0503030403030204" pitchFamily="34" charset="-78"/>
              </a:rPr>
              <a:t>R</a:t>
            </a:r>
            <a:r>
              <a:rPr lang="en-IN" sz="1600" dirty="0">
                <a:latin typeface="Dubai" panose="020B0503030403030204" pitchFamily="34" charset="-78"/>
                <a:cs typeface="Dubai" panose="020B0503030403030204" pitchFamily="34" charset="-78"/>
              </a:rPr>
              <a:t>ead, </a:t>
            </a:r>
            <a:r>
              <a:rPr lang="en-IN" sz="1600" u="sng" dirty="0">
                <a:latin typeface="Dubai" panose="020B0503030403030204" pitchFamily="34" charset="-78"/>
                <a:cs typeface="Dubai" panose="020B0503030403030204" pitchFamily="34" charset="-78"/>
              </a:rPr>
              <a:t>U</a:t>
            </a:r>
            <a:r>
              <a:rPr lang="en-IN" sz="1600" dirty="0">
                <a:latin typeface="Dubai" panose="020B0503030403030204" pitchFamily="34" charset="-78"/>
                <a:cs typeface="Dubai" panose="020B0503030403030204" pitchFamily="34" charset="-78"/>
              </a:rPr>
              <a:t>pdate, </a:t>
            </a:r>
            <a:r>
              <a:rPr lang="en-IN" sz="1600" u="sng" dirty="0">
                <a:latin typeface="Dubai" panose="020B0503030403030204" pitchFamily="34" charset="-78"/>
                <a:cs typeface="Dubai" panose="020B0503030403030204" pitchFamily="34" charset="-78"/>
              </a:rPr>
              <a:t>D</a:t>
            </a:r>
            <a:r>
              <a:rPr lang="en-IN" sz="1600" dirty="0">
                <a:latin typeface="Dubai" panose="020B0503030403030204" pitchFamily="34" charset="-78"/>
                <a:cs typeface="Dubai" panose="020B0503030403030204" pitchFamily="34" charset="-78"/>
              </a:rPr>
              <a:t>elete) operations on them.</a:t>
            </a:r>
          </a:p>
          <a:p>
            <a:pPr algn="just"/>
            <a:r>
              <a:rPr lang="en-IN" sz="1600" dirty="0">
                <a:latin typeface="Dubai" panose="020B0503030403030204" pitchFamily="34" charset="-78"/>
                <a:cs typeface="Dubai" panose="020B0503030403030204" pitchFamily="34" charset="-78"/>
              </a:rPr>
              <a:t>Tables/Components:</a:t>
            </a:r>
          </a:p>
          <a:p>
            <a:pPr lvl="1" algn="just"/>
            <a:r>
              <a:rPr lang="en-IN" sz="1200" dirty="0">
                <a:latin typeface="Dubai" panose="020B0503030403030204" pitchFamily="34" charset="-78"/>
                <a:cs typeface="Dubai" panose="020B0503030403030204" pitchFamily="34" charset="-78"/>
              </a:rPr>
              <a:t>Users – stores details of all the admins/librarians/staffs who signs up to the application.</a:t>
            </a:r>
          </a:p>
          <a:p>
            <a:pPr lvl="1" algn="just"/>
            <a:r>
              <a:rPr lang="en-IN" sz="1200" dirty="0">
                <a:latin typeface="Dubai" panose="020B0503030403030204" pitchFamily="34" charset="-78"/>
                <a:cs typeface="Dubai" panose="020B0503030403030204" pitchFamily="34" charset="-78"/>
              </a:rPr>
              <a:t>Student Details – stores academic details of all the students registered.</a:t>
            </a:r>
          </a:p>
          <a:p>
            <a:pPr lvl="1" algn="just"/>
            <a:r>
              <a:rPr lang="en-IN" sz="1200" dirty="0">
                <a:latin typeface="Dubai" panose="020B0503030403030204" pitchFamily="34" charset="-78"/>
                <a:cs typeface="Dubai" panose="020B0503030403030204" pitchFamily="34" charset="-78"/>
              </a:rPr>
              <a:t>Book Details – keeps track of all the books (names, authors etc) and their respective availabilities, so that when any book gets out of stock, immediate indent can be done.</a:t>
            </a:r>
          </a:p>
          <a:p>
            <a:pPr lvl="1" algn="just"/>
            <a:r>
              <a:rPr lang="en-IN" sz="1200" dirty="0">
                <a:latin typeface="Dubai" panose="020B0503030403030204" pitchFamily="34" charset="-78"/>
                <a:cs typeface="Dubai" panose="020B0503030403030204" pitchFamily="34" charset="-78"/>
              </a:rPr>
              <a:t>Issued Book Details – stores information of all the books issued along with the student issued to, status of issue (pending/returned) and issue date and due date.</a:t>
            </a:r>
          </a:p>
          <a:p>
            <a:pPr algn="just"/>
            <a:r>
              <a:rPr lang="en-IN" sz="1600" dirty="0">
                <a:latin typeface="Dubai" panose="020B0503030403030204" pitchFamily="34" charset="-78"/>
                <a:cs typeface="Dubai" panose="020B0503030403030204" pitchFamily="34" charset="-78"/>
              </a:rPr>
              <a:t>To </a:t>
            </a:r>
            <a:r>
              <a:rPr lang="en-IN" sz="1600" b="1" dirty="0">
                <a:latin typeface="Dubai" panose="020B0503030403030204" pitchFamily="34" charset="-78"/>
                <a:cs typeface="Dubai" panose="020B0503030403030204" pitchFamily="34" charset="-78"/>
              </a:rPr>
              <a:t>show details</a:t>
            </a:r>
            <a:r>
              <a:rPr lang="en-IN" sz="1600" dirty="0">
                <a:latin typeface="Dubai" panose="020B0503030403030204" pitchFamily="34" charset="-78"/>
                <a:cs typeface="Dubai" panose="020B0503030403030204" pitchFamily="34" charset="-78"/>
              </a:rPr>
              <a:t> of issued books as and required, given a range of date or all the records.</a:t>
            </a:r>
          </a:p>
          <a:p>
            <a:pPr algn="just"/>
            <a:r>
              <a:rPr lang="en-IN" sz="1600" b="1" dirty="0">
                <a:latin typeface="Dubai" panose="020B0503030403030204" pitchFamily="34" charset="-78"/>
                <a:cs typeface="Dubai" panose="020B0503030403030204" pitchFamily="34" charset="-78"/>
              </a:rPr>
              <a:t>Log Out </a:t>
            </a:r>
            <a:r>
              <a:rPr lang="en-IN" sz="1600" dirty="0">
                <a:latin typeface="Dubai" panose="020B0503030403030204" pitchFamily="34" charset="-78"/>
                <a:cs typeface="Dubai" panose="020B0503030403030204" pitchFamily="34" charset="-78"/>
              </a:rPr>
              <a:t>of application when necessary actions performed.</a:t>
            </a:r>
          </a:p>
          <a:p>
            <a:pPr lvl="1" algn="just"/>
            <a:endParaRPr lang="en-IN" sz="12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just"/>
            <a:endParaRPr lang="en-IN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9893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C68D-C83A-B512-255D-583F85D66766}"/>
              </a:ext>
            </a:extLst>
          </p:cNvPr>
          <p:cNvSpPr txBox="1">
            <a:spLocks/>
          </p:cNvSpPr>
          <p:nvPr/>
        </p:nvSpPr>
        <p:spPr>
          <a:xfrm>
            <a:off x="5123329" y="686082"/>
            <a:ext cx="1945342" cy="488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Dubai" panose="020B0503030403030204" pitchFamily="34" charset="-78"/>
                <a:cs typeface="Dubai" panose="020B0503030403030204" pitchFamily="34" charset="-78"/>
              </a:rPr>
              <a:t>functions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9A4F2E-C7C3-F0B0-1091-5738E455E1B1}"/>
              </a:ext>
            </a:extLst>
          </p:cNvPr>
          <p:cNvSpPr txBox="1">
            <a:spLocks/>
          </p:cNvSpPr>
          <p:nvPr/>
        </p:nvSpPr>
        <p:spPr>
          <a:xfrm>
            <a:off x="1922929" y="1958287"/>
            <a:ext cx="8346142" cy="3169526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Font typeface="+mj-lt"/>
              <a:buAutoNum type="arabicPeriod"/>
            </a:pPr>
            <a:r>
              <a:rPr lang="en-IN" sz="1400" dirty="0">
                <a:latin typeface="Dubai" panose="020B0503030403030204" pitchFamily="34" charset="-78"/>
                <a:cs typeface="Dubai" panose="020B0503030403030204" pitchFamily="34" charset="-78"/>
              </a:rPr>
              <a:t>Sign Up</a:t>
            </a:r>
          </a:p>
          <a:p>
            <a:pPr lvl="1" algn="just">
              <a:buFont typeface="+mj-lt"/>
              <a:buAutoNum type="arabicPeriod"/>
            </a:pPr>
            <a:r>
              <a:rPr lang="en-IN" sz="1400" dirty="0">
                <a:latin typeface="Dubai" panose="020B0503030403030204" pitchFamily="34" charset="-78"/>
                <a:cs typeface="Dubai" panose="020B0503030403030204" pitchFamily="34" charset="-78"/>
              </a:rPr>
              <a:t>Log In</a:t>
            </a:r>
          </a:p>
          <a:p>
            <a:pPr lvl="1" algn="just">
              <a:buFont typeface="+mj-lt"/>
              <a:buAutoNum type="arabicPeriod"/>
            </a:pPr>
            <a:r>
              <a:rPr lang="en-IN" sz="1400" dirty="0">
                <a:latin typeface="Dubai" panose="020B0503030403030204" pitchFamily="34" charset="-78"/>
                <a:cs typeface="Dubai" panose="020B0503030403030204" pitchFamily="34" charset="-78"/>
              </a:rPr>
              <a:t>Manage Books</a:t>
            </a:r>
            <a:endParaRPr lang="en-IN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2" algn="just">
              <a:buFont typeface="+mj-lt"/>
              <a:buAutoNum type="arabicPeriod"/>
            </a:pPr>
            <a:r>
              <a:rPr lang="en-IN" sz="1050" dirty="0">
                <a:latin typeface="Dubai" panose="020B0503030403030204" pitchFamily="34" charset="-78"/>
                <a:cs typeface="Dubai" panose="020B0503030403030204" pitchFamily="34" charset="-78"/>
              </a:rPr>
              <a:t>ADD</a:t>
            </a:r>
          </a:p>
          <a:p>
            <a:pPr lvl="2" algn="just">
              <a:buFont typeface="+mj-lt"/>
              <a:buAutoNum type="arabicPeriod"/>
            </a:pPr>
            <a:r>
              <a:rPr lang="en-IN" sz="1050" dirty="0">
                <a:latin typeface="Dubai" panose="020B0503030403030204" pitchFamily="34" charset="-78"/>
                <a:cs typeface="Dubai" panose="020B0503030403030204" pitchFamily="34" charset="-78"/>
              </a:rPr>
              <a:t>UPDATE</a:t>
            </a:r>
          </a:p>
          <a:p>
            <a:pPr lvl="2" algn="just">
              <a:buFont typeface="+mj-lt"/>
              <a:buAutoNum type="arabicPeriod"/>
            </a:pPr>
            <a:r>
              <a:rPr lang="en-IN" sz="1050" dirty="0">
                <a:latin typeface="Dubai" panose="020B0503030403030204" pitchFamily="34" charset="-78"/>
                <a:cs typeface="Dubai" panose="020B0503030403030204" pitchFamily="34" charset="-78"/>
              </a:rPr>
              <a:t>DELETE</a:t>
            </a:r>
          </a:p>
          <a:p>
            <a:pPr lvl="1" algn="just">
              <a:buFont typeface="+mj-lt"/>
              <a:buAutoNum type="arabicPeriod"/>
            </a:pPr>
            <a:r>
              <a:rPr lang="en-IN" sz="1400" dirty="0">
                <a:latin typeface="Dubai" panose="020B0503030403030204" pitchFamily="34" charset="-78"/>
                <a:cs typeface="Dubai" panose="020B0503030403030204" pitchFamily="34" charset="-78"/>
              </a:rPr>
              <a:t>Manage Students</a:t>
            </a:r>
          </a:p>
          <a:p>
            <a:pPr lvl="2" algn="just">
              <a:buFont typeface="+mj-lt"/>
              <a:buAutoNum type="arabicPeriod"/>
            </a:pPr>
            <a:r>
              <a:rPr lang="en-IN" sz="1050" dirty="0">
                <a:latin typeface="Dubai" panose="020B0503030403030204" pitchFamily="34" charset="-78"/>
                <a:cs typeface="Dubai" panose="020B0503030403030204" pitchFamily="34" charset="-78"/>
              </a:rPr>
              <a:t>ADD</a:t>
            </a:r>
          </a:p>
          <a:p>
            <a:pPr lvl="2" algn="just">
              <a:buFont typeface="+mj-lt"/>
              <a:buAutoNum type="arabicPeriod"/>
            </a:pPr>
            <a:r>
              <a:rPr lang="en-IN" sz="1050" dirty="0">
                <a:latin typeface="Dubai" panose="020B0503030403030204" pitchFamily="34" charset="-78"/>
                <a:cs typeface="Dubai" panose="020B0503030403030204" pitchFamily="34" charset="-78"/>
              </a:rPr>
              <a:t>UPDATE</a:t>
            </a:r>
          </a:p>
          <a:p>
            <a:pPr lvl="2" algn="just">
              <a:buFont typeface="+mj-lt"/>
              <a:buAutoNum type="arabicPeriod"/>
            </a:pPr>
            <a:r>
              <a:rPr lang="en-IN" sz="1050" dirty="0">
                <a:latin typeface="Dubai" panose="020B0503030403030204" pitchFamily="34" charset="-78"/>
                <a:cs typeface="Dubai" panose="020B0503030403030204" pitchFamily="34" charset="-78"/>
              </a:rPr>
              <a:t>DELETE</a:t>
            </a:r>
          </a:p>
          <a:p>
            <a:pPr lvl="1" algn="just">
              <a:buFont typeface="+mj-lt"/>
              <a:buAutoNum type="arabicPeriod"/>
            </a:pPr>
            <a:r>
              <a:rPr lang="en-IN" sz="1400" dirty="0">
                <a:latin typeface="Dubai" panose="020B0503030403030204" pitchFamily="34" charset="-78"/>
                <a:cs typeface="Dubai" panose="020B0503030403030204" pitchFamily="34" charset="-78"/>
              </a:rPr>
              <a:t>Issue Book</a:t>
            </a:r>
          </a:p>
          <a:p>
            <a:pPr lvl="2" algn="just">
              <a:buFont typeface="+mj-lt"/>
              <a:buAutoNum type="arabicPeriod"/>
            </a:pPr>
            <a:r>
              <a:rPr lang="en-IN" sz="1100" dirty="0">
                <a:latin typeface="Dubai" panose="020B0503030403030204" pitchFamily="34" charset="-78"/>
                <a:cs typeface="Dubai" panose="020B0503030403030204" pitchFamily="34" charset="-78"/>
              </a:rPr>
              <a:t>Display Student and Book details Alongside</a:t>
            </a:r>
          </a:p>
          <a:p>
            <a:pPr lvl="2" algn="just">
              <a:buFont typeface="+mj-lt"/>
              <a:buAutoNum type="arabicPeriod"/>
            </a:pPr>
            <a:r>
              <a:rPr lang="en-IN" sz="1100" dirty="0">
                <a:latin typeface="Dubai" panose="020B0503030403030204" pitchFamily="34" charset="-78"/>
                <a:cs typeface="Dubai" panose="020B0503030403030204" pitchFamily="34" charset="-78"/>
              </a:rPr>
              <a:t>Check validity and book availability </a:t>
            </a:r>
          </a:p>
          <a:p>
            <a:pPr lvl="1" algn="just">
              <a:buFont typeface="+mj-lt"/>
              <a:buAutoNum type="arabicPeriod"/>
            </a:pPr>
            <a:r>
              <a:rPr lang="en-IN" sz="1400" dirty="0">
                <a:latin typeface="Dubai" panose="020B0503030403030204" pitchFamily="34" charset="-78"/>
                <a:cs typeface="Dubai" panose="020B0503030403030204" pitchFamily="34" charset="-78"/>
              </a:rPr>
              <a:t>Return Book</a:t>
            </a:r>
          </a:p>
          <a:p>
            <a:pPr lvl="2" algn="just">
              <a:buFont typeface="+mj-lt"/>
              <a:buAutoNum type="arabicPeriod"/>
            </a:pPr>
            <a:r>
              <a:rPr lang="en-IN" sz="1100" dirty="0">
                <a:latin typeface="Dubai" panose="020B0503030403030204" pitchFamily="34" charset="-78"/>
                <a:cs typeface="Dubai" panose="020B0503030403030204" pitchFamily="34" charset="-78"/>
              </a:rPr>
              <a:t>Don’t accept if already returned or not issued at all</a:t>
            </a:r>
          </a:p>
          <a:p>
            <a:pPr lvl="1" algn="just">
              <a:buFont typeface="+mj-lt"/>
              <a:buAutoNum type="arabicPeriod"/>
            </a:pPr>
            <a:r>
              <a:rPr lang="en-IN" sz="1400" dirty="0">
                <a:latin typeface="Dubai" panose="020B0503030403030204" pitchFamily="34" charset="-78"/>
                <a:cs typeface="Dubai" panose="020B0503030403030204" pitchFamily="34" charset="-78"/>
              </a:rPr>
              <a:t>View All Issued Books Record (pending and returned)</a:t>
            </a:r>
          </a:p>
          <a:p>
            <a:pPr lvl="1" algn="just">
              <a:buFont typeface="+mj-lt"/>
              <a:buAutoNum type="arabicPeriod"/>
            </a:pPr>
            <a:r>
              <a:rPr lang="en-IN" sz="1400" dirty="0">
                <a:latin typeface="Dubai" panose="020B0503030403030204" pitchFamily="34" charset="-78"/>
                <a:cs typeface="Dubai" panose="020B0503030403030204" pitchFamily="34" charset="-78"/>
              </a:rPr>
              <a:t>View only issued books (pending)</a:t>
            </a:r>
          </a:p>
          <a:p>
            <a:pPr lvl="1" algn="just">
              <a:buFont typeface="+mj-lt"/>
              <a:buAutoNum type="arabicPeriod"/>
            </a:pPr>
            <a:r>
              <a:rPr lang="en-IN" sz="1400" dirty="0">
                <a:latin typeface="Dubai" panose="020B0503030403030204" pitchFamily="34" charset="-78"/>
                <a:cs typeface="Dubai" panose="020B0503030403030204" pitchFamily="34" charset="-78"/>
              </a:rPr>
              <a:t>View Defaulters List (who has not returned within due date)</a:t>
            </a:r>
          </a:p>
          <a:p>
            <a:pPr lvl="1" algn="just">
              <a:buFont typeface="+mj-lt"/>
              <a:buAutoNum type="arabicPeriod"/>
            </a:pPr>
            <a:r>
              <a:rPr lang="en-IN" sz="1400" dirty="0">
                <a:latin typeface="Dubai" panose="020B0503030403030204" pitchFamily="34" charset="-78"/>
                <a:cs typeface="Dubai" panose="020B0503030403030204" pitchFamily="34" charset="-78"/>
              </a:rPr>
              <a:t>Log Out</a:t>
            </a:r>
          </a:p>
          <a:p>
            <a:pPr algn="just"/>
            <a:endParaRPr lang="en-IN" sz="18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C9368-9C10-68E6-F04D-C1837DE080BA}"/>
              </a:ext>
            </a:extLst>
          </p:cNvPr>
          <p:cNvCxnSpPr/>
          <p:nvPr/>
        </p:nvCxnSpPr>
        <p:spPr>
          <a:xfrm>
            <a:off x="6024282" y="2061882"/>
            <a:ext cx="0" cy="27790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213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DFDB37-170F-C98F-9E5D-21AF71D189C7}"/>
              </a:ext>
            </a:extLst>
          </p:cNvPr>
          <p:cNvSpPr txBox="1"/>
          <p:nvPr/>
        </p:nvSpPr>
        <p:spPr>
          <a:xfrm>
            <a:off x="764005" y="465218"/>
            <a:ext cx="269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SIGN UP - </a:t>
            </a:r>
            <a:r>
              <a:rPr lang="en-IN" b="1" dirty="0">
                <a:solidFill>
                  <a:srgbClr val="00B050"/>
                </a:solidFill>
              </a:rPr>
              <a:t>successful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0E733-0C57-E62E-439F-7A375C70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05" y="907215"/>
            <a:ext cx="8828230" cy="50754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F5C297-A7BC-A36F-6959-82CECEDEB382}"/>
              </a:ext>
            </a:extLst>
          </p:cNvPr>
          <p:cNvSpPr txBox="1"/>
          <p:nvPr/>
        </p:nvSpPr>
        <p:spPr>
          <a:xfrm>
            <a:off x="764005" y="6213488"/>
            <a:ext cx="10746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To create new account, enter valid mandatory personal details, success message will pop after successful sign up.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4BB9A2-150D-B348-C6AA-E0C59EF59B3B}"/>
              </a:ext>
            </a:extLst>
          </p:cNvPr>
          <p:cNvSpPr/>
          <p:nvPr/>
        </p:nvSpPr>
        <p:spPr>
          <a:xfrm>
            <a:off x="9278470" y="834550"/>
            <a:ext cx="475129" cy="4522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F8F30D-A67A-334E-9738-47ED586560C0}"/>
              </a:ext>
            </a:extLst>
          </p:cNvPr>
          <p:cNvCxnSpPr>
            <a:stCxn id="10" idx="6"/>
          </p:cNvCxnSpPr>
          <p:nvPr/>
        </p:nvCxnSpPr>
        <p:spPr>
          <a:xfrm>
            <a:off x="9753599" y="1060662"/>
            <a:ext cx="869577" cy="6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76BCE9-E397-75EB-14CA-B49C41B650C3}"/>
              </a:ext>
            </a:extLst>
          </p:cNvPr>
          <p:cNvSpPr txBox="1"/>
          <p:nvPr/>
        </p:nvSpPr>
        <p:spPr>
          <a:xfrm>
            <a:off x="10623176" y="834550"/>
            <a:ext cx="1407459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Click cross button to close the window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E51D8B-6FAD-DE56-1A0B-07716B002886}"/>
              </a:ext>
            </a:extLst>
          </p:cNvPr>
          <p:cNvSpPr/>
          <p:nvPr/>
        </p:nvSpPr>
        <p:spPr>
          <a:xfrm>
            <a:off x="7109012" y="5154705"/>
            <a:ext cx="1990165" cy="7171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178670-B58F-7488-8A09-CAD031879FEE}"/>
              </a:ext>
            </a:extLst>
          </p:cNvPr>
          <p:cNvCxnSpPr>
            <a:cxnSpLocks/>
          </p:cNvCxnSpPr>
          <p:nvPr/>
        </p:nvCxnSpPr>
        <p:spPr>
          <a:xfrm>
            <a:off x="9117104" y="5513293"/>
            <a:ext cx="107128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0E644F0-838B-927F-6197-67EFB3557666}"/>
              </a:ext>
            </a:extLst>
          </p:cNvPr>
          <p:cNvSpPr txBox="1"/>
          <p:nvPr/>
        </p:nvSpPr>
        <p:spPr>
          <a:xfrm>
            <a:off x="10273553" y="5270012"/>
            <a:ext cx="14074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If you already have an account with us, please login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92861D-B112-E2C9-A313-FFE1F72615D1}"/>
              </a:ext>
            </a:extLst>
          </p:cNvPr>
          <p:cNvSpPr/>
          <p:nvPr/>
        </p:nvSpPr>
        <p:spPr>
          <a:xfrm>
            <a:off x="5549153" y="3550023"/>
            <a:ext cx="681318" cy="4123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036B71-8E69-3749-CF3A-3DE2CEEF9AA3}"/>
              </a:ext>
            </a:extLst>
          </p:cNvPr>
          <p:cNvCxnSpPr/>
          <p:nvPr/>
        </p:nvCxnSpPr>
        <p:spPr>
          <a:xfrm flipV="1">
            <a:off x="6230471" y="3164540"/>
            <a:ext cx="3765177" cy="591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334E61-47C9-3E68-F96F-67A09DDED4FD}"/>
              </a:ext>
            </a:extLst>
          </p:cNvPr>
          <p:cNvSpPr txBox="1"/>
          <p:nvPr/>
        </p:nvSpPr>
        <p:spPr>
          <a:xfrm>
            <a:off x="10031507" y="2868324"/>
            <a:ext cx="15598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Clicking “OK” will redirect the page to login page</a:t>
            </a:r>
          </a:p>
        </p:txBody>
      </p:sp>
    </p:spTree>
    <p:extLst>
      <p:ext uri="{BB962C8B-B14F-4D97-AF65-F5344CB8AC3E}">
        <p14:creationId xmlns:p14="http://schemas.microsoft.com/office/powerpoint/2010/main" val="657231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74EBD0-ED3D-ACE8-FB82-C0115922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0" y="718907"/>
            <a:ext cx="5793984" cy="33102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1054CF-85AF-9438-608C-50E41D0C95C3}"/>
              </a:ext>
            </a:extLst>
          </p:cNvPr>
          <p:cNvSpPr txBox="1"/>
          <p:nvPr/>
        </p:nvSpPr>
        <p:spPr>
          <a:xfrm>
            <a:off x="149140" y="255470"/>
            <a:ext cx="269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SIGN UP - </a:t>
            </a:r>
            <a:r>
              <a:rPr lang="en-IN" b="1" dirty="0">
                <a:solidFill>
                  <a:srgbClr val="FF0000"/>
                </a:solidFill>
              </a:rPr>
              <a:t>failure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644C68-3FE9-103A-7D01-6125D05BF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004" y="2987045"/>
            <a:ext cx="5919856" cy="3383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17FE4B-5BEE-C74E-98AB-6493273CEF7F}"/>
              </a:ext>
            </a:extLst>
          </p:cNvPr>
          <p:cNvSpPr txBox="1"/>
          <p:nvPr/>
        </p:nvSpPr>
        <p:spPr>
          <a:xfrm>
            <a:off x="149141" y="4217373"/>
            <a:ext cx="5793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CONDITION 1</a:t>
            </a:r>
          </a:p>
          <a:p>
            <a:r>
              <a:rPr lang="en-IN" sz="1200" dirty="0"/>
              <a:t>When you try to sign up with already existing username. Pop up generated saying “user already exists”.</a:t>
            </a:r>
          </a:p>
          <a:p>
            <a:r>
              <a:rPr lang="en-IN" sz="1200" dirty="0"/>
              <a:t>In that case, head over to login with your already existing credentials.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F512C-B120-C33B-AD47-6A91694EBADF}"/>
              </a:ext>
            </a:extLst>
          </p:cNvPr>
          <p:cNvSpPr txBox="1"/>
          <p:nvPr/>
        </p:nvSpPr>
        <p:spPr>
          <a:xfrm>
            <a:off x="6123004" y="1958535"/>
            <a:ext cx="579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CONDITION 2</a:t>
            </a:r>
          </a:p>
          <a:p>
            <a:r>
              <a:rPr lang="en-IN" sz="1200" dirty="0"/>
              <a:t>When all the fields are not filled, error shows as all fields are mandatory to be recorded.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B5C286-1B26-60CC-848A-6D0628AEE11F}"/>
              </a:ext>
            </a:extLst>
          </p:cNvPr>
          <p:cNvSpPr/>
          <p:nvPr/>
        </p:nvSpPr>
        <p:spPr>
          <a:xfrm>
            <a:off x="4231341" y="1407459"/>
            <a:ext cx="672353" cy="4482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07EE25-1DA9-15A0-15CB-58188A041EFC}"/>
              </a:ext>
            </a:extLst>
          </p:cNvPr>
          <p:cNvSpPr/>
          <p:nvPr/>
        </p:nvSpPr>
        <p:spPr>
          <a:xfrm>
            <a:off x="10247244" y="4181512"/>
            <a:ext cx="1669744" cy="40841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74B22E-57E7-FAAB-8F40-7156A56BF209}"/>
              </a:ext>
            </a:extLst>
          </p:cNvPr>
          <p:cNvCxnSpPr>
            <a:stCxn id="9" idx="6"/>
          </p:cNvCxnSpPr>
          <p:nvPr/>
        </p:nvCxnSpPr>
        <p:spPr>
          <a:xfrm flipV="1">
            <a:off x="4903694" y="1111624"/>
            <a:ext cx="2115671" cy="519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2EFC35-2476-9F47-042D-18CDFCC9CE6C}"/>
              </a:ext>
            </a:extLst>
          </p:cNvPr>
          <p:cNvSpPr txBox="1"/>
          <p:nvPr/>
        </p:nvSpPr>
        <p:spPr>
          <a:xfrm>
            <a:off x="7019365" y="879125"/>
            <a:ext cx="1775011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“</a:t>
            </a:r>
            <a:r>
              <a:rPr lang="en-IN" sz="1100" dirty="0" err="1"/>
              <a:t>ahana</a:t>
            </a:r>
            <a:r>
              <a:rPr lang="en-IN" sz="1100" dirty="0"/>
              <a:t>” username already used to sign up before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E96A75-72CC-BD44-B1D7-2AD4AE6E0A79}"/>
              </a:ext>
            </a:extLst>
          </p:cNvPr>
          <p:cNvSpPr txBox="1"/>
          <p:nvPr/>
        </p:nvSpPr>
        <p:spPr>
          <a:xfrm>
            <a:off x="3046132" y="5724405"/>
            <a:ext cx="2099609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“password” field is left empty, which is a mandatory field.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889B2F-41E8-E6CA-F770-6D448F5B84F4}"/>
              </a:ext>
            </a:extLst>
          </p:cNvPr>
          <p:cNvCxnSpPr>
            <a:cxnSpLocks/>
          </p:cNvCxnSpPr>
          <p:nvPr/>
        </p:nvCxnSpPr>
        <p:spPr>
          <a:xfrm flipH="1">
            <a:off x="4903694" y="4569688"/>
            <a:ext cx="5624045" cy="1409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08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2667B-0881-C15A-8546-1BFD16BD0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79" y="1085137"/>
            <a:ext cx="8704070" cy="4997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90CE2C-6C55-3D4D-410D-57186937CEDE}"/>
              </a:ext>
            </a:extLst>
          </p:cNvPr>
          <p:cNvSpPr txBox="1"/>
          <p:nvPr/>
        </p:nvSpPr>
        <p:spPr>
          <a:xfrm>
            <a:off x="681979" y="609601"/>
            <a:ext cx="269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LOG IN - </a:t>
            </a:r>
            <a:r>
              <a:rPr lang="en-IN" b="1" dirty="0">
                <a:solidFill>
                  <a:srgbClr val="FF0000"/>
                </a:solidFill>
              </a:rPr>
              <a:t>failure</a:t>
            </a:r>
            <a:r>
              <a:rPr lang="en-IN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888AA7-AC23-366D-D832-0D95FA7C2462}"/>
              </a:ext>
            </a:extLst>
          </p:cNvPr>
          <p:cNvSpPr/>
          <p:nvPr/>
        </p:nvSpPr>
        <p:spPr>
          <a:xfrm>
            <a:off x="6777318" y="3375212"/>
            <a:ext cx="806823" cy="753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EC1F8E-E915-49B6-D16B-5594E1EAD159}"/>
              </a:ext>
            </a:extLst>
          </p:cNvPr>
          <p:cNvCxnSpPr>
            <a:stCxn id="5" idx="6"/>
          </p:cNvCxnSpPr>
          <p:nvPr/>
        </p:nvCxnSpPr>
        <p:spPr>
          <a:xfrm flipV="1">
            <a:off x="7584141" y="3281083"/>
            <a:ext cx="2133601" cy="470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101A1E-0336-B7B5-D8EA-7100CF97FB2A}"/>
              </a:ext>
            </a:extLst>
          </p:cNvPr>
          <p:cNvSpPr txBox="1"/>
          <p:nvPr/>
        </p:nvSpPr>
        <p:spPr>
          <a:xfrm>
            <a:off x="9717742" y="3113602"/>
            <a:ext cx="2099609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Wrong password entered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FBB105-029C-F8CD-272F-17489D77F0FA}"/>
              </a:ext>
            </a:extLst>
          </p:cNvPr>
          <p:cNvSpPr/>
          <p:nvPr/>
        </p:nvSpPr>
        <p:spPr>
          <a:xfrm>
            <a:off x="5459507" y="3724834"/>
            <a:ext cx="699247" cy="4527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05F4F8-6AC3-3320-FAC6-04CF65B89DD6}"/>
              </a:ext>
            </a:extLst>
          </p:cNvPr>
          <p:cNvCxnSpPr>
            <a:stCxn id="9" idx="5"/>
          </p:cNvCxnSpPr>
          <p:nvPr/>
        </p:nvCxnSpPr>
        <p:spPr>
          <a:xfrm>
            <a:off x="6056352" y="4111254"/>
            <a:ext cx="3589672" cy="1321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FAC2BE-8A32-96BF-A414-3EE104300329}"/>
              </a:ext>
            </a:extLst>
          </p:cNvPr>
          <p:cNvSpPr txBox="1"/>
          <p:nvPr/>
        </p:nvSpPr>
        <p:spPr>
          <a:xfrm>
            <a:off x="9646024" y="5218868"/>
            <a:ext cx="2099609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Click “OK” and rewrite the correct login credentials to successfully LOGIN</a:t>
            </a:r>
          </a:p>
        </p:txBody>
      </p:sp>
    </p:spTree>
    <p:extLst>
      <p:ext uri="{BB962C8B-B14F-4D97-AF65-F5344CB8AC3E}">
        <p14:creationId xmlns:p14="http://schemas.microsoft.com/office/powerpoint/2010/main" val="945087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71C7CA-BB39-D580-9678-6DE15B95A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17" y="928927"/>
            <a:ext cx="8853618" cy="5086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9A716E-390A-09A5-4538-F57D9ECD078D}"/>
              </a:ext>
            </a:extLst>
          </p:cNvPr>
          <p:cNvSpPr txBox="1"/>
          <p:nvPr/>
        </p:nvSpPr>
        <p:spPr>
          <a:xfrm>
            <a:off x="862617" y="392668"/>
            <a:ext cx="269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LOG IN - </a:t>
            </a:r>
            <a:r>
              <a:rPr lang="en-IN" b="1" dirty="0">
                <a:solidFill>
                  <a:srgbClr val="00B050"/>
                </a:solidFill>
              </a:rPr>
              <a:t>successful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03C22-8352-085F-C077-85384475D06F}"/>
              </a:ext>
            </a:extLst>
          </p:cNvPr>
          <p:cNvSpPr txBox="1"/>
          <p:nvPr/>
        </p:nvSpPr>
        <p:spPr>
          <a:xfrm>
            <a:off x="862618" y="6188334"/>
            <a:ext cx="8756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Only when right login credentials are entered, success message pops up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B49BE1-B8AF-9645-38D5-F6EB1C2CC86E}"/>
              </a:ext>
            </a:extLst>
          </p:cNvPr>
          <p:cNvSpPr/>
          <p:nvPr/>
        </p:nvSpPr>
        <p:spPr>
          <a:xfrm>
            <a:off x="5665695" y="3608293"/>
            <a:ext cx="699247" cy="4527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F83D34-DE15-0EA3-53B5-9130AC2CD00A}"/>
              </a:ext>
            </a:extLst>
          </p:cNvPr>
          <p:cNvCxnSpPr>
            <a:stCxn id="6" idx="5"/>
          </p:cNvCxnSpPr>
          <p:nvPr/>
        </p:nvCxnSpPr>
        <p:spPr>
          <a:xfrm>
            <a:off x="6262540" y="3994713"/>
            <a:ext cx="3589672" cy="1321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C746C0-8EF8-07B0-FEBA-374E2B72F271}"/>
              </a:ext>
            </a:extLst>
          </p:cNvPr>
          <p:cNvSpPr txBox="1"/>
          <p:nvPr/>
        </p:nvSpPr>
        <p:spPr>
          <a:xfrm>
            <a:off x="9932896" y="5100627"/>
            <a:ext cx="1882588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Click “OK” to redirect to home page</a:t>
            </a:r>
          </a:p>
        </p:txBody>
      </p:sp>
    </p:spTree>
    <p:extLst>
      <p:ext uri="{BB962C8B-B14F-4D97-AF65-F5344CB8AC3E}">
        <p14:creationId xmlns:p14="http://schemas.microsoft.com/office/powerpoint/2010/main" val="615904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46B267-DAFB-AB02-573C-54D947484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9"/>
          <a:stretch/>
        </p:blipFill>
        <p:spPr>
          <a:xfrm>
            <a:off x="1819042" y="1029167"/>
            <a:ext cx="9010323" cy="51677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78E970-ED81-C4DE-2619-8CF13182E90F}"/>
              </a:ext>
            </a:extLst>
          </p:cNvPr>
          <p:cNvSpPr txBox="1"/>
          <p:nvPr/>
        </p:nvSpPr>
        <p:spPr>
          <a:xfrm>
            <a:off x="5191567" y="476423"/>
            <a:ext cx="162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HOME PAGE</a:t>
            </a:r>
            <a:endParaRPr lang="en-IN" b="1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DA6A8F-BAB8-19D2-184A-8F100CB0C85B}"/>
              </a:ext>
            </a:extLst>
          </p:cNvPr>
          <p:cNvCxnSpPr>
            <a:cxnSpLocks/>
          </p:cNvCxnSpPr>
          <p:nvPr/>
        </p:nvCxnSpPr>
        <p:spPr>
          <a:xfrm>
            <a:off x="10488706" y="2492188"/>
            <a:ext cx="5289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B09BE9-0CC2-97C4-9629-A0276AE747D9}"/>
              </a:ext>
            </a:extLst>
          </p:cNvPr>
          <p:cNvCxnSpPr>
            <a:cxnSpLocks/>
          </p:cNvCxnSpPr>
          <p:nvPr/>
        </p:nvCxnSpPr>
        <p:spPr>
          <a:xfrm>
            <a:off x="10488706" y="4724400"/>
            <a:ext cx="5289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DB9956-A622-66D8-9D89-F3A6E9C2DCD9}"/>
              </a:ext>
            </a:extLst>
          </p:cNvPr>
          <p:cNvSpPr txBox="1"/>
          <p:nvPr/>
        </p:nvSpPr>
        <p:spPr>
          <a:xfrm>
            <a:off x="10945908" y="2276744"/>
            <a:ext cx="1317810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Details of all students registered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74CDE-935C-0258-DA0F-9885A63A1AD4}"/>
              </a:ext>
            </a:extLst>
          </p:cNvPr>
          <p:cNvSpPr txBox="1"/>
          <p:nvPr/>
        </p:nvSpPr>
        <p:spPr>
          <a:xfrm>
            <a:off x="10945908" y="4508956"/>
            <a:ext cx="1317810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Details of all books in library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9370A-1973-490E-D804-A5BE40BCF4E0}"/>
              </a:ext>
            </a:extLst>
          </p:cNvPr>
          <p:cNvSpPr/>
          <p:nvPr/>
        </p:nvSpPr>
        <p:spPr>
          <a:xfrm>
            <a:off x="2097741" y="3110753"/>
            <a:ext cx="1192306" cy="242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A31EDA-633A-234F-D4F8-3FA81AE8590C}"/>
              </a:ext>
            </a:extLst>
          </p:cNvPr>
          <p:cNvSpPr/>
          <p:nvPr/>
        </p:nvSpPr>
        <p:spPr>
          <a:xfrm>
            <a:off x="2097741" y="3429000"/>
            <a:ext cx="1192306" cy="242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C2AE06-2010-3351-E5AC-5AF11FF80CBB}"/>
              </a:ext>
            </a:extLst>
          </p:cNvPr>
          <p:cNvSpPr/>
          <p:nvPr/>
        </p:nvSpPr>
        <p:spPr>
          <a:xfrm>
            <a:off x="2097741" y="3760330"/>
            <a:ext cx="1192306" cy="242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F4D65E-5DF7-BE64-C3ED-921BA90576A8}"/>
              </a:ext>
            </a:extLst>
          </p:cNvPr>
          <p:cNvSpPr/>
          <p:nvPr/>
        </p:nvSpPr>
        <p:spPr>
          <a:xfrm>
            <a:off x="2097741" y="4100626"/>
            <a:ext cx="1192306" cy="242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78E156-BE1C-4F66-A29D-3800B7B2E0AD}"/>
              </a:ext>
            </a:extLst>
          </p:cNvPr>
          <p:cNvSpPr/>
          <p:nvPr/>
        </p:nvSpPr>
        <p:spPr>
          <a:xfrm>
            <a:off x="2097741" y="4431958"/>
            <a:ext cx="1192306" cy="242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E6C0AE-01BB-9870-D060-EE2CCE7FEC19}"/>
              </a:ext>
            </a:extLst>
          </p:cNvPr>
          <p:cNvSpPr/>
          <p:nvPr/>
        </p:nvSpPr>
        <p:spPr>
          <a:xfrm>
            <a:off x="2097741" y="4763290"/>
            <a:ext cx="1192306" cy="242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A9C6E5-DE67-71E2-51BD-A44B1D45762A}"/>
              </a:ext>
            </a:extLst>
          </p:cNvPr>
          <p:cNvSpPr/>
          <p:nvPr/>
        </p:nvSpPr>
        <p:spPr>
          <a:xfrm>
            <a:off x="2097741" y="5067725"/>
            <a:ext cx="1192306" cy="242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17BC08-D2CD-7BF1-1A2E-05F26974827A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1255059" y="2276744"/>
            <a:ext cx="842682" cy="955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573C08-E6C2-BA98-6ACD-C01ADF4F2EB4}"/>
              </a:ext>
            </a:extLst>
          </p:cNvPr>
          <p:cNvSpPr txBox="1"/>
          <p:nvPr/>
        </p:nvSpPr>
        <p:spPr>
          <a:xfrm>
            <a:off x="268941" y="1845566"/>
            <a:ext cx="1550101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CRUD operations on books present in library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848D91-BFAD-44D2-6AF3-1162018ECD20}"/>
              </a:ext>
            </a:extLst>
          </p:cNvPr>
          <p:cNvSpPr txBox="1"/>
          <p:nvPr/>
        </p:nvSpPr>
        <p:spPr>
          <a:xfrm>
            <a:off x="124318" y="2526756"/>
            <a:ext cx="1471399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CRUD operations on registered students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3BC7FB-E786-85D5-AB29-0BE2370A8C95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255059" y="2921783"/>
            <a:ext cx="842682" cy="628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C57910-D765-8D92-1B9C-CD39CA00441C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1488141" y="3563471"/>
            <a:ext cx="609600" cy="317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916DFB-09ED-CAD4-C6BD-4B48414D32A6}"/>
              </a:ext>
            </a:extLst>
          </p:cNvPr>
          <p:cNvSpPr txBox="1"/>
          <p:nvPr/>
        </p:nvSpPr>
        <p:spPr>
          <a:xfrm>
            <a:off x="39747" y="3291525"/>
            <a:ext cx="1731376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Issue a valid/available book to a registered student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64119D-5FE1-290C-44EA-190C5F66506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456368" y="4221650"/>
            <a:ext cx="6413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E641C1-23F3-F113-BF22-9CFFD77B6B83}"/>
              </a:ext>
            </a:extLst>
          </p:cNvPr>
          <p:cNvSpPr txBox="1"/>
          <p:nvPr/>
        </p:nvSpPr>
        <p:spPr>
          <a:xfrm>
            <a:off x="193992" y="3953979"/>
            <a:ext cx="1332050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Return issued book which is pending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D7F142-9C47-BF94-C43A-39A0D0B2272E}"/>
              </a:ext>
            </a:extLst>
          </p:cNvPr>
          <p:cNvCxnSpPr>
            <a:stCxn id="18" idx="1"/>
          </p:cNvCxnSpPr>
          <p:nvPr/>
        </p:nvCxnSpPr>
        <p:spPr>
          <a:xfrm flipH="1">
            <a:off x="1380565" y="4552982"/>
            <a:ext cx="717176" cy="121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39507DB-6A1E-C477-B184-35AF4DDCD35D}"/>
              </a:ext>
            </a:extLst>
          </p:cNvPr>
          <p:cNvSpPr txBox="1"/>
          <p:nvPr/>
        </p:nvSpPr>
        <p:spPr>
          <a:xfrm>
            <a:off x="213966" y="4431958"/>
            <a:ext cx="1439626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View all records of issued books (returned or pending)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BAF1D3-7B2E-C577-9AEC-D11BB79B41D9}"/>
              </a:ext>
            </a:extLst>
          </p:cNvPr>
          <p:cNvCxnSpPr>
            <a:stCxn id="19" idx="1"/>
          </p:cNvCxnSpPr>
          <p:nvPr/>
        </p:nvCxnSpPr>
        <p:spPr>
          <a:xfrm flipH="1">
            <a:off x="1488141" y="4884314"/>
            <a:ext cx="609600" cy="324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6A9A785-ACDC-93CF-1B71-6024EC7A3B4D}"/>
              </a:ext>
            </a:extLst>
          </p:cNvPr>
          <p:cNvSpPr txBox="1"/>
          <p:nvPr/>
        </p:nvSpPr>
        <p:spPr>
          <a:xfrm>
            <a:off x="251012" y="5079518"/>
            <a:ext cx="1439626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View all records of pending issued book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F04F7E-49FA-CC17-CC58-DEBEEB0DE808}"/>
              </a:ext>
            </a:extLst>
          </p:cNvPr>
          <p:cNvCxnSpPr>
            <a:stCxn id="20" idx="1"/>
          </p:cNvCxnSpPr>
          <p:nvPr/>
        </p:nvCxnSpPr>
        <p:spPr>
          <a:xfrm flipH="1">
            <a:off x="1380565" y="5188749"/>
            <a:ext cx="717176" cy="557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4E23B11-2F15-7C49-8FE2-9CF4E5FAF744}"/>
              </a:ext>
            </a:extLst>
          </p:cNvPr>
          <p:cNvSpPr txBox="1"/>
          <p:nvPr/>
        </p:nvSpPr>
        <p:spPr>
          <a:xfrm>
            <a:off x="198673" y="5540756"/>
            <a:ext cx="1439626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View students who did not return within due date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5DCE79-2164-2FC4-DA57-132BEBBF1A73}"/>
              </a:ext>
            </a:extLst>
          </p:cNvPr>
          <p:cNvCxnSpPr/>
          <p:nvPr/>
        </p:nvCxnSpPr>
        <p:spPr>
          <a:xfrm>
            <a:off x="2510118" y="5840838"/>
            <a:ext cx="0" cy="506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76DF9BE-4441-601A-F9D6-E32FE8218025}"/>
              </a:ext>
            </a:extLst>
          </p:cNvPr>
          <p:cNvSpPr txBox="1"/>
          <p:nvPr/>
        </p:nvSpPr>
        <p:spPr>
          <a:xfrm>
            <a:off x="1850421" y="6325100"/>
            <a:ext cx="143962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Log Out of account</a:t>
            </a:r>
          </a:p>
        </p:txBody>
      </p:sp>
    </p:spTree>
    <p:extLst>
      <p:ext uri="{BB962C8B-B14F-4D97-AF65-F5344CB8AC3E}">
        <p14:creationId xmlns:p14="http://schemas.microsoft.com/office/powerpoint/2010/main" val="3714905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7A910F-A441-78E0-D71E-0156FB324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85" y="839748"/>
            <a:ext cx="8993227" cy="5178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518163-326B-704B-9653-BB9D89A36370}"/>
              </a:ext>
            </a:extLst>
          </p:cNvPr>
          <p:cNvSpPr txBox="1"/>
          <p:nvPr/>
        </p:nvSpPr>
        <p:spPr>
          <a:xfrm>
            <a:off x="4482853" y="216446"/>
            <a:ext cx="322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MANAGE BOOKS – </a:t>
            </a:r>
            <a:r>
              <a:rPr lang="en-IN" b="1" dirty="0">
                <a:highlight>
                  <a:srgbClr val="FFFF00"/>
                </a:highlight>
              </a:rPr>
              <a:t>CRUD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ED528A-2FD6-BE8E-3D20-8E674031CE9D}"/>
              </a:ext>
            </a:extLst>
          </p:cNvPr>
          <p:cNvSpPr/>
          <p:nvPr/>
        </p:nvSpPr>
        <p:spPr>
          <a:xfrm>
            <a:off x="1425388" y="699247"/>
            <a:ext cx="1201271" cy="6185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F43A3C-5C19-A7CC-62B5-CE4BC5E0821B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1048871" y="585778"/>
            <a:ext cx="552439" cy="2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D7F5E6-7450-4DAC-312F-C729B7192115}"/>
              </a:ext>
            </a:extLst>
          </p:cNvPr>
          <p:cNvSpPr txBox="1"/>
          <p:nvPr/>
        </p:nvSpPr>
        <p:spPr>
          <a:xfrm>
            <a:off x="297359" y="299211"/>
            <a:ext cx="150302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Back to HOME PAGE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9F4761E-3DDC-2672-8F87-D0C804527716}"/>
              </a:ext>
            </a:extLst>
          </p:cNvPr>
          <p:cNvSpPr/>
          <p:nvPr/>
        </p:nvSpPr>
        <p:spPr>
          <a:xfrm>
            <a:off x="10640277" y="2285999"/>
            <a:ext cx="146274" cy="1335741"/>
          </a:xfrm>
          <a:prstGeom prst="rightBrace">
            <a:avLst>
              <a:gd name="adj1" fmla="val 62258"/>
              <a:gd name="adj2" fmla="val 4106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EA8EBE-2DD1-D279-F613-5E425D448AA9}"/>
              </a:ext>
            </a:extLst>
          </p:cNvPr>
          <p:cNvSpPr txBox="1"/>
          <p:nvPr/>
        </p:nvSpPr>
        <p:spPr>
          <a:xfrm>
            <a:off x="10853808" y="2697558"/>
            <a:ext cx="126647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List of all books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2E24F48-343A-70A5-136B-E36D5E7C4262}"/>
              </a:ext>
            </a:extLst>
          </p:cNvPr>
          <p:cNvSpPr/>
          <p:nvPr/>
        </p:nvSpPr>
        <p:spPr>
          <a:xfrm>
            <a:off x="1237129" y="1918447"/>
            <a:ext cx="304795" cy="2447365"/>
          </a:xfrm>
          <a:prstGeom prst="leftBrace">
            <a:avLst>
              <a:gd name="adj1" fmla="val 48809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116146-3A7C-2236-184F-563499E535EB}"/>
              </a:ext>
            </a:extLst>
          </p:cNvPr>
          <p:cNvSpPr txBox="1"/>
          <p:nvPr/>
        </p:nvSpPr>
        <p:spPr>
          <a:xfrm>
            <a:off x="399271" y="2953870"/>
            <a:ext cx="925819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Enter valid book details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FE71B1-E3F0-A13F-A913-06E55001EBE2}"/>
              </a:ext>
            </a:extLst>
          </p:cNvPr>
          <p:cNvSpPr/>
          <p:nvPr/>
        </p:nvSpPr>
        <p:spPr>
          <a:xfrm>
            <a:off x="1999128" y="4787153"/>
            <a:ext cx="1048871" cy="4751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B00BD8-33F1-C6AD-F00F-5BBC633294C6}"/>
              </a:ext>
            </a:extLst>
          </p:cNvPr>
          <p:cNvSpPr/>
          <p:nvPr/>
        </p:nvSpPr>
        <p:spPr>
          <a:xfrm>
            <a:off x="3105460" y="4784137"/>
            <a:ext cx="1048871" cy="4751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5A1635-315D-6EE9-B29C-2E1E57901D2E}"/>
              </a:ext>
            </a:extLst>
          </p:cNvPr>
          <p:cNvCxnSpPr>
            <a:stCxn id="14" idx="1"/>
          </p:cNvCxnSpPr>
          <p:nvPr/>
        </p:nvCxnSpPr>
        <p:spPr>
          <a:xfrm flipH="1">
            <a:off x="987951" y="5024718"/>
            <a:ext cx="1011177" cy="237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C7DD30-CB98-281A-F009-809DC3790B8F}"/>
              </a:ext>
            </a:extLst>
          </p:cNvPr>
          <p:cNvSpPr txBox="1"/>
          <p:nvPr/>
        </p:nvSpPr>
        <p:spPr>
          <a:xfrm>
            <a:off x="155032" y="4959184"/>
            <a:ext cx="1011177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To add a new book to the library stock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209F6F-805E-7A60-2FF8-F6A7689BCF1F}"/>
              </a:ext>
            </a:extLst>
          </p:cNvPr>
          <p:cNvCxnSpPr/>
          <p:nvPr/>
        </p:nvCxnSpPr>
        <p:spPr>
          <a:xfrm flipH="1">
            <a:off x="3263153" y="5259266"/>
            <a:ext cx="188259" cy="953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BE7A28F-AA75-6E32-05B6-8453FDEC6A9F}"/>
              </a:ext>
            </a:extLst>
          </p:cNvPr>
          <p:cNvSpPr txBox="1"/>
          <p:nvPr/>
        </p:nvSpPr>
        <p:spPr>
          <a:xfrm>
            <a:off x="2523563" y="6176683"/>
            <a:ext cx="1554460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Update book details of already existing book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484834-908A-5C78-EB2E-5CE8A5C84660}"/>
              </a:ext>
            </a:extLst>
          </p:cNvPr>
          <p:cNvCxnSpPr/>
          <p:nvPr/>
        </p:nvCxnSpPr>
        <p:spPr>
          <a:xfrm>
            <a:off x="4831976" y="5143500"/>
            <a:ext cx="475130" cy="1069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26899E-9233-EBA5-6575-E2717967CA06}"/>
              </a:ext>
            </a:extLst>
          </p:cNvPr>
          <p:cNvSpPr txBox="1"/>
          <p:nvPr/>
        </p:nvSpPr>
        <p:spPr>
          <a:xfrm>
            <a:off x="4715437" y="6212541"/>
            <a:ext cx="1554460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delete deprecated books from stock</a:t>
            </a:r>
          </a:p>
        </p:txBody>
      </p:sp>
    </p:spTree>
    <p:extLst>
      <p:ext uri="{BB962C8B-B14F-4D97-AF65-F5344CB8AC3E}">
        <p14:creationId xmlns:p14="http://schemas.microsoft.com/office/powerpoint/2010/main" val="2050064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234</TotalTime>
  <Words>753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Dubai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Ahana Basu</dc:creator>
  <cp:lastModifiedBy>Ahana Basu</cp:lastModifiedBy>
  <cp:revision>26</cp:revision>
  <dcterms:created xsi:type="dcterms:W3CDTF">2023-07-16T08:18:13Z</dcterms:created>
  <dcterms:modified xsi:type="dcterms:W3CDTF">2023-07-16T12:12:22Z</dcterms:modified>
</cp:coreProperties>
</file>