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  <p:embeddedFont>
      <p:font typeface="Bree Serif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22" Type="http://schemas.openxmlformats.org/officeDocument/2006/relationships/font" Target="fonts/BreeSerif-regular.fntdata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dcaf14523e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dcaf14523e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dcaf14523e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dcaf14523e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dcaf14523e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dcaf14523e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dcaf14523e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dcaf14523e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dcaf14523e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dcaf14523e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dcaf14523e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dcaf14523e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dcaf14523e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dcaf14523e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dcaf14523e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dcaf14523e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dcaf14523e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dcaf14523e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dcaf14523e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dcaf14523e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dcaf14523e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dcaf14523e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visualstudio.microsoft.com/downloads/" TargetMode="External"/><Relationship Id="rId4" Type="http://schemas.openxmlformats.org/officeDocument/2006/relationships/hyperlink" Target="https://try.dot.net/" TargetMode="External"/><Relationship Id="rId5" Type="http://schemas.openxmlformats.org/officeDocument/2006/relationships/hyperlink" Target="https://dotnetfiddle.net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0" y="1095296"/>
            <a:ext cx="5361300" cy="217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Bree Serif"/>
                <a:ea typeface="Bree Serif"/>
                <a:cs typeface="Bree Serif"/>
                <a:sym typeface="Bree Serif"/>
              </a:rPr>
              <a:t>Collections &amp; Exception </a:t>
            </a:r>
            <a:r>
              <a:rPr lang="en" sz="4000">
                <a:latin typeface="Bree Serif"/>
                <a:ea typeface="Bree Serif"/>
                <a:cs typeface="Bree Serif"/>
                <a:sym typeface="Bree Serif"/>
              </a:rPr>
              <a:t>Handling</a:t>
            </a:r>
            <a:r>
              <a:rPr lang="en" sz="4000">
                <a:latin typeface="Bree Serif"/>
                <a:ea typeface="Bree Serif"/>
                <a:cs typeface="Bree Serif"/>
                <a:sym typeface="Bree Serif"/>
              </a:rPr>
              <a:t> </a:t>
            </a:r>
            <a:endParaRPr sz="4000"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Bree Serif"/>
                <a:ea typeface="Bree Serif"/>
                <a:cs typeface="Bree Serif"/>
                <a:sym typeface="Bree Serif"/>
              </a:rPr>
              <a:t>(Week 5)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49"/>
            <a:ext cx="5194200" cy="6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10000"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3"/>
              <a:buFont typeface="Arial"/>
              <a:buNone/>
            </a:pPr>
            <a:r>
              <a:rPr b="1" lang="en" sz="3000">
                <a:solidFill>
                  <a:srgbClr val="212121"/>
                </a:solidFill>
                <a:latin typeface="Bree Serif"/>
                <a:ea typeface="Bree Serif"/>
                <a:cs typeface="Bree Serif"/>
                <a:sym typeface="Bree Serif"/>
              </a:rPr>
              <a:t>Name: Sheikh Thanbir Alam</a:t>
            </a:r>
            <a:endParaRPr b="1" sz="3000">
              <a:solidFill>
                <a:srgbClr val="21212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3"/>
              <a:buFont typeface="Arial"/>
              <a:buNone/>
            </a:pPr>
            <a:r>
              <a:rPr b="1" lang="en" sz="3000">
                <a:solidFill>
                  <a:srgbClr val="212121"/>
                </a:solidFill>
                <a:latin typeface="Bree Serif"/>
                <a:ea typeface="Bree Serif"/>
                <a:cs typeface="Bree Serif"/>
                <a:sym typeface="Bree Serif"/>
              </a:rPr>
              <a:t>Deg: Senior Software Programmer </a:t>
            </a:r>
            <a:endParaRPr b="1" sz="3000">
              <a:solidFill>
                <a:srgbClr val="21212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3"/>
              <a:buFont typeface="Arial"/>
              <a:buNone/>
            </a:pPr>
            <a:r>
              <a:rPr b="1" lang="en" sz="3000">
                <a:solidFill>
                  <a:srgbClr val="212121"/>
                </a:solidFill>
                <a:latin typeface="Bree Serif"/>
                <a:ea typeface="Bree Serif"/>
                <a:cs typeface="Bree Serif"/>
                <a:sym typeface="Bree Serif"/>
              </a:rPr>
              <a:t>Org: Army War Game Center, BD Army</a:t>
            </a:r>
            <a:endParaRPr b="1" sz="3000">
              <a:solidFill>
                <a:srgbClr val="212121"/>
              </a:solidFill>
              <a:latin typeface="Bree Serif"/>
              <a:ea typeface="Bree Serif"/>
              <a:cs typeface="Bree Serif"/>
              <a:sym typeface="Bree Serif"/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8750"/>
              <a:buFont typeface="Arial"/>
              <a:buNone/>
            </a:pPr>
            <a:r>
              <a:t/>
            </a:r>
            <a:endParaRPr sz="5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/>
          <p:nvPr>
            <p:ph type="title"/>
          </p:nvPr>
        </p:nvSpPr>
        <p:spPr>
          <a:xfrm>
            <a:off x="819150" y="3645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 Handling </a:t>
            </a:r>
            <a:endParaRPr/>
          </a:p>
        </p:txBody>
      </p:sp>
      <p:pic>
        <p:nvPicPr>
          <p:cNvPr id="185" name="Google Shape;18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4188" y="1260900"/>
            <a:ext cx="6874575" cy="364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>
            <p:ph type="title"/>
          </p:nvPr>
        </p:nvSpPr>
        <p:spPr>
          <a:xfrm>
            <a:off x="819150" y="283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pic>
        <p:nvPicPr>
          <p:cNvPr id="191" name="Google Shape;19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550" y="1419750"/>
            <a:ext cx="7200900" cy="32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975" y="292188"/>
            <a:ext cx="8684049" cy="4559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Suggested IDE for C#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800200"/>
            <a:ext cx="7505700" cy="26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500"/>
              <a:buFont typeface="Times New Roman"/>
              <a:buAutoNum type="arabicPeriod"/>
            </a:pPr>
            <a:r>
              <a:rPr lang="en" sz="15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 Studio (Desktop/Laptop→</a:t>
            </a:r>
            <a:r>
              <a:rPr lang="en" sz="1500" u="sng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to download</a:t>
            </a:r>
            <a:r>
              <a:rPr lang="en" sz="15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50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500"/>
              <a:buFont typeface="Times New Roman"/>
              <a:buAutoNum type="arabicPeriod"/>
            </a:pPr>
            <a:r>
              <a:rPr lang="en" sz="15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Try Dot Net (Web→</a:t>
            </a:r>
            <a:r>
              <a:rPr lang="en" sz="1500" u="sng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to view</a:t>
            </a:r>
            <a:r>
              <a:rPr lang="en" sz="15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50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500"/>
              <a:buFont typeface="Times New Roman"/>
              <a:buAutoNum type="arabicPeriod"/>
            </a:pPr>
            <a:r>
              <a:rPr lang="en" sz="15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Dot Net Fiddle (Web→</a:t>
            </a:r>
            <a:r>
              <a:rPr lang="en" sz="1500" u="sng">
                <a:solidFill>
                  <a:schemeClr val="accent5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Click to view</a:t>
            </a:r>
            <a:r>
              <a:rPr lang="en" sz="150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2387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Collection?</a:t>
            </a:r>
            <a:endParaRPr/>
          </a:p>
        </p:txBody>
      </p:sp>
      <p:pic>
        <p:nvPicPr>
          <p:cNvPr id="141" name="Google Shape;141;p15"/>
          <p:cNvPicPr preferRelativeResize="0"/>
          <p:nvPr/>
        </p:nvPicPr>
        <p:blipFill rotWithShape="1">
          <a:blip r:embed="rId3">
            <a:alphaModFix/>
          </a:blip>
          <a:srcRect b="-1219" l="-800" r="800" t="1220"/>
          <a:stretch/>
        </p:blipFill>
        <p:spPr>
          <a:xfrm>
            <a:off x="1055488" y="923900"/>
            <a:ext cx="7033026" cy="394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3201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</a:t>
            </a:r>
            <a:endParaRPr/>
          </a:p>
        </p:txBody>
      </p:sp>
      <p:pic>
        <p:nvPicPr>
          <p:cNvPr id="147" name="Google Shape;14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8838" y="1042325"/>
            <a:ext cx="6226325" cy="3826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70950" y="4385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Array-1D</a:t>
            </a:r>
            <a:endParaRPr/>
          </a:p>
        </p:txBody>
      </p:sp>
      <p:pic>
        <p:nvPicPr>
          <p:cNvPr id="153" name="Google Shape;15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5625" y="1243772"/>
            <a:ext cx="5904125" cy="239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0338" y="3640550"/>
            <a:ext cx="7706926" cy="114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2002800" y="727200"/>
            <a:ext cx="51384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Array-2D</a:t>
            </a:r>
            <a:endParaRPr/>
          </a:p>
        </p:txBody>
      </p:sp>
      <p:pic>
        <p:nvPicPr>
          <p:cNvPr id="160" name="Google Shape;16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100" y="1583475"/>
            <a:ext cx="4141750" cy="302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9700" y="1984838"/>
            <a:ext cx="4591450" cy="222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893150" y="2831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</a:t>
            </a:r>
            <a:endParaRPr/>
          </a:p>
        </p:txBody>
      </p:sp>
      <p:pic>
        <p:nvPicPr>
          <p:cNvPr id="167" name="Google Shape;16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025" y="1168100"/>
            <a:ext cx="7201951" cy="360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893150" y="2831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</a:t>
            </a:r>
            <a:endParaRPr/>
          </a:p>
        </p:txBody>
      </p:sp>
      <p:pic>
        <p:nvPicPr>
          <p:cNvPr id="173" name="Google Shape;17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3150" y="1316805"/>
            <a:ext cx="7505701" cy="2839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>
            <p:ph type="title"/>
          </p:nvPr>
        </p:nvSpPr>
        <p:spPr>
          <a:xfrm>
            <a:off x="870950" y="2609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Garbage </a:t>
            </a:r>
            <a:r>
              <a:rPr lang="en"/>
              <a:t>Collection</a:t>
            </a:r>
            <a:endParaRPr/>
          </a:p>
        </p:txBody>
      </p:sp>
      <p:pic>
        <p:nvPicPr>
          <p:cNvPr id="179" name="Google Shape;17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8266" y="1091275"/>
            <a:ext cx="5551075" cy="369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