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Economica"/>
      <p:regular r:id="rId46"/>
      <p:bold r:id="rId47"/>
      <p:italic r:id="rId48"/>
      <p:boldItalic r:id="rId49"/>
    </p:embeddedFont>
    <p:embeddedFont>
      <p:font typeface="Century Schoolbook"/>
      <p:regular r:id="rId50"/>
      <p:bold r:id="rId51"/>
      <p:italic r:id="rId52"/>
      <p:boldItalic r:id="rId53"/>
    </p:embeddedFont>
    <p:embeddedFont>
      <p:font typeface="Helvetica Neue"/>
      <p:regular r:id="rId54"/>
      <p:bold r:id="rId55"/>
      <p:italic r:id="rId56"/>
      <p:boldItalic r:id="rId57"/>
    </p:embeddedFont>
    <p:embeddedFont>
      <p:font typeface="Open Sans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2" roundtripDataSignature="AMtx7mhxXkba4QZnzpMXy8HeTVXb9vN9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Economica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conomica-italic.fntdata"/><Relationship Id="rId47" Type="http://schemas.openxmlformats.org/officeDocument/2006/relationships/font" Target="fonts/Economica-bold.fntdata"/><Relationship Id="rId49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OpenSans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enturySchoolbook-bold.fntdata"/><Relationship Id="rId50" Type="http://schemas.openxmlformats.org/officeDocument/2006/relationships/font" Target="fonts/CenturySchoolbook-regular.fntdata"/><Relationship Id="rId53" Type="http://schemas.openxmlformats.org/officeDocument/2006/relationships/font" Target="fonts/CenturySchoolbook-boldItalic.fntdata"/><Relationship Id="rId52" Type="http://schemas.openxmlformats.org/officeDocument/2006/relationships/font" Target="fonts/CenturySchoolbook-italic.fntdata"/><Relationship Id="rId11" Type="http://schemas.openxmlformats.org/officeDocument/2006/relationships/slide" Target="slides/slide6.xml"/><Relationship Id="rId55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59" Type="http://schemas.openxmlformats.org/officeDocument/2006/relationships/font" Target="fonts/OpenSans-bold.fntdata"/><Relationship Id="rId14" Type="http://schemas.openxmlformats.org/officeDocument/2006/relationships/slide" Target="slides/slide9.xml"/><Relationship Id="rId58" Type="http://schemas.openxmlformats.org/officeDocument/2006/relationships/font" Target="fonts/OpenSans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2b2f29c507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32b2f29c5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b2f29c50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32b2f29c507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3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3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3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b2f29c507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32b2f29c507_2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3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3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3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4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4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b2f29c507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32b2f29c507_2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4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4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6" name="Google Shape;226;p4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4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6" name="Google Shape;256;p5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b10f6b30a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2b10f6b3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b10f6b30a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32b10f6b30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b10f6b30a_1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32b10f6b30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b10f6b30a_1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32b10f6b30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b10f6b30a_1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32b10f6b30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b10f6b30a_1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32b10f6b30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b10f6b30a_1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32b10f6b30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b10f6b30a_1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2b10f6b30a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2b10f6b30a_1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32b10f6b30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2b10f6b30a_1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2b10f6b30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5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5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5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6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60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0" name="Google Shape;40;p60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1" name="Google Shape;41;p6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5" name="Google Shape;4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2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62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2f29c507_1_0"/>
          <p:cNvSpPr txBox="1"/>
          <p:nvPr>
            <p:ph type="ctrTitle"/>
          </p:nvPr>
        </p:nvSpPr>
        <p:spPr>
          <a:xfrm>
            <a:off x="2773600" y="1375500"/>
            <a:ext cx="44034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>
                <a:solidFill>
                  <a:srgbClr val="00B050"/>
                </a:solidFill>
              </a:rPr>
              <a:t>Memory Management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58" name="Google Shape;58;g32b2f29c507_1_0"/>
          <p:cNvSpPr txBox="1"/>
          <p:nvPr>
            <p:ph idx="1" type="subTitle"/>
          </p:nvPr>
        </p:nvSpPr>
        <p:spPr>
          <a:xfrm>
            <a:off x="3350601" y="1707167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400"/>
              <a:t>Operating Systems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2f29c507_2_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Address Translation Scheme</a:t>
            </a:r>
            <a:endParaRPr/>
          </a:p>
        </p:txBody>
      </p:sp>
      <p:sp>
        <p:nvSpPr>
          <p:cNvPr id="111" name="Google Shape;111;g32b2f29c507_2_0"/>
          <p:cNvSpPr txBox="1"/>
          <p:nvPr>
            <p:ph idx="1" type="body"/>
          </p:nvPr>
        </p:nvSpPr>
        <p:spPr>
          <a:xfrm>
            <a:off x="311700" y="1204249"/>
            <a:ext cx="5370900" cy="30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Address generated by CPU is divided into: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number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i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used as an index into a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table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which contains base address of each page in physical memory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offset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i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combined with base address to define the physical memory address that is sent to the memory unit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For given logical address space 2</a:t>
            </a:r>
            <a:r>
              <a:rPr baseline="30000"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and page size</a:t>
            </a:r>
            <a:r>
              <a:rPr baseline="30000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baseline="30000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endParaRPr/>
          </a:p>
        </p:txBody>
      </p:sp>
      <p:pic>
        <p:nvPicPr>
          <p:cNvPr id="112" name="Google Shape;112;g32b2f29c507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925" y="2743375"/>
            <a:ext cx="3061725" cy="79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3"/>
          <p:cNvSpPr txBox="1"/>
          <p:nvPr>
            <p:ph type="title"/>
          </p:nvPr>
        </p:nvSpPr>
        <p:spPr>
          <a:xfrm>
            <a:off x="311700" y="22206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Hardware</a:t>
            </a:r>
            <a:endParaRPr/>
          </a:p>
        </p:txBody>
      </p:sp>
      <p:pic>
        <p:nvPicPr>
          <p:cNvPr id="118" name="Google Shape;1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713" y="1093615"/>
            <a:ext cx="6808565" cy="3785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Model of Logical and  Physical Memory</a:t>
            </a:r>
            <a:endParaRPr/>
          </a:p>
        </p:txBody>
      </p:sp>
      <p:pic>
        <p:nvPicPr>
          <p:cNvPr id="124" name="Google Shape;12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600" y="1180000"/>
            <a:ext cx="3954805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Example</a:t>
            </a:r>
            <a:endParaRPr b="1" sz="3600"/>
          </a:p>
        </p:txBody>
      </p:sp>
      <p:sp>
        <p:nvSpPr>
          <p:cNvPr id="130" name="Google Shape;130;p35"/>
          <p:cNvSpPr txBox="1"/>
          <p:nvPr/>
        </p:nvSpPr>
        <p:spPr>
          <a:xfrm>
            <a:off x="1592964" y="1886465"/>
            <a:ext cx="1944636" cy="954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=2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=4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32-byte memory and 4-byte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6486" y="731575"/>
            <a:ext cx="3384550" cy="421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b2f29c507_2_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Example</a:t>
            </a:r>
            <a:endParaRPr b="1" sz="3600"/>
          </a:p>
        </p:txBody>
      </p:sp>
      <p:sp>
        <p:nvSpPr>
          <p:cNvPr id="137" name="Google Shape;137;g32b2f29c507_2_54"/>
          <p:cNvSpPr txBox="1"/>
          <p:nvPr/>
        </p:nvSpPr>
        <p:spPr>
          <a:xfrm>
            <a:off x="1592964" y="1886465"/>
            <a:ext cx="1944600" cy="9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=2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</a:t>
            </a: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=4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32-byte memory and 4-byte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g32b2f29c507_2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6486" y="731575"/>
            <a:ext cx="3384550" cy="421798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2b2f29c507_2_54"/>
          <p:cNvSpPr/>
          <p:nvPr/>
        </p:nvSpPr>
        <p:spPr>
          <a:xfrm>
            <a:off x="4850860" y="731575"/>
            <a:ext cx="90900" cy="526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32b2f29c507_2_54"/>
          <p:cNvSpPr/>
          <p:nvPr/>
        </p:nvSpPr>
        <p:spPr>
          <a:xfrm>
            <a:off x="4850859" y="1263737"/>
            <a:ext cx="90900" cy="489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32b2f29c507_2_54"/>
          <p:cNvSpPr/>
          <p:nvPr/>
        </p:nvSpPr>
        <p:spPr>
          <a:xfrm>
            <a:off x="4850859" y="1761577"/>
            <a:ext cx="90900" cy="489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2b2f29c507_2_54"/>
          <p:cNvSpPr/>
          <p:nvPr/>
        </p:nvSpPr>
        <p:spPr>
          <a:xfrm>
            <a:off x="4850859" y="2254337"/>
            <a:ext cx="90900" cy="489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2b2f29c507_2_54"/>
          <p:cNvSpPr txBox="1"/>
          <p:nvPr/>
        </p:nvSpPr>
        <p:spPr>
          <a:xfrm>
            <a:off x="-35584" y="1193543"/>
            <a:ext cx="457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is used to determine the number of logical addresses, 2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indicates the offset within each logical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2b2f29c507_2_54"/>
          <p:cNvSpPr txBox="1"/>
          <p:nvPr/>
        </p:nvSpPr>
        <p:spPr>
          <a:xfrm>
            <a:off x="4896254" y="839448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32b2f29c507_2_54"/>
          <p:cNvSpPr txBox="1"/>
          <p:nvPr/>
        </p:nvSpPr>
        <p:spPr>
          <a:xfrm>
            <a:off x="4896254" y="1358691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2b2f29c507_2_54"/>
          <p:cNvSpPr txBox="1"/>
          <p:nvPr/>
        </p:nvSpPr>
        <p:spPr>
          <a:xfrm>
            <a:off x="4896254" y="1858046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2b2f29c507_2_54"/>
          <p:cNvSpPr txBox="1"/>
          <p:nvPr/>
        </p:nvSpPr>
        <p:spPr>
          <a:xfrm>
            <a:off x="4896254" y="2344879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g32b2f29c507_2_54"/>
          <p:cNvCxnSpPr/>
          <p:nvPr/>
        </p:nvCxnSpPr>
        <p:spPr>
          <a:xfrm>
            <a:off x="707721" y="2498767"/>
            <a:ext cx="933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9" name="Google Shape;149;g32b2f29c507_2_54"/>
          <p:cNvSpPr txBox="1"/>
          <p:nvPr/>
        </p:nvSpPr>
        <p:spPr>
          <a:xfrm>
            <a:off x="283264" y="2498767"/>
            <a:ext cx="136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32b2f29c507_2_54"/>
          <p:cNvSpPr txBox="1"/>
          <p:nvPr/>
        </p:nvSpPr>
        <p:spPr>
          <a:xfrm>
            <a:off x="6870222" y="177425"/>
            <a:ext cx="136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32/4 = 8 frames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2b2f29c507_2_54"/>
          <p:cNvSpPr txBox="1"/>
          <p:nvPr/>
        </p:nvSpPr>
        <p:spPr>
          <a:xfrm>
            <a:off x="7365248" y="854091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2b2f29c507_2_54"/>
          <p:cNvSpPr txBox="1"/>
          <p:nvPr/>
        </p:nvSpPr>
        <p:spPr>
          <a:xfrm>
            <a:off x="7365248" y="1362938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2b2f29c507_2_54"/>
          <p:cNvSpPr txBox="1"/>
          <p:nvPr/>
        </p:nvSpPr>
        <p:spPr>
          <a:xfrm>
            <a:off x="7392386" y="1852119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2b2f29c507_2_54"/>
          <p:cNvSpPr txBox="1"/>
          <p:nvPr/>
        </p:nvSpPr>
        <p:spPr>
          <a:xfrm>
            <a:off x="7373597" y="2339436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2b2f29c507_2_54"/>
          <p:cNvSpPr txBox="1"/>
          <p:nvPr/>
        </p:nvSpPr>
        <p:spPr>
          <a:xfrm>
            <a:off x="7361073" y="2860350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2b2f29c507_2_54"/>
          <p:cNvSpPr txBox="1"/>
          <p:nvPr/>
        </p:nvSpPr>
        <p:spPr>
          <a:xfrm>
            <a:off x="7361073" y="3381264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2b2f29c507_2_54"/>
          <p:cNvSpPr txBox="1"/>
          <p:nvPr/>
        </p:nvSpPr>
        <p:spPr>
          <a:xfrm>
            <a:off x="7361073" y="3858378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2b2f29c507_2_54"/>
          <p:cNvSpPr txBox="1"/>
          <p:nvPr/>
        </p:nvSpPr>
        <p:spPr>
          <a:xfrm>
            <a:off x="7361073" y="4345329"/>
            <a:ext cx="23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2b2f29c507_2_54"/>
          <p:cNvSpPr/>
          <p:nvPr/>
        </p:nvSpPr>
        <p:spPr>
          <a:xfrm>
            <a:off x="5079304" y="983293"/>
            <a:ext cx="569934" cy="527189"/>
          </a:xfrm>
          <a:custGeom>
            <a:rect b="b" l="l" r="r" t="t"/>
            <a:pathLst>
              <a:path extrusionOk="0" h="569934" w="569934">
                <a:moveTo>
                  <a:pt x="0" y="0"/>
                </a:moveTo>
                <a:cubicBezTo>
                  <a:pt x="10438" y="2088"/>
                  <a:pt x="20777" y="4758"/>
                  <a:pt x="31315" y="6263"/>
                </a:cubicBezTo>
                <a:cubicBezTo>
                  <a:pt x="115473" y="18286"/>
                  <a:pt x="60583" y="5751"/>
                  <a:pt x="112734" y="18789"/>
                </a:cubicBezTo>
                <a:cubicBezTo>
                  <a:pt x="118997" y="22964"/>
                  <a:pt x="124790" y="27949"/>
                  <a:pt x="131523" y="31315"/>
                </a:cubicBezTo>
                <a:cubicBezTo>
                  <a:pt x="137428" y="34267"/>
                  <a:pt x="145031" y="33617"/>
                  <a:pt x="150312" y="37578"/>
                </a:cubicBezTo>
                <a:cubicBezTo>
                  <a:pt x="231563" y="98515"/>
                  <a:pt x="150692" y="44220"/>
                  <a:pt x="194154" y="87682"/>
                </a:cubicBezTo>
                <a:cubicBezTo>
                  <a:pt x="199477" y="93005"/>
                  <a:pt x="206680" y="96033"/>
                  <a:pt x="212943" y="100208"/>
                </a:cubicBezTo>
                <a:lnTo>
                  <a:pt x="237995" y="137786"/>
                </a:lnTo>
                <a:lnTo>
                  <a:pt x="250521" y="156575"/>
                </a:lnTo>
                <a:cubicBezTo>
                  <a:pt x="254696" y="169101"/>
                  <a:pt x="259845" y="181344"/>
                  <a:pt x="263047" y="194154"/>
                </a:cubicBezTo>
                <a:cubicBezTo>
                  <a:pt x="267222" y="210855"/>
                  <a:pt x="270129" y="227926"/>
                  <a:pt x="275573" y="244258"/>
                </a:cubicBezTo>
                <a:lnTo>
                  <a:pt x="294362" y="300625"/>
                </a:lnTo>
                <a:cubicBezTo>
                  <a:pt x="296450" y="306888"/>
                  <a:pt x="299024" y="313009"/>
                  <a:pt x="300625" y="319414"/>
                </a:cubicBezTo>
                <a:cubicBezTo>
                  <a:pt x="310090" y="357275"/>
                  <a:pt x="304166" y="336300"/>
                  <a:pt x="319414" y="382044"/>
                </a:cubicBezTo>
                <a:cubicBezTo>
                  <a:pt x="321502" y="388307"/>
                  <a:pt x="322015" y="395340"/>
                  <a:pt x="325677" y="400833"/>
                </a:cubicBezTo>
                <a:cubicBezTo>
                  <a:pt x="329852" y="407096"/>
                  <a:pt x="334837" y="412889"/>
                  <a:pt x="338203" y="419622"/>
                </a:cubicBezTo>
                <a:cubicBezTo>
                  <a:pt x="341155" y="425527"/>
                  <a:pt x="341514" y="432506"/>
                  <a:pt x="344466" y="438411"/>
                </a:cubicBezTo>
                <a:cubicBezTo>
                  <a:pt x="347832" y="445144"/>
                  <a:pt x="353626" y="450467"/>
                  <a:pt x="356992" y="457200"/>
                </a:cubicBezTo>
                <a:cubicBezTo>
                  <a:pt x="359944" y="463105"/>
                  <a:pt x="359131" y="470834"/>
                  <a:pt x="363255" y="475989"/>
                </a:cubicBezTo>
                <a:cubicBezTo>
                  <a:pt x="367957" y="481867"/>
                  <a:pt x="375781" y="484340"/>
                  <a:pt x="382044" y="488515"/>
                </a:cubicBezTo>
                <a:cubicBezTo>
                  <a:pt x="394360" y="506990"/>
                  <a:pt x="395275" y="511023"/>
                  <a:pt x="413359" y="526093"/>
                </a:cubicBezTo>
                <a:cubicBezTo>
                  <a:pt x="433209" y="542635"/>
                  <a:pt x="442417" y="542042"/>
                  <a:pt x="469726" y="551145"/>
                </a:cubicBezTo>
                <a:lnTo>
                  <a:pt x="488515" y="557408"/>
                </a:lnTo>
                <a:cubicBezTo>
                  <a:pt x="494778" y="559496"/>
                  <a:pt x="500899" y="562070"/>
                  <a:pt x="507304" y="563671"/>
                </a:cubicBezTo>
                <a:lnTo>
                  <a:pt x="532356" y="569934"/>
                </a:lnTo>
                <a:lnTo>
                  <a:pt x="569934" y="563671"/>
                </a:lnTo>
              </a:path>
            </a:pathLst>
          </a:custGeom>
          <a:noFill/>
          <a:ln cap="flat" cmpd="sng" w="25400">
            <a:solidFill>
              <a:srgbClr val="432E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2b2f29c507_2_54"/>
          <p:cNvSpPr/>
          <p:nvPr/>
        </p:nvSpPr>
        <p:spPr>
          <a:xfrm>
            <a:off x="5956126" y="1515649"/>
            <a:ext cx="851770" cy="1847767"/>
          </a:xfrm>
          <a:custGeom>
            <a:rect b="b" l="l" r="r" t="t"/>
            <a:pathLst>
              <a:path extrusionOk="0" h="1847767" w="851770">
                <a:moveTo>
                  <a:pt x="0" y="0"/>
                </a:moveTo>
                <a:cubicBezTo>
                  <a:pt x="35253" y="10072"/>
                  <a:pt x="91746" y="24376"/>
                  <a:pt x="118997" y="43841"/>
                </a:cubicBezTo>
                <a:cubicBezTo>
                  <a:pt x="133611" y="54279"/>
                  <a:pt x="147895" y="65194"/>
                  <a:pt x="162838" y="75156"/>
                </a:cubicBezTo>
                <a:cubicBezTo>
                  <a:pt x="185902" y="90532"/>
                  <a:pt x="235458" y="118239"/>
                  <a:pt x="256784" y="137787"/>
                </a:cubicBezTo>
                <a:cubicBezTo>
                  <a:pt x="268804" y="148805"/>
                  <a:pt x="277131" y="163300"/>
                  <a:pt x="288099" y="175365"/>
                </a:cubicBezTo>
                <a:cubicBezTo>
                  <a:pt x="298029" y="186288"/>
                  <a:pt x="309807" y="195472"/>
                  <a:pt x="319414" y="206680"/>
                </a:cubicBezTo>
                <a:cubicBezTo>
                  <a:pt x="369275" y="264851"/>
                  <a:pt x="360759" y="258054"/>
                  <a:pt x="394570" y="325677"/>
                </a:cubicBezTo>
                <a:lnTo>
                  <a:pt x="407096" y="350729"/>
                </a:lnTo>
                <a:cubicBezTo>
                  <a:pt x="410005" y="365275"/>
                  <a:pt x="419029" y="415558"/>
                  <a:pt x="425885" y="438411"/>
                </a:cubicBezTo>
                <a:cubicBezTo>
                  <a:pt x="429679" y="451058"/>
                  <a:pt x="438411" y="475989"/>
                  <a:pt x="438411" y="475989"/>
                </a:cubicBezTo>
                <a:cubicBezTo>
                  <a:pt x="440499" y="490603"/>
                  <a:pt x="442033" y="505306"/>
                  <a:pt x="444674" y="519830"/>
                </a:cubicBezTo>
                <a:cubicBezTo>
                  <a:pt x="446214" y="528299"/>
                  <a:pt x="449397" y="536414"/>
                  <a:pt x="450937" y="544883"/>
                </a:cubicBezTo>
                <a:cubicBezTo>
                  <a:pt x="455931" y="572351"/>
                  <a:pt x="457410" y="599061"/>
                  <a:pt x="463463" y="626302"/>
                </a:cubicBezTo>
                <a:cubicBezTo>
                  <a:pt x="464895" y="632747"/>
                  <a:pt x="468294" y="638646"/>
                  <a:pt x="469726" y="645091"/>
                </a:cubicBezTo>
                <a:cubicBezTo>
                  <a:pt x="480894" y="695346"/>
                  <a:pt x="470854" y="668392"/>
                  <a:pt x="482252" y="713984"/>
                </a:cubicBezTo>
                <a:cubicBezTo>
                  <a:pt x="483853" y="720389"/>
                  <a:pt x="486701" y="726425"/>
                  <a:pt x="488515" y="732773"/>
                </a:cubicBezTo>
                <a:cubicBezTo>
                  <a:pt x="493541" y="750365"/>
                  <a:pt x="497812" y="771382"/>
                  <a:pt x="501041" y="789140"/>
                </a:cubicBezTo>
                <a:cubicBezTo>
                  <a:pt x="503313" y="801634"/>
                  <a:pt x="505626" y="814131"/>
                  <a:pt x="507304" y="826718"/>
                </a:cubicBezTo>
                <a:cubicBezTo>
                  <a:pt x="516710" y="897262"/>
                  <a:pt x="513930" y="904001"/>
                  <a:pt x="519830" y="989556"/>
                </a:cubicBezTo>
                <a:cubicBezTo>
                  <a:pt x="521226" y="1009797"/>
                  <a:pt x="529108" y="1102981"/>
                  <a:pt x="532356" y="1127343"/>
                </a:cubicBezTo>
                <a:cubicBezTo>
                  <a:pt x="533763" y="1137895"/>
                  <a:pt x="536869" y="1148158"/>
                  <a:pt x="538619" y="1158658"/>
                </a:cubicBezTo>
                <a:cubicBezTo>
                  <a:pt x="541046" y="1173219"/>
                  <a:pt x="542580" y="1187918"/>
                  <a:pt x="544882" y="1202499"/>
                </a:cubicBezTo>
                <a:cubicBezTo>
                  <a:pt x="563234" y="1318726"/>
                  <a:pt x="552231" y="1236238"/>
                  <a:pt x="563671" y="1327759"/>
                </a:cubicBezTo>
                <a:cubicBezTo>
                  <a:pt x="565759" y="1384126"/>
                  <a:pt x="567117" y="1440525"/>
                  <a:pt x="569934" y="1496861"/>
                </a:cubicBezTo>
                <a:cubicBezTo>
                  <a:pt x="571274" y="1523664"/>
                  <a:pt x="578523" y="1609417"/>
                  <a:pt x="582460" y="1640910"/>
                </a:cubicBezTo>
                <a:cubicBezTo>
                  <a:pt x="584035" y="1653511"/>
                  <a:pt x="586451" y="1665994"/>
                  <a:pt x="588723" y="1678488"/>
                </a:cubicBezTo>
                <a:cubicBezTo>
                  <a:pt x="590627" y="1688961"/>
                  <a:pt x="589081" y="1700946"/>
                  <a:pt x="594986" y="1709803"/>
                </a:cubicBezTo>
                <a:cubicBezTo>
                  <a:pt x="598648" y="1715296"/>
                  <a:pt x="607512" y="1713978"/>
                  <a:pt x="613775" y="1716066"/>
                </a:cubicBezTo>
                <a:cubicBezTo>
                  <a:pt x="605424" y="1718154"/>
                  <a:pt x="593152" y="1714948"/>
                  <a:pt x="588723" y="1722329"/>
                </a:cubicBezTo>
                <a:cubicBezTo>
                  <a:pt x="584294" y="1729710"/>
                  <a:pt x="592513" y="1739136"/>
                  <a:pt x="594986" y="1747381"/>
                </a:cubicBezTo>
                <a:cubicBezTo>
                  <a:pt x="598310" y="1758460"/>
                  <a:pt x="606791" y="1793150"/>
                  <a:pt x="620038" y="1803748"/>
                </a:cubicBezTo>
                <a:cubicBezTo>
                  <a:pt x="625193" y="1807872"/>
                  <a:pt x="632922" y="1807059"/>
                  <a:pt x="638827" y="1810011"/>
                </a:cubicBezTo>
                <a:cubicBezTo>
                  <a:pt x="645560" y="1813377"/>
                  <a:pt x="650883" y="1819171"/>
                  <a:pt x="657616" y="1822537"/>
                </a:cubicBezTo>
                <a:cubicBezTo>
                  <a:pt x="669545" y="1828501"/>
                  <a:pt x="697277" y="1833414"/>
                  <a:pt x="707721" y="1835063"/>
                </a:cubicBezTo>
                <a:cubicBezTo>
                  <a:pt x="803881" y="1850246"/>
                  <a:pt x="772321" y="1847589"/>
                  <a:pt x="851770" y="1847589"/>
                </a:cubicBezTo>
              </a:path>
            </a:pathLst>
          </a:custGeom>
          <a:noFill/>
          <a:ln cap="flat" cmpd="sng" w="25400">
            <a:solidFill>
              <a:srgbClr val="432E2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2b2f29c507_2_54"/>
          <p:cNvSpPr txBox="1"/>
          <p:nvPr/>
        </p:nvSpPr>
        <p:spPr>
          <a:xfrm>
            <a:off x="2565282" y="4480202"/>
            <a:ext cx="251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frameNumber * frameSize +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2b2f29c507_2_54"/>
          <p:cNvSpPr txBox="1"/>
          <p:nvPr/>
        </p:nvSpPr>
        <p:spPr>
          <a:xfrm>
            <a:off x="1251600" y="3579808"/>
            <a:ext cx="4572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logical address 0 (page 0, offset 0) to its corresponding physical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Logical address 3 (page 0, offset 3) to its corresponding physical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Size of Page</a:t>
            </a:r>
            <a:endParaRPr/>
          </a:p>
        </p:txBody>
      </p:sp>
      <p:sp>
        <p:nvSpPr>
          <p:cNvPr id="168" name="Google Shape;168;p36"/>
          <p:cNvSpPr txBox="1"/>
          <p:nvPr/>
        </p:nvSpPr>
        <p:spPr>
          <a:xfrm>
            <a:off x="311700" y="1139045"/>
            <a:ext cx="5133449" cy="35613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Calculating internal fragmentation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size = 2,048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Process size = 72,766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35 pages + 1,086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Internal fragmentation of 2,048 - 1,086 = 962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Worst case fragmentation = 1 frame – 1 byte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On average fragmentation = 1 / 2 frame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 small frame sizes desirable?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But each page table entry takes memory to track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sizes growing over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Solaris supports two page sizes – 8 KB and 4 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Process view and physical memory now very different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By implementation process can only access its own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Free Frames</a:t>
            </a:r>
            <a:endParaRPr b="1" sz="3600"/>
          </a:p>
        </p:txBody>
      </p:sp>
      <p:sp>
        <p:nvSpPr>
          <p:cNvPr id="174" name="Google Shape;174;p37"/>
          <p:cNvSpPr txBox="1"/>
          <p:nvPr/>
        </p:nvSpPr>
        <p:spPr>
          <a:xfrm>
            <a:off x="2629785" y="4244665"/>
            <a:ext cx="19018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allocation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7"/>
          <p:cNvSpPr txBox="1"/>
          <p:nvPr/>
        </p:nvSpPr>
        <p:spPr>
          <a:xfrm>
            <a:off x="5237200" y="4244665"/>
            <a:ext cx="17113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allocation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9785" y="1020661"/>
            <a:ext cx="4494029" cy="3224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"/>
          <p:cNvSpPr txBox="1"/>
          <p:nvPr>
            <p:ph type="ctrTitle"/>
          </p:nvPr>
        </p:nvSpPr>
        <p:spPr>
          <a:xfrm>
            <a:off x="3079075" y="1581293"/>
            <a:ext cx="3054600" cy="18814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en-US"/>
            </a:br>
            <a:r>
              <a:rPr lang="en-US" sz="3600"/>
              <a:t>Operating Systems </a:t>
            </a:r>
            <a:r>
              <a:rPr b="1" lang="en-US">
                <a:solidFill>
                  <a:srgbClr val="00B050"/>
                </a:solidFill>
              </a:rPr>
              <a:t>Implementation of Page Table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Implementation of Page Table</a:t>
            </a:r>
            <a:endParaRPr b="1" sz="3600"/>
          </a:p>
        </p:txBody>
      </p:sp>
      <p:sp>
        <p:nvSpPr>
          <p:cNvPr id="187" name="Google Shape;187;p39"/>
          <p:cNvSpPr txBox="1"/>
          <p:nvPr>
            <p:ph idx="1" type="body"/>
          </p:nvPr>
        </p:nvSpPr>
        <p:spPr>
          <a:xfrm>
            <a:off x="311702" y="1146175"/>
            <a:ext cx="5972220" cy="26901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Page table is kept in main memory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Page-table base register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PTBR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points to the page table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Page-table length register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PTLR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indicates size of the page table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In this scheme every data/instruction access requires two memory accesses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One for the page table and one for the data / instruction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00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two memory access problem can be solved by the use of a special fast-lookup hardware cache called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associative memory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or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translation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lookaside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buffers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TLBs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b="1"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Associative Memory</a:t>
            </a:r>
            <a:endParaRPr b="1" sz="3600"/>
          </a:p>
        </p:txBody>
      </p:sp>
      <p:sp>
        <p:nvSpPr>
          <p:cNvPr id="193" name="Google Shape;193;p40"/>
          <p:cNvSpPr txBox="1"/>
          <p:nvPr>
            <p:ph idx="1" type="body"/>
          </p:nvPr>
        </p:nvSpPr>
        <p:spPr>
          <a:xfrm>
            <a:off x="311700" y="1211263"/>
            <a:ext cx="4693438" cy="30204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Associative memory – parallel search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Address translation (p, d)</a:t>
            </a:r>
            <a:endParaRPr/>
          </a:p>
          <a:p>
            <a:pPr indent="-317498" lvl="1" marL="6270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If p is in associative register, get frame # out</a:t>
            </a:r>
            <a:endParaRPr/>
          </a:p>
          <a:p>
            <a:pPr indent="-317498" lvl="1" marL="6270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Otherwise get frame # from page table in memory</a:t>
            </a:r>
            <a:endParaRPr/>
          </a:p>
          <a:p>
            <a:pPr indent="-228598" lvl="1" marL="62706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94" name="Google Shape;19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635" y="1693864"/>
            <a:ext cx="3033867" cy="147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3037825" y="1375503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>
                <a:solidFill>
                  <a:srgbClr val="00B050"/>
                </a:solidFill>
              </a:rPr>
              <a:t>Main Memory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3051576" y="1707167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400"/>
              <a:t>Operating Systems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 Hardware With TLB</a:t>
            </a:r>
            <a:endParaRPr b="1" sz="4800"/>
          </a:p>
        </p:txBody>
      </p:sp>
      <p:pic>
        <p:nvPicPr>
          <p:cNvPr id="200" name="Google Shape;20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8004" y="1147225"/>
            <a:ext cx="4718862" cy="356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b2f29c507_2_1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Effective Access Time</a:t>
            </a:r>
            <a:endParaRPr b="1" sz="3600"/>
          </a:p>
        </p:txBody>
      </p:sp>
      <p:sp>
        <p:nvSpPr>
          <p:cNvPr id="206" name="Google Shape;206;g32b2f29c507_2_132"/>
          <p:cNvSpPr txBox="1"/>
          <p:nvPr>
            <p:ph idx="1" type="body"/>
          </p:nvPr>
        </p:nvSpPr>
        <p:spPr>
          <a:xfrm>
            <a:off x="311700" y="1141364"/>
            <a:ext cx="6419100" cy="36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Associative Lookup = ε time unit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Can be &lt; 10% of memory access time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Hit ratio = α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Hit ratio – percentage of times that a page number is found in the associative registers; 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Effective Access Time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EAT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):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Consider α = 80%, ε = 20ns for TLB search, 100ns for memory access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EAT = 0.80 x 120 + 0.20 x 220 = 140ns</a:t>
            </a:r>
            <a:endParaRPr/>
          </a:p>
          <a:p>
            <a:pPr indent="0" lvl="1" marL="596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Consider more realistic hit ratio -&gt;  α = 99%, ε = 20ns for TLB search, 100ns for memory access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EAT = 0.99 x 120 + 0.01 x 220 = 121ns</a:t>
            </a:r>
            <a:endParaRPr/>
          </a:p>
          <a:p>
            <a: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Memory Protection</a:t>
            </a:r>
            <a:endParaRPr b="1" sz="3600"/>
          </a:p>
        </p:txBody>
      </p:sp>
      <p:sp>
        <p:nvSpPr>
          <p:cNvPr id="212" name="Google Shape;212;p43"/>
          <p:cNvSpPr txBox="1"/>
          <p:nvPr>
            <p:ph idx="1" type="body"/>
          </p:nvPr>
        </p:nvSpPr>
        <p:spPr>
          <a:xfrm>
            <a:off x="311700" y="1157288"/>
            <a:ext cx="6391608" cy="3272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Memory protection implemented by associating protection bit with each frame to indicate if read-only or read-write access is allowed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Can also add more bits to indicate page execute-only, and so on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Valid-invalid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bit attached to each entry in the page table: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“valid” indicates that the associated page is in the process’ logical address space, and is thus a legal page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“invalid” indicates that the page is not in the process’ logical address space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Or use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page-table length register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PTLR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Any violations result in a trap to the kernel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Valid (v) or Invalid (i) Bit In A Page Table</a:t>
            </a:r>
            <a:endParaRPr b="1" sz="3600"/>
          </a:p>
        </p:txBody>
      </p:sp>
      <p:pic>
        <p:nvPicPr>
          <p:cNvPr id="218" name="Google Shape;2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762" y="1147225"/>
            <a:ext cx="4192476" cy="363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/>
          <p:nvPr>
            <p:ph type="ctrTitle"/>
          </p:nvPr>
        </p:nvSpPr>
        <p:spPr>
          <a:xfrm>
            <a:off x="3051575" y="1636760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/>
              <a:t>Operating Systems</a:t>
            </a:r>
            <a:r>
              <a:rPr lang="en-US" sz="4400"/>
              <a:t> </a:t>
            </a:r>
            <a:br>
              <a:rPr lang="en-US" sz="4400"/>
            </a:br>
            <a:r>
              <a:rPr b="1" lang="en-US">
                <a:solidFill>
                  <a:srgbClr val="00B050"/>
                </a:solidFill>
              </a:rPr>
              <a:t>Shared Pages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Shared Pages</a:t>
            </a:r>
            <a:endParaRPr b="1" sz="3600"/>
          </a:p>
        </p:txBody>
      </p:sp>
      <p:sp>
        <p:nvSpPr>
          <p:cNvPr id="229" name="Google Shape;229;p46"/>
          <p:cNvSpPr txBox="1"/>
          <p:nvPr>
            <p:ph idx="1" type="body"/>
          </p:nvPr>
        </p:nvSpPr>
        <p:spPr>
          <a:xfrm>
            <a:off x="311701" y="1141413"/>
            <a:ext cx="6460360" cy="3125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Shared code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One copy of read-only (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reentrant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 code shared among processes (i.e., text editors, compilers, window systems)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Similar to multiple threads sharing the same process space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Also useful for inter-process communication if sharing of read-write pages is allowed</a:t>
            </a:r>
            <a:endParaRPr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Private code and data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Each process keeps a separate copy of the code and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pages for the private code and data can appear anywhere in the logical address space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Shared Pages Example</a:t>
            </a:r>
            <a:endParaRPr b="1" sz="3600"/>
          </a:p>
        </p:txBody>
      </p:sp>
      <p:pic>
        <p:nvPicPr>
          <p:cNvPr id="235" name="Google Shape;2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4025" y="1147225"/>
            <a:ext cx="4755950" cy="38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 txBox="1"/>
          <p:nvPr>
            <p:ph type="ctrTitle"/>
          </p:nvPr>
        </p:nvSpPr>
        <p:spPr>
          <a:xfrm>
            <a:off x="2495694" y="1485506"/>
            <a:ext cx="4145737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/>
              <a:t>Operating Systems </a:t>
            </a:r>
            <a:r>
              <a:rPr b="1" lang="en-US" sz="3600">
                <a:solidFill>
                  <a:srgbClr val="00B050"/>
                </a:solidFill>
              </a:rPr>
              <a:t>Hierarchical</a:t>
            </a:r>
            <a:r>
              <a:rPr b="1" lang="en-US" sz="3600">
                <a:solidFill>
                  <a:srgbClr val="00B050"/>
                </a:solidFill>
              </a:rPr>
              <a:t> Page Table</a:t>
            </a:r>
            <a:endParaRPr b="1" sz="32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Structure of the Page Table</a:t>
            </a:r>
            <a:endParaRPr b="1" sz="3600"/>
          </a:p>
        </p:txBody>
      </p:sp>
      <p:sp>
        <p:nvSpPr>
          <p:cNvPr id="246" name="Google Shape;246;p49"/>
          <p:cNvSpPr txBox="1"/>
          <p:nvPr>
            <p:ph idx="1" type="body"/>
          </p:nvPr>
        </p:nvSpPr>
        <p:spPr>
          <a:xfrm>
            <a:off x="311700" y="1141413"/>
            <a:ext cx="5635338" cy="31399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Memory structures for paging can get huge using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straightforward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methods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Consider a 32-bit logical address space as on modern computers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Page size of 4 KB (2</a:t>
            </a:r>
            <a:r>
              <a:rPr baseline="30000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12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Page table would have 1 million entries (2</a:t>
            </a:r>
            <a:r>
              <a:rPr baseline="30000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32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/ 2</a:t>
            </a:r>
            <a:r>
              <a:rPr baseline="30000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12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If each entry is 4 bytes -&gt; 4 MB of physical address space / memory for page table alone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That amount of memory used to cost a lot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Don’t want to allocate that contiguously in main memory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0"/>
          <p:cNvSpPr txBox="1"/>
          <p:nvPr>
            <p:ph type="title"/>
          </p:nvPr>
        </p:nvSpPr>
        <p:spPr>
          <a:xfrm>
            <a:off x="311700" y="315925"/>
            <a:ext cx="8520600" cy="6906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8"/>
              <a:buNone/>
            </a:pPr>
            <a:r>
              <a:rPr b="1" lang="en-US" sz="3600"/>
              <a:t>Hierarchical Page Tables</a:t>
            </a:r>
            <a:endParaRPr b="1" sz="3600"/>
          </a:p>
        </p:txBody>
      </p:sp>
      <p:sp>
        <p:nvSpPr>
          <p:cNvPr id="252" name="Google Shape;252;p50"/>
          <p:cNvSpPr txBox="1"/>
          <p:nvPr>
            <p:ph idx="1" type="body"/>
          </p:nvPr>
        </p:nvSpPr>
        <p:spPr>
          <a:xfrm>
            <a:off x="311150" y="1225551"/>
            <a:ext cx="7982245" cy="7946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Break up the logical address space into multiple page tables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 simple technique is a two-level page table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We then page the page table</a:t>
            </a:r>
            <a:endParaRPr/>
          </a:p>
        </p:txBody>
      </p:sp>
      <p:pic>
        <p:nvPicPr>
          <p:cNvPr descr="8" id="253" name="Google Shape;25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6341" y="1629921"/>
            <a:ext cx="2943520" cy="3112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Background</a:t>
            </a:r>
            <a:endParaRPr b="1" sz="3600"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Program must be brought (from disk)  into memory and placed within a process for it to be run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Main memory and registers are only storage CPU can access directly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Memory unit only sees a stream of addresses + read requests, or address + data and write requests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Register access in one CPU clock (or less)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Main memory can take many cycles, causing a </a:t>
            </a:r>
            <a:r>
              <a:rPr b="1" lang="en-US" sz="14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stall,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since it does not have the data required to complete the instruction that it is executing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b="1" lang="en-US" sz="14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Cache</a:t>
            </a:r>
            <a:r>
              <a:rPr lang="en-US" sz="14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sits between main memory and CPU registers for fast access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Protection of memory required to ensure correct operation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Two-Level Paging Example</a:t>
            </a:r>
            <a:endParaRPr b="1" sz="3600"/>
          </a:p>
        </p:txBody>
      </p:sp>
      <p:sp>
        <p:nvSpPr>
          <p:cNvPr id="259" name="Google Shape;259;p51"/>
          <p:cNvSpPr txBox="1"/>
          <p:nvPr/>
        </p:nvSpPr>
        <p:spPr>
          <a:xfrm>
            <a:off x="311700" y="1147224"/>
            <a:ext cx="8520600" cy="34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logical address (on 32-bit machine with 1K page size) is divided into: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498" lvl="1" marL="6270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page number consisting of 22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498" lvl="1" marL="6270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page offset consisting of 10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8" lvl="1" marL="6270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Since the page table is paged, the page number is further divided into: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498" lvl="1" marL="6270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12-bit page number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498" lvl="1" marL="6270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 10-bit page offset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8" lvl="1" marL="62706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Thus, a logical address is as follows: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b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endParaRPr b="0" i="0" sz="1200" u="none" cap="none" strike="noStrik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where</a:t>
            </a:r>
            <a:r>
              <a:rPr b="0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p</a:t>
            </a:r>
            <a:r>
              <a:rPr b="0" baseline="-25000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an index into the outer page table, and </a:t>
            </a:r>
            <a:r>
              <a:rPr b="0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</a:t>
            </a:r>
            <a:r>
              <a:rPr b="0" baseline="-25000" i="1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is the displacement within the page of the inner 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Known as </a:t>
            </a:r>
            <a:r>
              <a:rPr b="1" i="0" lang="en-US" sz="1200" u="none" cap="none" strike="noStrike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forward-mapped 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673" y="3219719"/>
            <a:ext cx="2175945" cy="72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b10f6b30a_1_0"/>
          <p:cNvSpPr txBox="1"/>
          <p:nvPr>
            <p:ph type="ctrTitle"/>
          </p:nvPr>
        </p:nvSpPr>
        <p:spPr>
          <a:xfrm>
            <a:off x="3037825" y="1375503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>
                <a:solidFill>
                  <a:srgbClr val="00B050"/>
                </a:solidFill>
              </a:rPr>
              <a:t>Virtual Memory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66" name="Google Shape;266;g32b10f6b30a_1_0"/>
          <p:cNvSpPr txBox="1"/>
          <p:nvPr>
            <p:ph idx="1" type="subTitle"/>
          </p:nvPr>
        </p:nvSpPr>
        <p:spPr>
          <a:xfrm>
            <a:off x="3051576" y="1707167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400"/>
              <a:t>Operating Systems</a:t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b10f6b30a_1_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Background</a:t>
            </a:r>
            <a:endParaRPr b="1" sz="3600"/>
          </a:p>
        </p:txBody>
      </p:sp>
      <p:sp>
        <p:nvSpPr>
          <p:cNvPr id="272" name="Google Shape;272;g32b10f6b30a_1_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The term “virtual memory” refers to something which appears to be present but actually it is not.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The virtual memory technique allows users to use more memory for a program than the real memory of a computer.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Virtual memory is a </a:t>
            </a:r>
            <a:r>
              <a:rPr b="1" lang="en-US" sz="1400">
                <a:solidFill>
                  <a:srgbClr val="0070C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concept </a:t>
            </a: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that we use when we have processes that exceed the main memory. 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When computer runs out of physical memory, it writes its requirement to the hard disc in a swap file as “virtual memory”.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b10f6b30a_1_1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Demand Paging</a:t>
            </a:r>
            <a:endParaRPr b="1" sz="3600"/>
          </a:p>
        </p:txBody>
      </p:sp>
      <p:sp>
        <p:nvSpPr>
          <p:cNvPr id="278" name="Google Shape;278;g32b10f6b30a_1_12"/>
          <p:cNvSpPr txBox="1"/>
          <p:nvPr>
            <p:ph idx="1" type="body"/>
          </p:nvPr>
        </p:nvSpPr>
        <p:spPr>
          <a:xfrm>
            <a:off x="311700" y="1225225"/>
            <a:ext cx="4970100" cy="3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Bring a page into memory only when it is needed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Less I/O needed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Less memory needed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Faster response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More users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Disadvantage: Page fault interrupt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Required hardware support: 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Page Table with valid-invalid bit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Secondary memory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79" name="Google Shape;279;g32b10f6b30a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4475" y="1194175"/>
            <a:ext cx="3909525" cy="32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b10f6b30a_1_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Valid-Invalid Bit</a:t>
            </a:r>
            <a:endParaRPr b="1" sz="3600"/>
          </a:p>
        </p:txBody>
      </p:sp>
      <p:sp>
        <p:nvSpPr>
          <p:cNvPr id="285" name="Google Shape;285;g32b10f6b30a_1_18"/>
          <p:cNvSpPr txBox="1"/>
          <p:nvPr>
            <p:ph idx="1" type="body"/>
          </p:nvPr>
        </p:nvSpPr>
        <p:spPr>
          <a:xfrm>
            <a:off x="311700" y="1225225"/>
            <a:ext cx="4970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An extra bit in the page table which indicates the existence of the page in the main memory.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Attempt to access page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If page is valid (in memory) then continue processing instruction as normal.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If page is invalid then a page-fault trap / page-fault interrupt occurs.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Page is needed ⇒ reference to it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Invalid reference ⇒ abort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-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Not-in-memory ⇒ bring to memory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86" name="Google Shape;286;g32b10f6b30a_1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525" y="1175438"/>
            <a:ext cx="3557400" cy="345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2b10f6b30a_1_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Page Fault</a:t>
            </a:r>
            <a:endParaRPr b="1" sz="3600"/>
          </a:p>
        </p:txBody>
      </p:sp>
      <p:sp>
        <p:nvSpPr>
          <p:cNvPr id="292" name="Google Shape;292;g32b10f6b30a_1_24"/>
          <p:cNvSpPr txBox="1"/>
          <p:nvPr>
            <p:ph idx="1" type="body"/>
          </p:nvPr>
        </p:nvSpPr>
        <p:spPr>
          <a:xfrm>
            <a:off x="311700" y="1225225"/>
            <a:ext cx="49701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If there is ever a reference to a page, first reference will trap to OS ⇒ </a:t>
            </a:r>
            <a:r>
              <a:rPr b="1"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page fault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OS looks at another table to decide: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321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Char char="▪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Invalid reference ⇒ abort.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28321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Char char="▪"/>
            </a:pPr>
            <a:r>
              <a:rPr lang="en-US">
                <a:latin typeface="Century Schoolbook"/>
                <a:ea typeface="Century Schoolbook"/>
                <a:cs typeface="Century Schoolbook"/>
                <a:sym typeface="Century Schoolbook"/>
              </a:rPr>
              <a:t>Just not in memory.</a:t>
            </a:r>
            <a:endParaRPr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Find empty/ free frame.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Load page from disk into frame.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Reset tables, validation bit = 1.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2893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Century Schoolbook"/>
              <a:buAutoNum type="arabicPeriod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Restart instruction that caused page fault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93" name="Google Shape;293;g32b10f6b30a_1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346" y="985625"/>
            <a:ext cx="3932205" cy="327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b10f6b30a_1_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Demand Paging Flowchart</a:t>
            </a:r>
            <a:endParaRPr b="1" sz="3600"/>
          </a:p>
        </p:txBody>
      </p:sp>
      <p:pic>
        <p:nvPicPr>
          <p:cNvPr id="299" name="Google Shape;299;g32b10f6b30a_1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9663" y="1147225"/>
            <a:ext cx="6124677" cy="38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b10f6b30a_1_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Page Replacement</a:t>
            </a:r>
            <a:endParaRPr b="1" sz="3600"/>
          </a:p>
        </p:txBody>
      </p:sp>
      <p:sp>
        <p:nvSpPr>
          <p:cNvPr id="305" name="Google Shape;305;g32b10f6b30a_1_35"/>
          <p:cNvSpPr txBox="1"/>
          <p:nvPr>
            <p:ph idx="1" type="body"/>
          </p:nvPr>
        </p:nvSpPr>
        <p:spPr>
          <a:xfrm>
            <a:off x="692275" y="12829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Page Replacement Algorithms: 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FIFO (First In First Out)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LRU (Least Recently Used)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OPT (Optimal)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06" name="Google Shape;306;g32b10f6b30a_1_35"/>
          <p:cNvPicPr preferRelativeResize="0"/>
          <p:nvPr/>
        </p:nvPicPr>
        <p:blipFill rotWithShape="1">
          <a:blip r:embed="rId3">
            <a:alphaModFix/>
          </a:blip>
          <a:srcRect b="1529" l="689" r="699" t="1531"/>
          <a:stretch/>
        </p:blipFill>
        <p:spPr>
          <a:xfrm>
            <a:off x="4432047" y="1062637"/>
            <a:ext cx="4620101" cy="340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b10f6b30a_1_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/>
              <a:t>FIFO (First In First Out)</a:t>
            </a:r>
            <a:endParaRPr b="1" sz="3600"/>
          </a:p>
        </p:txBody>
      </p:sp>
      <p:sp>
        <p:nvSpPr>
          <p:cNvPr id="312" name="Google Shape;312;g32b10f6b30a_1_41"/>
          <p:cNvSpPr txBox="1"/>
          <p:nvPr>
            <p:ph idx="1" type="body"/>
          </p:nvPr>
        </p:nvSpPr>
        <p:spPr>
          <a:xfrm>
            <a:off x="380900" y="125985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Selects the page for replacement that has been in the memory for the longest amount of time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13" name="Google Shape;313;g32b10f6b30a_1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288" y="2052125"/>
            <a:ext cx="6629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32b10f6b30a_1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1150" y="2873488"/>
            <a:ext cx="63055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b10f6b30a_1_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/>
              <a:t>LRU (Least Recently Used)</a:t>
            </a:r>
            <a:endParaRPr b="1" sz="3600"/>
          </a:p>
        </p:txBody>
      </p:sp>
      <p:sp>
        <p:nvSpPr>
          <p:cNvPr id="320" name="Google Shape;320;g32b10f6b30a_1_48"/>
          <p:cNvSpPr txBox="1"/>
          <p:nvPr>
            <p:ph idx="1" type="body"/>
          </p:nvPr>
        </p:nvSpPr>
        <p:spPr>
          <a:xfrm>
            <a:off x="380900" y="125985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Replace the least recently used page in the past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Can be implemented by associating a counter with every page that is in main memory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21" name="Google Shape;321;g32b10f6b30a_1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288" y="2052125"/>
            <a:ext cx="6629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32b10f6b30a_1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250" y="2928425"/>
            <a:ext cx="6072376" cy="13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Base and Limit Registers</a:t>
            </a:r>
            <a:endParaRPr b="1" sz="3600"/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11700" y="1216050"/>
            <a:ext cx="85206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 pair of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base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and</a:t>
            </a:r>
            <a:r>
              <a:rPr b="1" lang="en-US" sz="12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limit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registers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define the logical address space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CPU must check every memory access generated in user mode to be sure it is between base and limit for that user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663" y="2037575"/>
            <a:ext cx="2600683" cy="25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2b10f6b30a_1_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600"/>
              <a:t>Optimal</a:t>
            </a:r>
            <a:endParaRPr b="1" sz="3600"/>
          </a:p>
        </p:txBody>
      </p:sp>
      <p:sp>
        <p:nvSpPr>
          <p:cNvPr id="328" name="Google Shape;328;g32b10f6b30a_1_55"/>
          <p:cNvSpPr txBox="1"/>
          <p:nvPr>
            <p:ph idx="1" type="body"/>
          </p:nvPr>
        </p:nvSpPr>
        <p:spPr>
          <a:xfrm>
            <a:off x="380900" y="125985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Schoolbook"/>
              <a:buChar char="❏"/>
            </a:pPr>
            <a:r>
              <a:rPr lang="en-US" sz="1400">
                <a:latin typeface="Century Schoolbook"/>
                <a:ea typeface="Century Schoolbook"/>
                <a:cs typeface="Century Schoolbook"/>
                <a:sym typeface="Century Schoolbook"/>
              </a:rPr>
              <a:t>Replace the page which is not used in longest dimension of time in future</a:t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329" name="Google Shape;329;g32b10f6b30a_1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288" y="2052125"/>
            <a:ext cx="66294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32b10f6b30a_1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2763" y="2804875"/>
            <a:ext cx="6141626" cy="14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Hardware Address Protection</a:t>
            </a:r>
            <a:endParaRPr b="1" sz="3600"/>
          </a:p>
        </p:txBody>
      </p:sp>
      <p:pic>
        <p:nvPicPr>
          <p:cNvPr id="83" name="Google Shape;8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325" y="1299625"/>
            <a:ext cx="6157349" cy="28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8"/>
              <a:buNone/>
            </a:pPr>
            <a:r>
              <a:rPr lang="en-US" sz="3600"/>
              <a:t>Operating Systems </a:t>
            </a:r>
            <a:r>
              <a:rPr b="1" lang="en-US" sz="4900">
                <a:solidFill>
                  <a:srgbClr val="00B050"/>
                </a:solidFill>
              </a:rPr>
              <a:t>Address Space</a:t>
            </a:r>
            <a:endParaRPr b="1" sz="490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Logical vs. Physical Address Space</a:t>
            </a:r>
            <a:endParaRPr b="1" sz="3600"/>
          </a:p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311701" y="1225225"/>
            <a:ext cx="5229701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The concept of a logical address space that is bound to a separate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physical address space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central to proper memory management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Logical address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generated by the CPU; also referred to as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virtual address</a:t>
            </a:r>
            <a:endParaRPr b="1"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Physical address</a:t>
            </a:r>
            <a:r>
              <a:rPr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– address seen by the memory unit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Logical and physical addresses are the same in compile-time and load-time address-binding schemes; logical (virtual) and physical addresses differ in execution-time address-binding scheme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Logical address space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the set of all logical addresses generated by a program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Physical address space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the set of all physical addresses generated by a program</a:t>
            </a:r>
            <a:endParaRPr sz="1200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/>
          <p:nvPr>
            <p:ph type="ctrTitle"/>
          </p:nvPr>
        </p:nvSpPr>
        <p:spPr>
          <a:xfrm>
            <a:off x="3058450" y="1794889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600"/>
              <a:t>Operating Systems </a:t>
            </a:r>
            <a:br>
              <a:rPr lang="en-US"/>
            </a:br>
            <a:r>
              <a:rPr b="1" lang="en-US" sz="4800">
                <a:solidFill>
                  <a:srgbClr val="00B050"/>
                </a:solidFill>
              </a:rPr>
              <a:t>Paging</a:t>
            </a:r>
            <a:endParaRPr b="1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b="1" lang="en-US" sz="3600"/>
              <a:t>Paging</a:t>
            </a:r>
            <a:endParaRPr/>
          </a:p>
        </p:txBody>
      </p:sp>
      <p:sp>
        <p:nvSpPr>
          <p:cNvPr id="105" name="Google Shape;105;p31"/>
          <p:cNvSpPr txBox="1"/>
          <p:nvPr>
            <p:ph idx="1" type="body"/>
          </p:nvPr>
        </p:nvSpPr>
        <p:spPr>
          <a:xfrm>
            <a:off x="311701" y="1376220"/>
            <a:ext cx="5600961" cy="30789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Physical  address space of a process can be noncontiguous; process is allocated physical memory whenever the latter is available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Avoids external fragmentation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Avoids problem of varying sized memory chunks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Divide physical memory into fixed-sized blocks called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frames</a:t>
            </a:r>
            <a:endParaRPr sz="1200">
              <a:solidFill>
                <a:srgbClr val="3366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Size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is power of 2, between 512 bytes and 16 Mbytes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Divide logical memory into blocks of same size called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Keep track of all free frames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To run a program of size </a:t>
            </a:r>
            <a:r>
              <a:rPr b="1"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pages, need to find </a:t>
            </a:r>
            <a:r>
              <a:rPr b="1" i="1"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N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free frames and load program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Set up a </a:t>
            </a:r>
            <a:r>
              <a:rPr b="1" lang="en-US" sz="1200">
                <a:solidFill>
                  <a:srgbClr val="3366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page table</a:t>
            </a: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 to translate logical to physical addresses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Backing store likewise split into pages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200">
                <a:latin typeface="Century Schoolbook"/>
                <a:ea typeface="Century Schoolbook"/>
                <a:cs typeface="Century Schoolbook"/>
                <a:sym typeface="Century Schoolbook"/>
              </a:rPr>
              <a:t>Still have Internal fragmentation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Faisal Bin Ashraf</dc:creator>
</cp:coreProperties>
</file>