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12192000"/>
  <p:notesSz cx="6858000" cy="9144000"/>
  <p:embeddedFontLst>
    <p:embeddedFont>
      <p:font typeface="Economica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Spectral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43" roundtripDataSignature="AMtx7miPlwic1k1E0hxN8KQG83uYiocO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5F205E-DA33-4D0F-8632-69FD52FEDF17}">
  <a:tblStyle styleId="{1F5F205E-DA33-4D0F-8632-69FD52FEDF1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4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customschemas.google.com/relationships/presentationmetadata" Target="meta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Economica-bold.fntdata"/><Relationship Id="rId27" Type="http://schemas.openxmlformats.org/officeDocument/2006/relationships/font" Target="fonts/Economic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Economic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font" Target="fonts/Economica-boldItalic.fntdata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35" Type="http://schemas.openxmlformats.org/officeDocument/2006/relationships/font" Target="fonts/Spectral-regular.fntdata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37" Type="http://schemas.openxmlformats.org/officeDocument/2006/relationships/font" Target="fonts/Spectral-italic.fntdata"/><Relationship Id="rId14" Type="http://schemas.openxmlformats.org/officeDocument/2006/relationships/slide" Target="slides/slide8.xml"/><Relationship Id="rId36" Type="http://schemas.openxmlformats.org/officeDocument/2006/relationships/font" Target="fonts/Spectral-bold.fntdata"/><Relationship Id="rId17" Type="http://schemas.openxmlformats.org/officeDocument/2006/relationships/slide" Target="slides/slide11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0.xml"/><Relationship Id="rId38" Type="http://schemas.openxmlformats.org/officeDocument/2006/relationships/font" Target="fonts/Spectral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bd671f31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26bd671f311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bd671f31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g26bd671f311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bd671f31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g26bd671f311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bd671f31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g26bd671f311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4101cbf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g354101cbf4e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3e27950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2c3e279504b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ee3d7a58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32ee3d7a585_0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2f99c223c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32f99c223c8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2f99c223c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g32f99c223c8_1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2ee3d7a58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g32ee3d7a585_0_1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2ee3d7a585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g32ee3d7a585_0_2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ee3d7a58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g32ee3d7a585_0_1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bd671f31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g26bd671f311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bd671f31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g26bd671f311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ee3d7a58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g32ee3d7a585_0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3658683" y="1008933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31"/>
          <p:cNvSpPr/>
          <p:nvPr/>
        </p:nvSpPr>
        <p:spPr>
          <a:xfrm rot="10800000">
            <a:off x="7091169" y="43556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31"/>
          <p:cNvSpPr txBox="1"/>
          <p:nvPr>
            <p:ph type="ctrTitle"/>
          </p:nvPr>
        </p:nvSpPr>
        <p:spPr>
          <a:xfrm>
            <a:off x="4059600" y="1925674"/>
            <a:ext cx="40728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3" name="Google Shape;13;p31"/>
          <p:cNvSpPr txBox="1"/>
          <p:nvPr>
            <p:ph idx="1" type="subTitle"/>
          </p:nvPr>
        </p:nvSpPr>
        <p:spPr>
          <a:xfrm>
            <a:off x="4059600" y="4155440"/>
            <a:ext cx="40728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/>
          <p:nvPr>
            <p:ph idx="1" type="body"/>
          </p:nvPr>
        </p:nvSpPr>
        <p:spPr>
          <a:xfrm>
            <a:off x="426000" y="5625233"/>
            <a:ext cx="79983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6" name="Google Shape;56;p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1"/>
          <p:cNvSpPr txBox="1"/>
          <p:nvPr>
            <p:ph hasCustomPrompt="1" type="title"/>
          </p:nvPr>
        </p:nvSpPr>
        <p:spPr>
          <a:xfrm>
            <a:off x="415600" y="1276167"/>
            <a:ext cx="113607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41"/>
          <p:cNvSpPr txBox="1"/>
          <p:nvPr>
            <p:ph idx="1" type="body"/>
          </p:nvPr>
        </p:nvSpPr>
        <p:spPr>
          <a:xfrm>
            <a:off x="415600" y="4216000"/>
            <a:ext cx="113607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1" name="Google Shape;61;p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" name="Google Shape;18;p32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2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5098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rmAutofit/>
          </a:bodyPr>
          <a:lstStyle>
            <a:lvl1pPr indent="0" lvl="0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/>
          <p:nvPr/>
        </p:nvSpPr>
        <p:spPr>
          <a:xfrm flipH="1">
            <a:off x="10127953" y="613633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33"/>
          <p:cNvSpPr/>
          <p:nvPr/>
        </p:nvSpPr>
        <p:spPr>
          <a:xfrm flipH="1" rot="10800000">
            <a:off x="621900" y="47444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" name="Google Shape;24;p33"/>
          <p:cNvSpPr txBox="1"/>
          <p:nvPr>
            <p:ph type="title"/>
          </p:nvPr>
        </p:nvSpPr>
        <p:spPr>
          <a:xfrm>
            <a:off x="1031600" y="2408600"/>
            <a:ext cx="10128900" cy="20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4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5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1" type="body"/>
          </p:nvPr>
        </p:nvSpPr>
        <p:spPr>
          <a:xfrm>
            <a:off x="415600" y="1633633"/>
            <a:ext cx="53331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35"/>
          <p:cNvSpPr txBox="1"/>
          <p:nvPr>
            <p:ph idx="2" type="body"/>
          </p:nvPr>
        </p:nvSpPr>
        <p:spPr>
          <a:xfrm>
            <a:off x="6443200" y="1633633"/>
            <a:ext cx="53331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3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6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1" name="Google Shape;41;p37"/>
          <p:cNvSpPr txBox="1"/>
          <p:nvPr>
            <p:ph idx="1" type="body"/>
          </p:nvPr>
        </p:nvSpPr>
        <p:spPr>
          <a:xfrm>
            <a:off x="415600" y="1865867"/>
            <a:ext cx="3744000" cy="3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3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8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8"/>
          <p:cNvSpPr txBox="1"/>
          <p:nvPr>
            <p:ph type="title"/>
          </p:nvPr>
        </p:nvSpPr>
        <p:spPr>
          <a:xfrm>
            <a:off x="653667" y="600200"/>
            <a:ext cx="78384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6" name="Google Shape;46;p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3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39"/>
          <p:cNvSpPr txBox="1"/>
          <p:nvPr>
            <p:ph type="title"/>
          </p:nvPr>
        </p:nvSpPr>
        <p:spPr>
          <a:xfrm>
            <a:off x="354000" y="1239033"/>
            <a:ext cx="53937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1" name="Google Shape;51;p39"/>
          <p:cNvSpPr txBox="1"/>
          <p:nvPr>
            <p:ph idx="1" type="subTitle"/>
          </p:nvPr>
        </p:nvSpPr>
        <p:spPr>
          <a:xfrm>
            <a:off x="354000" y="3692001"/>
            <a:ext cx="5393700" cy="20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2" name="Google Shape;52;p3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ctrTitle"/>
          </p:nvPr>
        </p:nvSpPr>
        <p:spPr>
          <a:xfrm>
            <a:off x="2410500" y="2404200"/>
            <a:ext cx="7371000" cy="20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 sz="3300"/>
              <a:t>OPERATING SYSTEMS</a:t>
            </a:r>
            <a:endParaRPr sz="3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b="1" lang="en-US" sz="5300">
                <a:solidFill>
                  <a:srgbClr val="38761D"/>
                </a:solidFill>
              </a:rPr>
              <a:t>Protection </a:t>
            </a:r>
            <a:endParaRPr b="1" sz="53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bd671f311_0_39"/>
          <p:cNvSpPr txBox="1"/>
          <p:nvPr>
            <p:ph type="title"/>
          </p:nvPr>
        </p:nvSpPr>
        <p:spPr>
          <a:xfrm>
            <a:off x="908850" y="273775"/>
            <a:ext cx="77298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rgbClr val="38761D"/>
                </a:solidFill>
              </a:rPr>
              <a:t>Access Matrix with Domains as Object</a:t>
            </a:r>
            <a:endParaRPr b="1" sz="3600">
              <a:solidFill>
                <a:srgbClr val="38761D"/>
              </a:solidFill>
            </a:endParaRPr>
          </a:p>
        </p:txBody>
      </p:sp>
      <p:sp>
        <p:nvSpPr>
          <p:cNvPr id="124" name="Google Shape;124;g26bd671f311_0_39"/>
          <p:cNvSpPr txBox="1"/>
          <p:nvPr>
            <p:ph idx="1" type="body"/>
          </p:nvPr>
        </p:nvSpPr>
        <p:spPr>
          <a:xfrm>
            <a:off x="1054325" y="1152000"/>
            <a:ext cx="94986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Switching Domains</a:t>
            </a:r>
            <a:endParaRPr sz="2600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Domain switch from D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i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to D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j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is possible only if access right 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switch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∈ 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access(i, j)</a:t>
            </a:r>
            <a:endParaRPr b="1" sz="18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25" name="Google Shape;125;g26bd671f311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4525" y="2246700"/>
            <a:ext cx="9287200" cy="3867150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bd671f311_0_47"/>
          <p:cNvSpPr txBox="1"/>
          <p:nvPr>
            <p:ph type="title"/>
          </p:nvPr>
        </p:nvSpPr>
        <p:spPr>
          <a:xfrm>
            <a:off x="908850" y="273775"/>
            <a:ext cx="77298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rgbClr val="38761D"/>
                </a:solidFill>
              </a:rPr>
              <a:t>Access Matrix with Copyrights</a:t>
            </a:r>
            <a:endParaRPr b="1" sz="3600">
              <a:solidFill>
                <a:srgbClr val="38761D"/>
              </a:solidFill>
            </a:endParaRPr>
          </a:p>
        </p:txBody>
      </p:sp>
      <p:sp>
        <p:nvSpPr>
          <p:cNvPr id="131" name="Google Shape;131;g26bd671f311_0_47"/>
          <p:cNvSpPr txBox="1"/>
          <p:nvPr>
            <p:ph idx="1" type="body"/>
          </p:nvPr>
        </p:nvSpPr>
        <p:spPr>
          <a:xfrm>
            <a:off x="1054325" y="1152000"/>
            <a:ext cx="94986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Copyrights</a:t>
            </a:r>
            <a:endParaRPr sz="2600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b="1" lang="en-US" sz="18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Asterisk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denotes that an access right can be copied within column.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32" name="Google Shape;132;g26bd671f311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2425" y="2182325"/>
            <a:ext cx="4062850" cy="43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26bd671f311_0_47"/>
          <p:cNvSpPr txBox="1"/>
          <p:nvPr/>
        </p:nvSpPr>
        <p:spPr>
          <a:xfrm>
            <a:off x="5458800" y="2834700"/>
            <a:ext cx="46311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Process executing in domain D2 copies the read operation into another entry associated with file F2</a:t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bd671f311_0_57"/>
          <p:cNvSpPr txBox="1"/>
          <p:nvPr>
            <p:ph type="title"/>
          </p:nvPr>
        </p:nvSpPr>
        <p:spPr>
          <a:xfrm>
            <a:off x="908850" y="273775"/>
            <a:ext cx="77298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rgbClr val="38761D"/>
                </a:solidFill>
              </a:rPr>
              <a:t>Access Matrix with Owner Rights</a:t>
            </a:r>
            <a:endParaRPr b="1" sz="3600">
              <a:solidFill>
                <a:srgbClr val="38761D"/>
              </a:solidFill>
            </a:endParaRPr>
          </a:p>
        </p:txBody>
      </p:sp>
      <p:sp>
        <p:nvSpPr>
          <p:cNvPr id="139" name="Google Shape;139;g26bd671f311_0_57"/>
          <p:cNvSpPr txBox="1"/>
          <p:nvPr>
            <p:ph idx="1" type="body"/>
          </p:nvPr>
        </p:nvSpPr>
        <p:spPr>
          <a:xfrm>
            <a:off x="1054325" y="1152000"/>
            <a:ext cx="94986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Owner Rights</a:t>
            </a:r>
            <a:endParaRPr sz="2600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b="1" lang="en-US" sz="18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Ownership: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Can add or remove rights.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40" name="Google Shape;140;g26bd671f311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225" y="2211900"/>
            <a:ext cx="5413775" cy="36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26bd671f311_0_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7275" y="2211900"/>
            <a:ext cx="5594749" cy="362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bd671f311_0_67"/>
          <p:cNvSpPr txBox="1"/>
          <p:nvPr>
            <p:ph type="title"/>
          </p:nvPr>
        </p:nvSpPr>
        <p:spPr>
          <a:xfrm>
            <a:off x="908850" y="273775"/>
            <a:ext cx="77298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rgbClr val="38761D"/>
                </a:solidFill>
              </a:rPr>
              <a:t>Access Matrix with Control Rights</a:t>
            </a:r>
            <a:endParaRPr b="1" sz="3600">
              <a:solidFill>
                <a:srgbClr val="38761D"/>
              </a:solidFill>
            </a:endParaRPr>
          </a:p>
        </p:txBody>
      </p:sp>
      <p:sp>
        <p:nvSpPr>
          <p:cNvPr id="147" name="Google Shape;147;g26bd671f311_0_67"/>
          <p:cNvSpPr txBox="1"/>
          <p:nvPr>
            <p:ph idx="1" type="body"/>
          </p:nvPr>
        </p:nvSpPr>
        <p:spPr>
          <a:xfrm>
            <a:off x="978125" y="1152000"/>
            <a:ext cx="9498600" cy="16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Control Rights</a:t>
            </a:r>
            <a:endParaRPr sz="2600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b="1" lang="en-US" sz="18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Control: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Process executing in one domain can modify another domain.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 process executing in domain D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could modify domain D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4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48" name="Google Shape;148;g26bd671f311_0_67"/>
          <p:cNvPicPr preferRelativeResize="0"/>
          <p:nvPr/>
        </p:nvPicPr>
        <p:blipFill rotWithShape="1">
          <a:blip r:embed="rId3">
            <a:alphaModFix/>
          </a:blip>
          <a:srcRect b="16135" l="0" r="0" t="0"/>
          <a:stretch/>
        </p:blipFill>
        <p:spPr>
          <a:xfrm>
            <a:off x="1568100" y="2448375"/>
            <a:ext cx="9055800" cy="397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4101cbf4e_0_5"/>
          <p:cNvSpPr txBox="1"/>
          <p:nvPr>
            <p:ph type="title"/>
          </p:nvPr>
        </p:nvSpPr>
        <p:spPr>
          <a:xfrm>
            <a:off x="908850" y="273775"/>
            <a:ext cx="77298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rgbClr val="38761D"/>
                </a:solidFill>
              </a:rPr>
              <a:t>Access Matrix with Control Rights</a:t>
            </a:r>
            <a:endParaRPr b="1" sz="3600">
              <a:solidFill>
                <a:srgbClr val="38761D"/>
              </a:solidFill>
            </a:endParaRPr>
          </a:p>
        </p:txBody>
      </p:sp>
      <p:sp>
        <p:nvSpPr>
          <p:cNvPr id="154" name="Google Shape;154;g354101cbf4e_0_5"/>
          <p:cNvSpPr txBox="1"/>
          <p:nvPr>
            <p:ph idx="1" type="body"/>
          </p:nvPr>
        </p:nvSpPr>
        <p:spPr>
          <a:xfrm>
            <a:off x="978125" y="1152000"/>
            <a:ext cx="9498600" cy="16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Control Rights</a:t>
            </a:r>
            <a:endParaRPr sz="2600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b="1" lang="en-US" sz="18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Control: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Process executing in one domain can modify another domain.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 process executing in domain D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could modify domain D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4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55" name="Google Shape;155;g354101cbf4e_0_5"/>
          <p:cNvPicPr preferRelativeResize="0"/>
          <p:nvPr/>
        </p:nvPicPr>
        <p:blipFill rotWithShape="1">
          <a:blip r:embed="rId3">
            <a:alphaModFix/>
          </a:blip>
          <a:srcRect b="16135" l="0" r="0" t="0"/>
          <a:stretch/>
        </p:blipFill>
        <p:spPr>
          <a:xfrm>
            <a:off x="6427577" y="2532350"/>
            <a:ext cx="5337423" cy="27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354101cbf4e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950" y="2532350"/>
            <a:ext cx="5096850" cy="2773525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3e279504b_0_5"/>
          <p:cNvSpPr txBox="1"/>
          <p:nvPr>
            <p:ph type="title"/>
          </p:nvPr>
        </p:nvSpPr>
        <p:spPr>
          <a:xfrm>
            <a:off x="908850" y="273775"/>
            <a:ext cx="77298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rgbClr val="38761D"/>
                </a:solidFill>
              </a:rPr>
              <a:t>Revocation of Access Rights</a:t>
            </a:r>
            <a:endParaRPr b="1" sz="3600">
              <a:solidFill>
                <a:srgbClr val="38761D"/>
              </a:solidFill>
            </a:endParaRPr>
          </a:p>
        </p:txBody>
      </p:sp>
      <p:sp>
        <p:nvSpPr>
          <p:cNvPr id="162" name="Google Shape;162;g2c3e279504b_0_5"/>
          <p:cNvSpPr txBox="1"/>
          <p:nvPr>
            <p:ph idx="1" type="body"/>
          </p:nvPr>
        </p:nvSpPr>
        <p:spPr>
          <a:xfrm>
            <a:off x="978125" y="1152000"/>
            <a:ext cx="9498600" cy="49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3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Access-List Scheme</a:t>
            </a:r>
            <a:endParaRPr sz="1500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Search for right to be revoked, then delete.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Immediate or Delayed.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Selective or General.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Partial or Total.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Temporary or Permanent.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sz="23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Capabilities</a:t>
            </a:r>
            <a:endParaRPr sz="2300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Identify capabilities before revoking them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graphicFrame>
        <p:nvGraphicFramePr>
          <p:cNvPr id="163" name="Google Shape;163;g2c3e279504b_0_5"/>
          <p:cNvGraphicFramePr/>
          <p:nvPr/>
        </p:nvGraphicFramePr>
        <p:xfrm>
          <a:off x="978125" y="421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{1F5F205E-DA33-4D0F-8632-69FD52FEDF17}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8761D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Reacquisition</a:t>
                      </a:r>
                      <a:endParaRPr b="1" sz="1800" u="none" cap="none" strike="noStrike">
                        <a:solidFill>
                          <a:srgbClr val="38761D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800"/>
                        <a:buFont typeface="Spectral"/>
                        <a:buChar char="●"/>
                      </a:pPr>
                      <a:r>
                        <a:rPr lang="en-US" sz="18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Try to reacquire after deletion</a:t>
                      </a:r>
                      <a:endParaRPr sz="18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8761D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Back-pointers</a:t>
                      </a:r>
                      <a:r>
                        <a:rPr lang="en-US" sz="1800" u="none" cap="none" strike="noStrike">
                          <a:solidFill>
                            <a:srgbClr val="38761D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:</a:t>
                      </a:r>
                      <a:r>
                        <a:rPr lang="en-US" sz="18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 point from object to capabilities</a:t>
                      </a:r>
                      <a:endParaRPr sz="18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800"/>
                        <a:buFont typeface="Spectral"/>
                        <a:buChar char="●"/>
                      </a:pP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Expensive (used in MULTICS)</a:t>
                      </a:r>
                      <a:endParaRPr sz="18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Indirection</a:t>
                      </a:r>
                      <a:endParaRPr b="1" sz="1800" u="none" cap="none" strike="noStrike">
                        <a:solidFill>
                          <a:srgbClr val="38761D"/>
                        </a:solidFill>
                        <a:highlight>
                          <a:srgbClr val="FFFFFF"/>
                        </a:highlight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800"/>
                        <a:buFont typeface="Spectral"/>
                        <a:buChar char="●"/>
                      </a:pP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Capability points to entry in table</a:t>
                      </a:r>
                      <a:endParaRPr sz="18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800"/>
                        <a:buFont typeface="Spectral"/>
                        <a:buChar char="●"/>
                      </a:pP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Not selective</a:t>
                      </a:r>
                      <a:endParaRPr sz="18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Keys</a:t>
                      </a:r>
                      <a:endParaRPr b="1" sz="1800" u="none" cap="none" strike="noStrike">
                        <a:solidFill>
                          <a:srgbClr val="38761D"/>
                        </a:solidFill>
                        <a:highlight>
                          <a:srgbClr val="FFFFFF"/>
                        </a:highlight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800"/>
                        <a:buFont typeface="Spectral"/>
                        <a:buChar char="●"/>
                      </a:pP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One key per capability</a:t>
                      </a:r>
                      <a:endParaRPr sz="18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800"/>
                        <a:buFont typeface="Spectral"/>
                        <a:buChar char="●"/>
                      </a:pP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Check in global key table</a:t>
                      </a:r>
                      <a:endParaRPr sz="18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ee3d7a585_0_190"/>
          <p:cNvSpPr txBox="1"/>
          <p:nvPr>
            <p:ph type="title"/>
          </p:nvPr>
        </p:nvSpPr>
        <p:spPr>
          <a:xfrm>
            <a:off x="679800" y="121275"/>
            <a:ext cx="79293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rgbClr val="38761D"/>
                </a:solidFill>
              </a:rPr>
              <a:t>Mandatory Access Control (MAC)</a:t>
            </a:r>
            <a:endParaRPr b="1" sz="3600">
              <a:solidFill>
                <a:srgbClr val="38761D"/>
              </a:solidFill>
            </a:endParaRPr>
          </a:p>
        </p:txBody>
      </p:sp>
      <p:sp>
        <p:nvSpPr>
          <p:cNvPr id="169" name="Google Shape;169;g32ee3d7a585_0_190"/>
          <p:cNvSpPr txBox="1"/>
          <p:nvPr>
            <p:ph idx="1" type="body"/>
          </p:nvPr>
        </p:nvSpPr>
        <p:spPr>
          <a:xfrm>
            <a:off x="849625" y="1062875"/>
            <a:ext cx="9542100" cy="56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51174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Operating systems traditionally had discretionary access control (DAC) to limit access to files and other objects (for example UNIX file permissions and Windows access control lists (ACLs)).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51174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Discretionary is a weakness – users / admins need to do something to increase protection.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51174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Stronger form is mandatory access control, which even root user can’t circumvent.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51174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Makes resources inaccessible except to their intended owners.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51174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Modern systems implement both MAC and DAC, with MAC usually a more secure, optional configuration (Trusted Solaris, TrustedBSD (used in macOS), SELinux), Windows Vista MAC).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51174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At its heart, labels assigned to objects and subjects (including processes).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51174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When a subject requests access to an object, policy checked to determine whether or not a given label-holding subject is allowed to perform the action on the object. 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909"/>
              <a:buFont typeface="Arial"/>
              <a:buNone/>
            </a:pPr>
            <a:r>
              <a:t/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301"/>
              <a:buNone/>
            </a:pPr>
            <a:r>
              <a:t/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2f99c223c8_1_0"/>
          <p:cNvSpPr txBox="1"/>
          <p:nvPr>
            <p:ph type="title"/>
          </p:nvPr>
        </p:nvSpPr>
        <p:spPr>
          <a:xfrm>
            <a:off x="679800" y="121275"/>
            <a:ext cx="79293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rgbClr val="38761D"/>
                </a:solidFill>
              </a:rPr>
              <a:t>Capability-Based Systems</a:t>
            </a:r>
            <a:endParaRPr b="1" sz="3600">
              <a:solidFill>
                <a:srgbClr val="38761D"/>
              </a:solidFill>
            </a:endParaRPr>
          </a:p>
        </p:txBody>
      </p:sp>
      <p:sp>
        <p:nvSpPr>
          <p:cNvPr id="175" name="Google Shape;175;g32f99c223c8_1_0"/>
          <p:cNvSpPr txBox="1"/>
          <p:nvPr>
            <p:ph idx="1" type="body"/>
          </p:nvPr>
        </p:nvSpPr>
        <p:spPr>
          <a:xfrm>
            <a:off x="849625" y="1062875"/>
            <a:ext cx="9542100" cy="56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51116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Hydra and CAP were first capability-based systems.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51116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Now included in Linux, Android and others, based on POSIX.1e (that never became a standard).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51116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Essentially slices up root powers into distinct areas, each represented by a bitmap bit.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51116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Fine grain control over privileged operations can be achieved by setting or masking the bitmap.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51116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Three sets of bitmaps – permitted, effective, and inheritable.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51116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Can apply per process or per thread.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51116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Once revoked, cannot be reacquired.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51116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Process or thread starts with all privs, voluntarily decreases set during execution.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51116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Essentially a direct implementation of the principle of least privilege.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51116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An improvement over root having all privileges but inflexible (adding new privilege difficult, etc.).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302"/>
              <a:buNone/>
            </a:pPr>
            <a:r>
              <a:t/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908"/>
              <a:buFont typeface="Arial"/>
              <a:buNone/>
            </a:pPr>
            <a:r>
              <a:t/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301"/>
              <a:buNone/>
            </a:pPr>
            <a:r>
              <a:t/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2f99c223c8_1_5"/>
          <p:cNvSpPr txBox="1"/>
          <p:nvPr>
            <p:ph type="title"/>
          </p:nvPr>
        </p:nvSpPr>
        <p:spPr>
          <a:xfrm>
            <a:off x="679800" y="121275"/>
            <a:ext cx="79293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rgbClr val="38761D"/>
                </a:solidFill>
              </a:rPr>
              <a:t>Capabilities in POSIX.1e</a:t>
            </a:r>
            <a:endParaRPr b="1" sz="3600">
              <a:solidFill>
                <a:srgbClr val="38761D"/>
              </a:solidFill>
            </a:endParaRPr>
          </a:p>
        </p:txBody>
      </p:sp>
      <p:pic>
        <p:nvPicPr>
          <p:cNvPr id="181" name="Google Shape;181;g32f99c223c8_1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6325" y="1070625"/>
            <a:ext cx="6958546" cy="52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ee3d7a585_0_197"/>
          <p:cNvSpPr txBox="1"/>
          <p:nvPr>
            <p:ph type="title"/>
          </p:nvPr>
        </p:nvSpPr>
        <p:spPr>
          <a:xfrm>
            <a:off x="679800" y="121275"/>
            <a:ext cx="79293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rgbClr val="38761D"/>
                </a:solidFill>
              </a:rPr>
              <a:t>Other Protection Improvement Methods</a:t>
            </a:r>
            <a:endParaRPr b="1" sz="3600">
              <a:solidFill>
                <a:srgbClr val="38761D"/>
              </a:solidFill>
            </a:endParaRPr>
          </a:p>
        </p:txBody>
      </p:sp>
      <p:sp>
        <p:nvSpPr>
          <p:cNvPr id="187" name="Google Shape;187;g32ee3d7a585_0_197"/>
          <p:cNvSpPr txBox="1"/>
          <p:nvPr>
            <p:ph idx="1" type="body"/>
          </p:nvPr>
        </p:nvSpPr>
        <p:spPr>
          <a:xfrm>
            <a:off x="849625" y="1062875"/>
            <a:ext cx="9542100" cy="56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3846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b="1" lang="en-US" sz="691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System integrity protection (SIP)</a:t>
            </a:r>
            <a:r>
              <a:rPr lang="en-US" sz="691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:</a:t>
            </a:r>
            <a:endParaRPr sz="6910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846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6910">
                <a:latin typeface="Spectral"/>
                <a:ea typeface="Spectral"/>
                <a:cs typeface="Spectral"/>
                <a:sym typeface="Spectral"/>
              </a:rPr>
              <a:t>Introduced by Apple in macOS 10.11.</a:t>
            </a:r>
            <a:endParaRPr sz="6910">
              <a:latin typeface="Spectral"/>
              <a:ea typeface="Spectral"/>
              <a:cs typeface="Spectral"/>
              <a:sym typeface="Spectral"/>
            </a:endParaRPr>
          </a:p>
          <a:p>
            <a:pPr indent="-33846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6910">
                <a:latin typeface="Spectral"/>
                <a:ea typeface="Spectral"/>
                <a:cs typeface="Spectral"/>
                <a:sym typeface="Spectral"/>
              </a:rPr>
              <a:t>Restricts access to system files and resources, even by root.</a:t>
            </a:r>
            <a:endParaRPr sz="6910">
              <a:latin typeface="Spectral"/>
              <a:ea typeface="Spectral"/>
              <a:cs typeface="Spectral"/>
              <a:sym typeface="Spectral"/>
            </a:endParaRPr>
          </a:p>
          <a:p>
            <a:pPr indent="-33846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6910">
                <a:latin typeface="Spectral"/>
                <a:ea typeface="Spectral"/>
                <a:cs typeface="Spectral"/>
                <a:sym typeface="Spectral"/>
              </a:rPr>
              <a:t>Uses extended file attributes to mark a binary to restrict changes, disable debugging and scrutinizing.</a:t>
            </a:r>
            <a:endParaRPr sz="6910">
              <a:latin typeface="Spectral"/>
              <a:ea typeface="Spectral"/>
              <a:cs typeface="Spectral"/>
              <a:sym typeface="Spectral"/>
            </a:endParaRPr>
          </a:p>
          <a:p>
            <a:pPr indent="-33846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6910">
                <a:latin typeface="Spectral"/>
                <a:ea typeface="Spectral"/>
                <a:cs typeface="Spectral"/>
                <a:sym typeface="Spectral"/>
              </a:rPr>
              <a:t>Also, only code-signed kernel extensions allowed and configurable only code-signed apps.</a:t>
            </a:r>
            <a:endParaRPr sz="6910">
              <a:latin typeface="Spectral"/>
              <a:ea typeface="Spectral"/>
              <a:cs typeface="Spectral"/>
              <a:sym typeface="Spectral"/>
            </a:endParaRPr>
          </a:p>
          <a:p>
            <a:pPr indent="-33846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b="1" lang="en-US" sz="691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System-call filtering:</a:t>
            </a:r>
            <a:endParaRPr b="1" sz="6910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846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6910">
                <a:latin typeface="Spectral"/>
                <a:ea typeface="Spectral"/>
                <a:cs typeface="Spectral"/>
                <a:sym typeface="Spectral"/>
              </a:rPr>
              <a:t>Like a firewall, for system calls.</a:t>
            </a:r>
            <a:endParaRPr sz="6910">
              <a:latin typeface="Spectral"/>
              <a:ea typeface="Spectral"/>
              <a:cs typeface="Spectral"/>
              <a:sym typeface="Spectral"/>
            </a:endParaRPr>
          </a:p>
          <a:p>
            <a:pPr indent="-33846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6910">
                <a:latin typeface="Spectral"/>
                <a:ea typeface="Spectral"/>
                <a:cs typeface="Spectral"/>
                <a:sym typeface="Spectral"/>
              </a:rPr>
              <a:t>Can also be deeper –inspecting all system call arguments.</a:t>
            </a:r>
            <a:endParaRPr sz="6910">
              <a:latin typeface="Spectral"/>
              <a:ea typeface="Spectral"/>
              <a:cs typeface="Spectral"/>
              <a:sym typeface="Spectral"/>
            </a:endParaRPr>
          </a:p>
          <a:p>
            <a:pPr indent="-33846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6910">
                <a:latin typeface="Spectral"/>
                <a:ea typeface="Spectral"/>
                <a:cs typeface="Spectral"/>
                <a:sym typeface="Spectral"/>
              </a:rPr>
              <a:t>Linux implements via SECCOMP-BPF (Berkeley packet filtering).</a:t>
            </a:r>
            <a:endParaRPr sz="6910">
              <a:latin typeface="Spectral"/>
              <a:ea typeface="Spectral"/>
              <a:cs typeface="Spectral"/>
              <a:sym typeface="Spectral"/>
            </a:endParaRPr>
          </a:p>
          <a:p>
            <a:pPr indent="-33846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b="1" lang="en-US" sz="691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Sandboxing</a:t>
            </a:r>
            <a:r>
              <a:rPr lang="en-US" sz="691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:</a:t>
            </a:r>
            <a:endParaRPr sz="6910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846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6910">
                <a:latin typeface="Spectral"/>
                <a:ea typeface="Spectral"/>
                <a:cs typeface="Spectral"/>
                <a:sym typeface="Spectral"/>
              </a:rPr>
              <a:t>Running process in limited environment.</a:t>
            </a:r>
            <a:endParaRPr sz="6910">
              <a:latin typeface="Spectral"/>
              <a:ea typeface="Spectral"/>
              <a:cs typeface="Spectral"/>
              <a:sym typeface="Spectral"/>
            </a:endParaRPr>
          </a:p>
          <a:p>
            <a:pPr indent="-33846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6910">
                <a:latin typeface="Spectral"/>
                <a:ea typeface="Spectral"/>
                <a:cs typeface="Spectral"/>
                <a:sym typeface="Spectral"/>
              </a:rPr>
              <a:t>Impose set of irremovable restrictions early in startup of process (before main()).</a:t>
            </a:r>
            <a:endParaRPr sz="6910">
              <a:latin typeface="Spectral"/>
              <a:ea typeface="Spectral"/>
              <a:cs typeface="Spectral"/>
              <a:sym typeface="Spectral"/>
            </a:endParaRPr>
          </a:p>
          <a:p>
            <a:pPr indent="-33846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6910">
                <a:latin typeface="Spectral"/>
                <a:ea typeface="Spectral"/>
                <a:cs typeface="Spectral"/>
                <a:sym typeface="Spectral"/>
              </a:rPr>
              <a:t>Process then unable to access any resources beyond its allowed set.</a:t>
            </a:r>
            <a:endParaRPr sz="6910">
              <a:latin typeface="Spectral"/>
              <a:ea typeface="Spectral"/>
              <a:cs typeface="Spectral"/>
              <a:sym typeface="Spectral"/>
            </a:endParaRPr>
          </a:p>
          <a:p>
            <a:pPr indent="-33846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6910">
                <a:latin typeface="Spectral"/>
                <a:ea typeface="Spectral"/>
                <a:cs typeface="Spectral"/>
                <a:sym typeface="Spectral"/>
              </a:rPr>
              <a:t>Java and .net implement at a virtual machine level.</a:t>
            </a:r>
            <a:endParaRPr sz="6910">
              <a:latin typeface="Spectral"/>
              <a:ea typeface="Spectral"/>
              <a:cs typeface="Spectral"/>
              <a:sym typeface="Spectral"/>
            </a:endParaRPr>
          </a:p>
          <a:p>
            <a:pPr indent="-33846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6910">
                <a:latin typeface="Spectral"/>
                <a:ea typeface="Spectral"/>
                <a:cs typeface="Spectral"/>
                <a:sym typeface="Spectral"/>
              </a:rPr>
              <a:t>Other systems use MAC to implement.</a:t>
            </a:r>
            <a:endParaRPr sz="6910">
              <a:latin typeface="Spectral"/>
              <a:ea typeface="Spectral"/>
              <a:cs typeface="Spectral"/>
              <a:sym typeface="Spectral"/>
            </a:endParaRPr>
          </a:p>
          <a:p>
            <a:pPr indent="-33846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6910">
                <a:latin typeface="Spectral"/>
                <a:ea typeface="Spectral"/>
                <a:cs typeface="Spectral"/>
                <a:sym typeface="Spectral"/>
              </a:rPr>
              <a:t>Apple was an early adopter, from macOS 10.5’s “seatbelt” feature.</a:t>
            </a:r>
            <a:endParaRPr sz="6910">
              <a:latin typeface="Spectral"/>
              <a:ea typeface="Spectral"/>
              <a:cs typeface="Spectral"/>
              <a:sym typeface="Spectral"/>
            </a:endParaRPr>
          </a:p>
          <a:p>
            <a:pPr indent="-338465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lang="en-US" sz="6910">
                <a:latin typeface="Spectral"/>
                <a:ea typeface="Spectral"/>
                <a:cs typeface="Spectral"/>
                <a:sym typeface="Spectral"/>
              </a:rPr>
              <a:t>Dynamic profiles written in the Scheme language, managing system calls even at the argument level.</a:t>
            </a:r>
            <a:endParaRPr sz="6910">
              <a:latin typeface="Spectral"/>
              <a:ea typeface="Spectral"/>
              <a:cs typeface="Spectral"/>
              <a:sym typeface="Spectral"/>
            </a:endParaRPr>
          </a:p>
          <a:p>
            <a:pPr indent="-338465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lang="en-US" sz="6910">
                <a:latin typeface="Spectral"/>
                <a:ea typeface="Spectral"/>
                <a:cs typeface="Spectral"/>
                <a:sym typeface="Spectral"/>
              </a:rPr>
              <a:t>Apple now does SIP, a system-wide platform profile.</a:t>
            </a:r>
            <a:endParaRPr sz="691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61248"/>
              <a:buNone/>
            </a:pPr>
            <a:r>
              <a:t/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61248"/>
              <a:buNone/>
            </a:pPr>
            <a:r>
              <a:t/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909"/>
              <a:buFont typeface="Arial"/>
              <a:buNone/>
            </a:pPr>
            <a:r>
              <a:t/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61248"/>
              <a:buNone/>
            </a:pPr>
            <a:r>
              <a:t/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61248"/>
              <a:buNone/>
            </a:pPr>
            <a:r>
              <a:t/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61248"/>
              <a:buNone/>
            </a:pPr>
            <a:r>
              <a:t/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881909" y="319313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ill Sans"/>
              <a:buNone/>
            </a:pPr>
            <a:r>
              <a:rPr b="1" lang="en-US" sz="3600">
                <a:solidFill>
                  <a:srgbClr val="38761D"/>
                </a:solidFill>
              </a:rPr>
              <a:t>Goals</a:t>
            </a:r>
            <a:endParaRPr b="1" sz="3600">
              <a:solidFill>
                <a:srgbClr val="38761D"/>
              </a:solidFill>
            </a:endParaRPr>
          </a:p>
        </p:txBody>
      </p:sp>
      <p:sp>
        <p:nvSpPr>
          <p:cNvPr id="74" name="Google Shape;74;p3"/>
          <p:cNvSpPr txBox="1"/>
          <p:nvPr>
            <p:ph idx="1" type="body"/>
          </p:nvPr>
        </p:nvSpPr>
        <p:spPr>
          <a:xfrm>
            <a:off x="941275" y="1477100"/>
            <a:ext cx="8419500" cy="28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Operating system consists of a collection of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objects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(hardware or software).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Each object has a unique name and are accessible through some defined set of operations.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Set policies to ensure authorized access of objects within the computer system.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ee3d7a585_0_205"/>
          <p:cNvSpPr txBox="1"/>
          <p:nvPr>
            <p:ph type="title"/>
          </p:nvPr>
        </p:nvSpPr>
        <p:spPr>
          <a:xfrm>
            <a:off x="679800" y="121275"/>
            <a:ext cx="79293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rgbClr val="38761D"/>
                </a:solidFill>
              </a:rPr>
              <a:t>Language-Based Protection</a:t>
            </a:r>
            <a:endParaRPr b="1" sz="3600">
              <a:solidFill>
                <a:srgbClr val="38761D"/>
              </a:solidFill>
            </a:endParaRPr>
          </a:p>
        </p:txBody>
      </p:sp>
      <p:sp>
        <p:nvSpPr>
          <p:cNvPr id="193" name="Google Shape;193;g32ee3d7a585_0_205"/>
          <p:cNvSpPr txBox="1"/>
          <p:nvPr>
            <p:ph idx="1" type="body"/>
          </p:nvPr>
        </p:nvSpPr>
        <p:spPr>
          <a:xfrm>
            <a:off x="849625" y="1062875"/>
            <a:ext cx="9542100" cy="56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Specification of protection in a programming language allows the high-level description of policies for the allocation and use of resources.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Language implementation can provide software for protection enforcement when automatic hardware-supported checking is unavailable.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Interpret protection specifications to generate calls on whatever protection system is provided by the hardware and the operating system.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type="title"/>
          </p:nvPr>
        </p:nvSpPr>
        <p:spPr>
          <a:xfrm>
            <a:off x="820211" y="403219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rgbClr val="38761D"/>
                </a:solidFill>
              </a:rPr>
              <a:t>Principles of Protection</a:t>
            </a:r>
            <a:endParaRPr b="1" sz="3600">
              <a:solidFill>
                <a:srgbClr val="38761D"/>
              </a:solidFill>
            </a:endParaRPr>
          </a:p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908875" y="1333105"/>
            <a:ext cx="78270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7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Principle of Least Privilege</a:t>
            </a:r>
            <a:endParaRPr sz="2700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Programs, users and systems should be given just enough privileges to perform their tasks.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 component's failure or compromise causes the least amount of damage.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7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lang="en-US" sz="27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Mechanism vs Policy</a:t>
            </a:r>
            <a:endParaRPr sz="2700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Mechanism </a:t>
            </a:r>
            <a:r>
              <a:rPr lang="en-US" sz="1800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is what is built into the OS for its protection.</a:t>
            </a:r>
            <a:endParaRPr sz="1800">
              <a:solidFill>
                <a:srgbClr val="26262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Policy</a:t>
            </a:r>
            <a:r>
              <a:rPr lang="en-US" sz="1800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 defines what states are allowed (i.e. authorized) or not allowed (i.e. unauthorized) for a given system.</a:t>
            </a:r>
            <a:endParaRPr sz="1800">
              <a:solidFill>
                <a:srgbClr val="262626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ee3d7a585_0_161"/>
          <p:cNvSpPr txBox="1"/>
          <p:nvPr>
            <p:ph type="title"/>
          </p:nvPr>
        </p:nvSpPr>
        <p:spPr>
          <a:xfrm>
            <a:off x="820211" y="403219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rgbClr val="38761D"/>
                </a:solidFill>
              </a:rPr>
              <a:t>Domain of Protection</a:t>
            </a:r>
            <a:endParaRPr b="1" sz="3600">
              <a:solidFill>
                <a:srgbClr val="38761D"/>
              </a:solidFill>
            </a:endParaRPr>
          </a:p>
        </p:txBody>
      </p:sp>
      <p:sp>
        <p:nvSpPr>
          <p:cNvPr id="86" name="Google Shape;86;g32ee3d7a585_0_161"/>
          <p:cNvSpPr txBox="1"/>
          <p:nvPr>
            <p:ph idx="1" type="body"/>
          </p:nvPr>
        </p:nvSpPr>
        <p:spPr>
          <a:xfrm>
            <a:off x="908875" y="1333098"/>
            <a:ext cx="8859900" cy="48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/>
          </a:bodyPr>
          <a:lstStyle/>
          <a:p>
            <a:pPr indent="-34360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7244">
                <a:latin typeface="Spectral"/>
                <a:ea typeface="Spectral"/>
                <a:cs typeface="Spectral"/>
                <a:sym typeface="Spectral"/>
              </a:rPr>
              <a:t>Rings of protection separate functions into domains and order them hierarchically. </a:t>
            </a:r>
            <a:endParaRPr sz="7244">
              <a:latin typeface="Spectral"/>
              <a:ea typeface="Spectral"/>
              <a:cs typeface="Spectral"/>
              <a:sym typeface="Spectral"/>
            </a:endParaRPr>
          </a:p>
          <a:p>
            <a:pPr indent="-34360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7244">
                <a:latin typeface="Spectral"/>
                <a:ea typeface="Spectral"/>
                <a:cs typeface="Spectral"/>
                <a:sym typeface="Spectral"/>
              </a:rPr>
              <a:t>Computer can be treated as processes and objects.</a:t>
            </a:r>
            <a:endParaRPr sz="7244">
              <a:latin typeface="Spectral"/>
              <a:ea typeface="Spectral"/>
              <a:cs typeface="Spectral"/>
              <a:sym typeface="Spectral"/>
            </a:endParaRPr>
          </a:p>
          <a:p>
            <a:pPr indent="-343601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44">
                <a:latin typeface="Spectral"/>
                <a:ea typeface="Spectral"/>
                <a:cs typeface="Spectral"/>
                <a:sym typeface="Spectral"/>
              </a:rPr>
              <a:t>Hardware objects (such as devices) and software objects (such as files, programs, semaphores.</a:t>
            </a:r>
            <a:endParaRPr sz="7244">
              <a:latin typeface="Spectral"/>
              <a:ea typeface="Spectral"/>
              <a:cs typeface="Spectral"/>
              <a:sym typeface="Spectral"/>
            </a:endParaRPr>
          </a:p>
          <a:p>
            <a:pPr indent="-34360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7244">
                <a:latin typeface="Spectral"/>
                <a:ea typeface="Spectral"/>
                <a:cs typeface="Spectral"/>
                <a:sym typeface="Spectral"/>
              </a:rPr>
              <a:t>Process for example should only have access to objects it currently requires to complete its task – the need-to-know principle.</a:t>
            </a:r>
            <a:endParaRPr sz="7244">
              <a:latin typeface="Spectral"/>
              <a:ea typeface="Spectral"/>
              <a:cs typeface="Spectral"/>
              <a:sym typeface="Spectral"/>
            </a:endParaRPr>
          </a:p>
          <a:p>
            <a:pPr indent="-34360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7244">
                <a:latin typeface="Spectral"/>
                <a:ea typeface="Spectral"/>
                <a:cs typeface="Spectral"/>
                <a:sym typeface="Spectral"/>
              </a:rPr>
              <a:t>Implementation can be via process operating in a protection domain.</a:t>
            </a:r>
            <a:endParaRPr sz="7244">
              <a:latin typeface="Spectral"/>
              <a:ea typeface="Spectral"/>
              <a:cs typeface="Spectral"/>
              <a:sym typeface="Spectral"/>
            </a:endParaRPr>
          </a:p>
          <a:p>
            <a:pPr indent="-343601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44">
                <a:latin typeface="Spectral"/>
                <a:ea typeface="Spectral"/>
                <a:cs typeface="Spectral"/>
                <a:sym typeface="Spectral"/>
              </a:rPr>
              <a:t>Specifies resources process may access.</a:t>
            </a:r>
            <a:endParaRPr sz="7244">
              <a:latin typeface="Spectral"/>
              <a:ea typeface="Spectral"/>
              <a:cs typeface="Spectral"/>
              <a:sym typeface="Spectral"/>
            </a:endParaRPr>
          </a:p>
          <a:p>
            <a:pPr indent="-343601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44">
                <a:latin typeface="Spectral"/>
                <a:ea typeface="Spectral"/>
                <a:cs typeface="Spectral"/>
                <a:sym typeface="Spectral"/>
              </a:rPr>
              <a:t>Each domain specifies set of objects and types of operations on them</a:t>
            </a:r>
            <a:endParaRPr sz="7244">
              <a:latin typeface="Spectral"/>
              <a:ea typeface="Spectral"/>
              <a:cs typeface="Spectral"/>
              <a:sym typeface="Spectral"/>
            </a:endParaRPr>
          </a:p>
          <a:p>
            <a:pPr indent="-343601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44">
                <a:latin typeface="Spectral"/>
                <a:ea typeface="Spectral"/>
                <a:cs typeface="Spectral"/>
                <a:sym typeface="Spectral"/>
              </a:rPr>
              <a:t>Ability to execute an operation on an object is an access right.</a:t>
            </a:r>
            <a:endParaRPr sz="7244">
              <a:latin typeface="Spectral"/>
              <a:ea typeface="Spectral"/>
              <a:cs typeface="Spectral"/>
              <a:sym typeface="Spectral"/>
            </a:endParaRPr>
          </a:p>
          <a:p>
            <a:pPr indent="-343601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lang="en-US" sz="7244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&lt;object-name, rights-set&gt;</a:t>
            </a:r>
            <a:endParaRPr sz="7244">
              <a:solidFill>
                <a:srgbClr val="FF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3601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44">
                <a:latin typeface="Spectral"/>
                <a:ea typeface="Spectral"/>
                <a:cs typeface="Spectral"/>
                <a:sym typeface="Spectral"/>
              </a:rPr>
              <a:t>Domains may share access rights.</a:t>
            </a:r>
            <a:endParaRPr sz="7244">
              <a:latin typeface="Spectral"/>
              <a:ea typeface="Spectral"/>
              <a:cs typeface="Spectral"/>
              <a:sym typeface="Spectral"/>
            </a:endParaRPr>
          </a:p>
          <a:p>
            <a:pPr indent="-343601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44">
                <a:latin typeface="Spectral"/>
                <a:ea typeface="Spectral"/>
                <a:cs typeface="Spectral"/>
                <a:sym typeface="Spectral"/>
              </a:rPr>
              <a:t>Associations can be static or dynamic.</a:t>
            </a:r>
            <a:endParaRPr sz="7244">
              <a:latin typeface="Spectral"/>
              <a:ea typeface="Spectral"/>
              <a:cs typeface="Spectral"/>
              <a:sym typeface="Spectral"/>
            </a:endParaRPr>
          </a:p>
          <a:p>
            <a:pPr indent="-343601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44">
                <a:latin typeface="Spectral"/>
                <a:ea typeface="Spectral"/>
                <a:cs typeface="Spectral"/>
                <a:sym typeface="Spectral"/>
              </a:rPr>
              <a:t>If dynamic, processes can domain switch.</a:t>
            </a:r>
            <a:endParaRPr sz="7244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78947"/>
              <a:buNone/>
            </a:pPr>
            <a:r>
              <a:t/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78947"/>
              <a:buNone/>
            </a:pPr>
            <a:r>
              <a:t/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t/>
            </a:r>
            <a:endParaRPr sz="27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66665"/>
              <a:buNone/>
            </a:pPr>
            <a:r>
              <a:t/>
            </a:r>
            <a:endParaRPr sz="27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699725" y="161150"/>
            <a:ext cx="79293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rgbClr val="38761D"/>
                </a:solidFill>
              </a:rPr>
              <a:t>Domain Structure</a:t>
            </a:r>
            <a:endParaRPr b="1" sz="3600">
              <a:solidFill>
                <a:srgbClr val="38761D"/>
              </a:solidFill>
            </a:endParaRPr>
          </a:p>
        </p:txBody>
      </p:sp>
      <p:sp>
        <p:nvSpPr>
          <p:cNvPr id="92" name="Google Shape;92;p5"/>
          <p:cNvSpPr txBox="1"/>
          <p:nvPr>
            <p:ph idx="1" type="body"/>
          </p:nvPr>
        </p:nvSpPr>
        <p:spPr>
          <a:xfrm>
            <a:off x="869575" y="1042950"/>
            <a:ext cx="9542100" cy="41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5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Need-to-know-principle:</a:t>
            </a:r>
            <a:endParaRPr sz="2500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Processes should only be allowed to access resources which are necessary for completing tasks and for which they are authorized.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794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•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Domain =&gt; set of access-rights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794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•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Access-right =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&lt;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object-name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,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rights-set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&gt;</a:t>
            </a:r>
            <a:br>
              <a:rPr lang="en-US" sz="1800">
                <a:latin typeface="Spectral"/>
                <a:ea typeface="Spectral"/>
                <a:cs typeface="Spectral"/>
                <a:sym typeface="Spectral"/>
              </a:rPr>
            </a:b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where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rights-set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is a subset of all valid operations that can be performed on the object.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 b="35740" l="405" r="422" t="35736"/>
          <a:stretch/>
        </p:blipFill>
        <p:spPr>
          <a:xfrm>
            <a:off x="2578325" y="4138900"/>
            <a:ext cx="7035374" cy="2111050"/>
          </a:xfrm>
          <a:prstGeom prst="rect">
            <a:avLst/>
          </a:prstGeom>
          <a:noFill/>
          <a:ln cap="flat" cmpd="dbl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bd671f311_0_20"/>
          <p:cNvSpPr txBox="1"/>
          <p:nvPr>
            <p:ph type="title"/>
          </p:nvPr>
        </p:nvSpPr>
        <p:spPr>
          <a:xfrm>
            <a:off x="689750" y="629650"/>
            <a:ext cx="79293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rgbClr val="38761D"/>
                </a:solidFill>
              </a:rPr>
              <a:t>Domain Implementation in UNIX</a:t>
            </a:r>
            <a:endParaRPr b="1" sz="3600">
              <a:solidFill>
                <a:srgbClr val="38761D"/>
              </a:solidFill>
            </a:endParaRPr>
          </a:p>
        </p:txBody>
      </p:sp>
      <p:sp>
        <p:nvSpPr>
          <p:cNvPr id="99" name="Google Shape;99;g26bd671f311_0_20"/>
          <p:cNvSpPr txBox="1"/>
          <p:nvPr>
            <p:ph idx="1" type="body"/>
          </p:nvPr>
        </p:nvSpPr>
        <p:spPr>
          <a:xfrm>
            <a:off x="859600" y="1680900"/>
            <a:ext cx="9542100" cy="3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➔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Domain = user-id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➔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Domain switch accomplished via file system.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◆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Each file has associated with it a domain bit (setuid bit).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◆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When file is executed and setuid = on, then user-id is set to owner of the file being executed.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◆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When execution completes user-id is reset.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➔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Domain switch accomplished via passwords.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◆"/>
            </a:pP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su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command temporarily switches to another user’s domain when other domain’s password provided.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➔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Domain switching via commands.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◆"/>
            </a:pP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sudo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command prefix executes specified command in another domain (if original domain has privilege or password given).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bd671f311_0_27"/>
          <p:cNvSpPr txBox="1"/>
          <p:nvPr>
            <p:ph type="title"/>
          </p:nvPr>
        </p:nvSpPr>
        <p:spPr>
          <a:xfrm>
            <a:off x="679800" y="121275"/>
            <a:ext cx="79293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rgbClr val="38761D"/>
                </a:solidFill>
              </a:rPr>
              <a:t>Domain Implementation in Android App IDs</a:t>
            </a:r>
            <a:endParaRPr b="1" sz="3600">
              <a:solidFill>
                <a:srgbClr val="38761D"/>
              </a:solidFill>
            </a:endParaRPr>
          </a:p>
        </p:txBody>
      </p:sp>
      <p:sp>
        <p:nvSpPr>
          <p:cNvPr id="105" name="Google Shape;105;g26bd671f311_0_27"/>
          <p:cNvSpPr txBox="1"/>
          <p:nvPr>
            <p:ph idx="1" type="body"/>
          </p:nvPr>
        </p:nvSpPr>
        <p:spPr>
          <a:xfrm>
            <a:off x="849625" y="1062875"/>
            <a:ext cx="9542100" cy="56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In Android, distinct user IDs are provided on a per-application basis.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When an application is installed, the installd daemon assigns it a distinct user ID (UID) and group ID (GID), along with a private data directory (/data/data/&lt;appname&gt;) whose ownership is granted to this UID/GID combination alone.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Applications on the device enjoy the same level of protection provided by UNIX systems to separate users.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 quick and simple way to provide isolation, security, and privacy.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The mechanism is extended by modifying the kernel to allow certain operations (such as networking sockets) only to members of a particular GID (for example, AID INET, 3003).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 further enhancement by Android is to define certain UIDs as “isolated,” prevents them from initiating RPC requests to any but a bare minimum of services.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title"/>
          </p:nvPr>
        </p:nvSpPr>
        <p:spPr>
          <a:xfrm>
            <a:off x="908850" y="273775"/>
            <a:ext cx="77298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rgbClr val="38761D"/>
                </a:solidFill>
              </a:rPr>
              <a:t>Access Matrix</a:t>
            </a:r>
            <a:endParaRPr b="1" sz="3600">
              <a:solidFill>
                <a:srgbClr val="38761D"/>
              </a:solidFill>
            </a:endParaRPr>
          </a:p>
        </p:txBody>
      </p:sp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2000250" y="1152000"/>
            <a:ext cx="88449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25755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View protection as a matrix (access matrix).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25755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Columns =&gt; access-control list (ACL) for an object =&gt; represents objects.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2575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Rows =&gt; capability list (permissible operations on objects, per domain) =&gt; represents domains.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2575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Access(i, j)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is the set of operations that a process executing in </a:t>
            </a:r>
            <a:r>
              <a:rPr b="1" lang="en-US" sz="175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Domain</a:t>
            </a:r>
            <a:r>
              <a:rPr b="1" baseline="-25000" lang="en-US" sz="175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i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can invoke on </a:t>
            </a:r>
            <a:r>
              <a:rPr b="1" lang="en-US" sz="175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Object</a:t>
            </a:r>
            <a:r>
              <a:rPr b="1" baseline="-25000" lang="en-US" sz="175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j</a:t>
            </a:r>
            <a:r>
              <a:rPr b="1" baseline="-25000" lang="en-US" sz="1750">
                <a:latin typeface="Spectral"/>
                <a:ea typeface="Spectral"/>
                <a:cs typeface="Spectral"/>
                <a:sym typeface="Spectral"/>
              </a:rPr>
              <a:t> </a:t>
            </a:r>
            <a:endParaRPr b="1" sz="175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12" name="Google Shape;112;p7"/>
          <p:cNvPicPr preferRelativeResize="0"/>
          <p:nvPr/>
        </p:nvPicPr>
        <p:blipFill rotWithShape="1">
          <a:blip r:embed="rId3">
            <a:alphaModFix/>
          </a:blip>
          <a:srcRect b="14498" l="396" r="394" t="14250"/>
          <a:stretch/>
        </p:blipFill>
        <p:spPr>
          <a:xfrm>
            <a:off x="1819600" y="2746700"/>
            <a:ext cx="8552801" cy="4030074"/>
          </a:xfrm>
          <a:prstGeom prst="rect">
            <a:avLst/>
          </a:prstGeom>
          <a:noFill/>
          <a:ln cap="flat" cmpd="dbl" w="38100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ee3d7a585_0_174"/>
          <p:cNvSpPr txBox="1"/>
          <p:nvPr>
            <p:ph type="title"/>
          </p:nvPr>
        </p:nvSpPr>
        <p:spPr>
          <a:xfrm>
            <a:off x="679800" y="121275"/>
            <a:ext cx="79293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rgbClr val="38761D"/>
                </a:solidFill>
              </a:rPr>
              <a:t>Use of Access Matrix</a:t>
            </a:r>
            <a:endParaRPr b="1" sz="3600">
              <a:solidFill>
                <a:srgbClr val="38761D"/>
              </a:solidFill>
            </a:endParaRPr>
          </a:p>
        </p:txBody>
      </p:sp>
      <p:sp>
        <p:nvSpPr>
          <p:cNvPr id="118" name="Google Shape;118;g32ee3d7a585_0_174"/>
          <p:cNvSpPr txBox="1"/>
          <p:nvPr>
            <p:ph idx="1" type="body"/>
          </p:nvPr>
        </p:nvSpPr>
        <p:spPr>
          <a:xfrm>
            <a:off x="849625" y="1062875"/>
            <a:ext cx="9542100" cy="56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38142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If a process in Domain Dᵢ tries to do “op” on object Oⱼ, then “op” must be in the access matrix.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38142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User who creates object can define access column for that object.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38142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Can be expanded to dynamic protection.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38142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Operations to add, delete access rights.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38142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Special access rights: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38142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owner of Oᵢ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38142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copy “op” from Oᵢ to Oⱼ (denoted by “*”)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38142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control – Dᵢ can modify Dⱼ access rights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38142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transfer – switch from domain Dᵢ to Dⱼ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38142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Copy and Owner applicable to an object.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38142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Control applicable to domain object.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38142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Access matrix design separates mechanism from policy.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38142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Mechanism: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38142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Operating system provides access-matrix + rules.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38142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If ensures that the matrix is only manipulated by authorized agents and that rules are strictly enforced.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38142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Policy: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38142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User dictates policy.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38142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Who can access what object and in what mode.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38142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But doesn’t solve the general confinement problem.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Faisal Bin Ashraf</dc:creator>
</cp:coreProperties>
</file>