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3" r:id="rId8"/>
    <p:sldId id="269" r:id="rId9"/>
    <p:sldId id="270" r:id="rId10"/>
    <p:sldId id="292" r:id="rId11"/>
    <p:sldId id="294" r:id="rId12"/>
    <p:sldId id="311" r:id="rId13"/>
    <p:sldId id="312" r:id="rId14"/>
    <p:sldId id="273" r:id="rId15"/>
    <p:sldId id="271" r:id="rId16"/>
    <p:sldId id="272" r:id="rId17"/>
    <p:sldId id="330" r:id="rId18"/>
    <p:sldId id="331" r:id="rId19"/>
    <p:sldId id="277" r:id="rId20"/>
    <p:sldId id="278" r:id="rId21"/>
    <p:sldId id="279" r:id="rId22"/>
    <p:sldId id="280" r:id="rId23"/>
    <p:sldId id="265" r:id="rId24"/>
    <p:sldId id="282" r:id="rId25"/>
    <p:sldId id="283" r:id="rId26"/>
    <p:sldId id="284" r:id="rId27"/>
    <p:sldId id="287" r:id="rId28"/>
    <p:sldId id="288" r:id="rId29"/>
    <p:sldId id="289" r:id="rId30"/>
    <p:sldId id="314" r:id="rId31"/>
    <p:sldId id="290"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023452-FC8F-4B98-AA5D-D6C57A8A4F7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3500094" y="259996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7856310" y="259996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1" y="3078638"/>
            <a:ext cx="9144000" cy="886397"/>
          </a:xfrm>
        </p:spPr>
        <p:txBody>
          <a:bodyPr tIns="0" bIns="0" anchor="ctr">
            <a:normAutofit/>
          </a:bodyPr>
          <a:lstStyle>
            <a:lvl1pPr algn="ctr">
              <a:defRPr sz="48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1" y="4015102"/>
            <a:ext cx="9144000" cy="965389"/>
          </a:xfrm>
        </p:spPr>
        <p:txBody>
          <a:bodyPr tIns="0">
            <a:normAutofit/>
          </a:bodyPr>
          <a:lstStyle>
            <a:lvl1pPr marL="0" indent="0" algn="ctr">
              <a:buFont typeface="Arial" panose="020B0604020202020204" pitchFamily="34" charset="0"/>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92400"/>
            <a:ext cx="10515600" cy="1325563"/>
          </a:xfrm>
        </p:spPr>
        <p:txBody>
          <a:bodyPr anchor="ctr" anchorCtr="0">
            <a:normAutofit/>
          </a:bodyPr>
          <a:lstStyle>
            <a:lvl1pPr>
              <a:defRPr sz="3600">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矩形 6"/>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808254" y="2320925"/>
            <a:ext cx="6039836" cy="798023"/>
          </a:xfrm>
        </p:spPr>
        <p:txBody>
          <a:bodyPr anchor="b" anchorCtr="0">
            <a:normAutofit/>
          </a:bodyPr>
          <a:lstStyle>
            <a:lvl1pPr algn="l">
              <a:defRPr sz="36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2808254" y="3246477"/>
            <a:ext cx="6039837" cy="609604"/>
          </a:xfrm>
        </p:spPr>
        <p:txBody>
          <a:bodyPr>
            <a:normAutofit/>
          </a:bodyPr>
          <a:lstStyle>
            <a:lvl1pPr marL="0" indent="0" algn="l">
              <a:buFont typeface="Arial" panose="020B0604020202020204" pitchFamily="34" charse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92400"/>
            <a:ext cx="10515600" cy="1325563"/>
          </a:xfrm>
        </p:spPr>
        <p:txBody>
          <a:bodyPr anchor="ctr" anchorCtr="0">
            <a:normAutofit/>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矩形 7"/>
          <p:cNvSpPr/>
          <p:nvPr>
            <p:custDataLst>
              <p:tags r:id="rId2"/>
            </p:custDataLst>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92400"/>
            <a:ext cx="10515600" cy="1325563"/>
          </a:xfrm>
        </p:spPr>
        <p:txBody>
          <a:bodyPr anchor="ctr" anchorCtr="0">
            <a:normAutofit/>
          </a:bodyPr>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矩形 9"/>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3459753" y="299752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3"/>
            </p:custDataLst>
          </p:nvPr>
        </p:nvCxnSpPr>
        <p:spPr>
          <a:xfrm>
            <a:off x="7977333" y="299752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1524000" y="1945827"/>
            <a:ext cx="9144000" cy="1597212"/>
          </a:xfrm>
        </p:spPr>
        <p:txBody>
          <a:bodyPr anchor="b">
            <a:normAutofit/>
          </a:bodyPr>
          <a:lstStyle>
            <a:lvl1pPr algn="ctr">
              <a:defRPr sz="6600"/>
            </a:lvl1pPr>
          </a:lstStyle>
          <a:p>
            <a:r>
              <a:rPr lang="zh-CN" altLang="en-US" dirty="0"/>
              <a:t>编辑标题</a:t>
            </a:r>
            <a:endParaRPr lang="zh-CN" altLang="en-US" dirty="0"/>
          </a:p>
        </p:txBody>
      </p:sp>
      <p:sp>
        <p:nvSpPr>
          <p:cNvPr id="10" name="副标题 2"/>
          <p:cNvSpPr>
            <a:spLocks noGrp="1"/>
          </p:cNvSpPr>
          <p:nvPr>
            <p:ph type="subTitle" idx="1"/>
          </p:nvPr>
        </p:nvSpPr>
        <p:spPr>
          <a:xfrm>
            <a:off x="1524000" y="3595333"/>
            <a:ext cx="9144000" cy="1237127"/>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1"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12" name="页脚占位符 4"/>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56000"/>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8" name="矩形 7"/>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tags" Target="../tags/tag91.xml"/><Relationship Id="rId10" Type="http://schemas.openxmlformats.org/officeDocument/2006/relationships/notesSlide" Target="../notesSlides/notesSlide8.xml"/><Relationship Id="rId1" Type="http://schemas.openxmlformats.org/officeDocument/2006/relationships/tags" Target="../tags/tag9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slide" Target="slide14.xml"/><Relationship Id="rId1" Type="http://schemas.openxmlformats.org/officeDocument/2006/relationships/tags" Target="../tags/tag9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103.xml"/><Relationship Id="rId3" Type="http://schemas.openxmlformats.org/officeDocument/2006/relationships/image" Target="../media/image14.png"/><Relationship Id="rId2" Type="http://schemas.openxmlformats.org/officeDocument/2006/relationships/tags" Target="../tags/tag102.xml"/><Relationship Id="rId1" Type="http://schemas.openxmlformats.org/officeDocument/2006/relationships/tags" Target="../tags/tag10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106.xml"/><Relationship Id="rId3" Type="http://schemas.openxmlformats.org/officeDocument/2006/relationships/image" Target="../media/image15.png"/><Relationship Id="rId2" Type="http://schemas.openxmlformats.org/officeDocument/2006/relationships/tags" Target="../tags/tag105.xml"/><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image" Target="../media/image16.wmf"/><Relationship Id="rId3" Type="http://schemas.openxmlformats.org/officeDocument/2006/relationships/oleObject" Target="../embeddings/oleObject6.bin"/><Relationship Id="rId2" Type="http://schemas.openxmlformats.org/officeDocument/2006/relationships/tags" Target="../tags/tag108.xml"/><Relationship Id="rId1" Type="http://schemas.openxmlformats.org/officeDocument/2006/relationships/tags" Target="../tags/tag10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slide" Target="slide18.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14.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19.png"/><Relationship Id="rId2" Type="http://schemas.openxmlformats.org/officeDocument/2006/relationships/tags" Target="../tags/tag117.xml"/><Relationship Id="rId1" Type="http://schemas.openxmlformats.org/officeDocument/2006/relationships/tags" Target="../tags/tag116.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20.png"/><Relationship Id="rId2" Type="http://schemas.openxmlformats.org/officeDocument/2006/relationships/tags" Target="../tags/tag120.xml"/><Relationship Id="rId1" Type="http://schemas.openxmlformats.org/officeDocument/2006/relationships/tags" Target="../tags/tag119.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tags" Target="../tags/tag124.xml"/><Relationship Id="rId3" Type="http://schemas.openxmlformats.org/officeDocument/2006/relationships/image" Target="../media/image21.png"/><Relationship Id="rId2" Type="http://schemas.openxmlformats.org/officeDocument/2006/relationships/tags" Target="../tags/tag123.xml"/><Relationship Id="rId1" Type="http://schemas.openxmlformats.org/officeDocument/2006/relationships/tags" Target="../tags/tag12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27.xml"/><Relationship Id="rId3" Type="http://schemas.openxmlformats.org/officeDocument/2006/relationships/image" Target="../media/image22.png"/><Relationship Id="rId2" Type="http://schemas.openxmlformats.org/officeDocument/2006/relationships/tags" Target="../tags/tag126.xml"/><Relationship Id="rId1" Type="http://schemas.openxmlformats.org/officeDocument/2006/relationships/tags" Target="../tags/tag125.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slide" Target="slide28.xml"/><Relationship Id="rId3" Type="http://schemas.openxmlformats.org/officeDocument/2006/relationships/slide" Target="slide1.xml"/><Relationship Id="rId2" Type="http://schemas.openxmlformats.org/officeDocument/2006/relationships/tags" Target="../tags/tag129.xml"/><Relationship Id="rId1" Type="http://schemas.openxmlformats.org/officeDocument/2006/relationships/tags" Target="../tags/tag12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1.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7" Type="http://schemas.openxmlformats.org/officeDocument/2006/relationships/notesSlide" Target="../notesSlides/notesSlide2.xml"/><Relationship Id="rId56" Type="http://schemas.openxmlformats.org/officeDocument/2006/relationships/slideLayout" Target="../slideLayouts/slideLayout7.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6.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1.png"/><Relationship Id="rId2" Type="http://schemas.openxmlformats.org/officeDocument/2006/relationships/tags" Target="../tags/tag81.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vml"/><Relationship Id="rId5" Type="http://schemas.openxmlformats.org/officeDocument/2006/relationships/slideLayout" Target="../slideLayouts/slideLayout8.xml"/><Relationship Id="rId4" Type="http://schemas.openxmlformats.org/officeDocument/2006/relationships/tags" Target="../tags/tag84.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slide" Target="slide9.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a:xfrm>
            <a:off x="1524001" y="2134393"/>
            <a:ext cx="9144000" cy="886397"/>
          </a:xfrm>
        </p:spPr>
        <p:txBody>
          <a:bodyPr/>
          <a:p>
            <a:r>
              <a:rPr lang="en-US" altLang="zh-CN"/>
              <a:t>Mobilenet</a:t>
            </a:r>
            <a:endParaRPr lang="en-US" altLang="zh-CN"/>
          </a:p>
        </p:txBody>
      </p:sp>
      <p:sp>
        <p:nvSpPr>
          <p:cNvPr id="11" name="副标题 10"/>
          <p:cNvSpPr>
            <a:spLocks noGrp="1"/>
          </p:cNvSpPr>
          <p:nvPr>
            <p:ph type="subTitle" idx="1"/>
            <p:custDataLst>
              <p:tags r:id="rId2"/>
            </p:custDataLst>
          </p:nvPr>
        </p:nvSpPr>
        <p:spPr>
          <a:xfrm>
            <a:off x="1593216" y="3020692"/>
            <a:ext cx="9144000" cy="965389"/>
          </a:xfrm>
        </p:spPr>
        <p:txBody>
          <a:bodyPr>
            <a:normAutofit lnSpcReduction="20000"/>
          </a:bodyPr>
          <a:p>
            <a:r>
              <a:rPr lang="zh-CN" altLang="en-US" dirty="0"/>
              <a:t>用于移动视觉应用的高效卷积神经网络</a:t>
            </a:r>
            <a:endParaRPr lang="zh-CN" altLang="en-US" dirty="0"/>
          </a:p>
          <a:p>
            <a:r>
              <a:rPr lang="en-US" altLang="zh-CN" dirty="0">
                <a:solidFill>
                  <a:schemeClr val="accent1">
                    <a:lumMod val="75000"/>
                  </a:schemeClr>
                </a:solidFill>
              </a:rPr>
              <a:t>(</a:t>
            </a:r>
            <a:r>
              <a:rPr lang="zh-CN" altLang="en-US" dirty="0">
                <a:solidFill>
                  <a:schemeClr val="accent1">
                    <a:lumMod val="75000"/>
                  </a:schemeClr>
                </a:solidFill>
              </a:rPr>
              <a:t>论文学习</a:t>
            </a:r>
            <a:r>
              <a:rPr lang="en-US" altLang="zh-CN" dirty="0">
                <a:solidFill>
                  <a:schemeClr val="accent1">
                    <a:lumMod val="75000"/>
                  </a:schemeClr>
                </a:solidFill>
              </a:rPr>
              <a:t>)</a:t>
            </a:r>
            <a:endParaRPr lang="en-US" altLang="zh-CN" dirty="0">
              <a:solidFill>
                <a:schemeClr val="accent1">
                  <a:lumMod val="7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8850" y="334010"/>
            <a:ext cx="4022725" cy="1198880"/>
          </a:xfrm>
          <a:prstGeom prst="rect">
            <a:avLst/>
          </a:prstGeom>
          <a:noFill/>
        </p:spPr>
        <p:txBody>
          <a:bodyPr wrap="square" rtlCol="0">
            <a:spAutoFit/>
          </a:bodyPr>
          <a:p>
            <a:r>
              <a:rPr lang="zh-CN" altLang="en-US"/>
              <a:t>深度分离卷积操作</a:t>
            </a:r>
            <a:endParaRPr lang="zh-CN" altLang="en-US"/>
          </a:p>
          <a:p>
            <a:r>
              <a:rPr lang="zh-CN" altLang="en-US"/>
              <a:t>将原标准卷积核</a:t>
            </a:r>
            <a:r>
              <a:rPr lang="en-US" altLang="zh-CN"/>
              <a:t>(7</a:t>
            </a:r>
            <a:r>
              <a:rPr lang="zh-CN" altLang="en-US"/>
              <a:t>，</a:t>
            </a:r>
            <a:r>
              <a:rPr lang="en-US" altLang="zh-CN"/>
              <a:t>7</a:t>
            </a:r>
            <a:r>
              <a:rPr lang="zh-CN" altLang="en-US"/>
              <a:t>，</a:t>
            </a:r>
            <a:r>
              <a:rPr lang="en-US" altLang="zh-CN"/>
              <a:t>2</a:t>
            </a:r>
            <a:r>
              <a:rPr lang="zh-CN" altLang="en-US"/>
              <a:t>，</a:t>
            </a:r>
            <a:r>
              <a:rPr lang="en-US" altLang="zh-CN"/>
              <a:t>1)</a:t>
            </a:r>
            <a:r>
              <a:rPr lang="zh-CN" altLang="en-US"/>
              <a:t>分解：</a:t>
            </a:r>
            <a:endParaRPr lang="zh-CN" altLang="en-US"/>
          </a:p>
          <a:p>
            <a:r>
              <a:rPr lang="zh-CN" altLang="en-US"/>
              <a:t>深度卷积部分</a:t>
            </a:r>
            <a:r>
              <a:rPr lang="en-US" altLang="zh-CN"/>
              <a:t>(7</a:t>
            </a:r>
            <a:r>
              <a:rPr lang="zh-CN" altLang="en-US"/>
              <a:t>，</a:t>
            </a:r>
            <a:r>
              <a:rPr lang="en-US" altLang="zh-CN"/>
              <a:t>7</a:t>
            </a:r>
            <a:r>
              <a:rPr lang="zh-CN" altLang="en-US"/>
              <a:t>，</a:t>
            </a:r>
            <a:r>
              <a:rPr lang="en-US" altLang="zh-CN"/>
              <a:t>1</a:t>
            </a:r>
            <a:r>
              <a:rPr lang="zh-CN" altLang="en-US"/>
              <a:t>，</a:t>
            </a:r>
            <a:r>
              <a:rPr lang="en-US" altLang="zh-CN"/>
              <a:t>2)</a:t>
            </a:r>
            <a:endParaRPr lang="en-US" altLang="zh-CN"/>
          </a:p>
          <a:p>
            <a:r>
              <a:rPr lang="zh-CN" altLang="en-US"/>
              <a:t>逐点卷积部分</a:t>
            </a:r>
            <a:r>
              <a:rPr lang="en-US" altLang="zh-CN"/>
              <a:t>(1</a:t>
            </a:r>
            <a:r>
              <a:rPr lang="zh-CN" altLang="en-US"/>
              <a:t>，</a:t>
            </a:r>
            <a:r>
              <a:rPr lang="en-US" altLang="zh-CN"/>
              <a:t>1</a:t>
            </a:r>
            <a:r>
              <a:rPr lang="zh-CN" altLang="en-US"/>
              <a:t>，</a:t>
            </a:r>
            <a:r>
              <a:rPr lang="en-US" altLang="zh-CN"/>
              <a:t>2</a:t>
            </a:r>
            <a:r>
              <a:rPr lang="zh-CN" altLang="en-US"/>
              <a:t>，</a:t>
            </a:r>
            <a:r>
              <a:rPr lang="en-US" altLang="zh-CN"/>
              <a:t>1)</a:t>
            </a:r>
            <a:endParaRPr lang="en-US" altLang="zh-CN"/>
          </a:p>
        </p:txBody>
      </p:sp>
      <p:graphicFrame>
        <p:nvGraphicFramePr>
          <p:cNvPr id="0" name="表格 -1"/>
          <p:cNvGraphicFramePr/>
          <p:nvPr/>
        </p:nvGraphicFramePr>
        <p:xfrm>
          <a:off x="1222375" y="1871980"/>
          <a:ext cx="2171065" cy="2071370"/>
        </p:xfrm>
        <a:graphic>
          <a:graphicData uri="http://schemas.openxmlformats.org/drawingml/2006/table">
            <a:tbl>
              <a:tblPr firstRow="1" bandRow="1">
                <a:tableStyleId>{5C22544A-7EE6-4342-B048-85BDC9FD1C3A}</a:tableStyleId>
              </a:tblPr>
              <a:tblGrid>
                <a:gridCol w="344805"/>
                <a:gridCol w="304800"/>
                <a:gridCol w="304165"/>
                <a:gridCol w="304165"/>
                <a:gridCol w="304800"/>
                <a:gridCol w="303530"/>
                <a:gridCol w="304800"/>
              </a:tblGrid>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bl>
          </a:graphicData>
        </a:graphic>
      </p:graphicFrame>
      <p:sp>
        <p:nvSpPr>
          <p:cNvPr id="11" name="圆角矩形 10"/>
          <p:cNvSpPr/>
          <p:nvPr/>
        </p:nvSpPr>
        <p:spPr>
          <a:xfrm>
            <a:off x="1246505" y="1871980"/>
            <a:ext cx="929640" cy="878205"/>
          </a:xfrm>
          <a:prstGeom prst="roundRect">
            <a:avLst/>
          </a:prstGeom>
          <a:noFill/>
          <a:ln>
            <a:solidFill>
              <a:schemeClr val="tx1"/>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aphicFrame>
        <p:nvGraphicFramePr>
          <p:cNvPr id="14" name="表格 13"/>
          <p:cNvGraphicFramePr/>
          <p:nvPr/>
        </p:nvGraphicFramePr>
        <p:xfrm>
          <a:off x="1222375" y="4367530"/>
          <a:ext cx="2200910" cy="2009140"/>
        </p:xfrm>
        <a:graphic>
          <a:graphicData uri="http://schemas.openxmlformats.org/drawingml/2006/table">
            <a:tbl>
              <a:tblPr firstRow="1" bandRow="1">
                <a:tableStyleId>{5C22544A-7EE6-4342-B048-85BDC9FD1C3A}</a:tableStyleId>
              </a:tblPr>
              <a:tblGrid>
                <a:gridCol w="347980"/>
                <a:gridCol w="320040"/>
                <a:gridCol w="287655"/>
                <a:gridCol w="299085"/>
                <a:gridCol w="299085"/>
                <a:gridCol w="318135"/>
                <a:gridCol w="328930"/>
              </a:tblGrid>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bl>
          </a:graphicData>
        </a:graphic>
      </p:graphicFrame>
      <p:sp>
        <p:nvSpPr>
          <p:cNvPr id="17" name="圆角矩形 16"/>
          <p:cNvSpPr/>
          <p:nvPr/>
        </p:nvSpPr>
        <p:spPr>
          <a:xfrm>
            <a:off x="1236345" y="4377690"/>
            <a:ext cx="939800" cy="836930"/>
          </a:xfrm>
          <a:prstGeom prst="round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1760" y="2815590"/>
            <a:ext cx="847090" cy="368300"/>
          </a:xfrm>
          <a:prstGeom prst="rect">
            <a:avLst/>
          </a:prstGeom>
          <a:noFill/>
        </p:spPr>
        <p:txBody>
          <a:bodyPr wrap="square" rtlCol="0">
            <a:spAutoFit/>
          </a:bodyPr>
          <a:p>
            <a:r>
              <a:rPr lang="zh-CN" altLang="en-US"/>
              <a:t>通道</a:t>
            </a:r>
            <a:r>
              <a:rPr lang="en-US" altLang="zh-CN"/>
              <a:t>1</a:t>
            </a:r>
            <a:endParaRPr lang="en-US" altLang="zh-CN"/>
          </a:p>
        </p:txBody>
      </p:sp>
      <p:sp>
        <p:nvSpPr>
          <p:cNvPr id="6" name="文本框 5"/>
          <p:cNvSpPr txBox="1"/>
          <p:nvPr/>
        </p:nvSpPr>
        <p:spPr>
          <a:xfrm>
            <a:off x="111760" y="5015230"/>
            <a:ext cx="847090" cy="368300"/>
          </a:xfrm>
          <a:prstGeom prst="rect">
            <a:avLst/>
          </a:prstGeom>
          <a:noFill/>
        </p:spPr>
        <p:txBody>
          <a:bodyPr wrap="square" rtlCol="0">
            <a:spAutoFit/>
          </a:bodyPr>
          <a:p>
            <a:r>
              <a:rPr lang="zh-CN" altLang="en-US"/>
              <a:t>通道</a:t>
            </a:r>
            <a:r>
              <a:rPr lang="en-US" altLang="zh-CN"/>
              <a:t>2</a:t>
            </a:r>
            <a:endParaRPr lang="en-US" altLang="zh-CN"/>
          </a:p>
        </p:txBody>
      </p:sp>
      <p:graphicFrame>
        <p:nvGraphicFramePr>
          <p:cNvPr id="7" name="表格 6"/>
          <p:cNvGraphicFramePr/>
          <p:nvPr/>
        </p:nvGraphicFramePr>
        <p:xfrm>
          <a:off x="4619625" y="1871980"/>
          <a:ext cx="840105" cy="866775"/>
        </p:xfrm>
        <a:graphic>
          <a:graphicData uri="http://schemas.openxmlformats.org/drawingml/2006/table">
            <a:tbl>
              <a:tblPr firstRow="1" bandRow="1">
                <a:tableStyleId>{5C22544A-7EE6-4342-B048-85BDC9FD1C3A}</a:tableStyleId>
              </a:tblPr>
              <a:tblGrid>
                <a:gridCol w="273050"/>
                <a:gridCol w="285750"/>
                <a:gridCol w="281305"/>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4619625" y="4377690"/>
          <a:ext cx="840105" cy="866775"/>
        </p:xfrm>
        <a:graphic>
          <a:graphicData uri="http://schemas.openxmlformats.org/drawingml/2006/table">
            <a:tbl>
              <a:tblPr firstRow="1" bandRow="1">
                <a:tableStyleId>{5C22544A-7EE6-4342-B048-85BDC9FD1C3A}</a:tableStyleId>
              </a:tblPr>
              <a:tblGrid>
                <a:gridCol w="273050"/>
                <a:gridCol w="285750"/>
                <a:gridCol w="281305"/>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6" name="表格 15"/>
          <p:cNvGraphicFramePr/>
          <p:nvPr/>
        </p:nvGraphicFramePr>
        <p:xfrm>
          <a:off x="6685280" y="188341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6685280" y="437769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10" name="直接箭头连接符 9"/>
          <p:cNvCxnSpPr>
            <a:stCxn id="7" idx="2"/>
            <a:endCxn id="8" idx="0"/>
          </p:cNvCxnSpPr>
          <p:nvPr/>
        </p:nvCxnSpPr>
        <p:spPr>
          <a:xfrm>
            <a:off x="5039995" y="2738755"/>
            <a:ext cx="0" cy="16389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30700" y="3106420"/>
            <a:ext cx="1419225" cy="645160"/>
          </a:xfrm>
          <a:prstGeom prst="rect">
            <a:avLst/>
          </a:prstGeom>
          <a:noFill/>
        </p:spPr>
        <p:txBody>
          <a:bodyPr wrap="square" rtlCol="0">
            <a:spAutoFit/>
          </a:bodyPr>
          <a:p>
            <a:r>
              <a:rPr lang="zh-CN" altLang="en-US" sz="1200"/>
              <a:t>一致的，为标准卷积核的第</a:t>
            </a:r>
            <a:r>
              <a:rPr lang="en-US" altLang="zh-CN" sz="1200"/>
              <a:t>n</a:t>
            </a:r>
            <a:r>
              <a:rPr lang="zh-CN" altLang="en-US" sz="1200"/>
              <a:t>个</a:t>
            </a:r>
            <a:r>
              <a:rPr lang="en-US" altLang="zh-CN" sz="1200"/>
              <a:t>filter</a:t>
            </a:r>
            <a:r>
              <a:rPr lang="zh-CN" altLang="en-US" sz="1200"/>
              <a:t>的第</a:t>
            </a:r>
            <a:r>
              <a:rPr lang="en-US" altLang="zh-CN" sz="1200"/>
              <a:t>1</a:t>
            </a:r>
            <a:r>
              <a:rPr lang="zh-CN" altLang="en-US" sz="1200"/>
              <a:t>通道</a:t>
            </a:r>
            <a:endParaRPr lang="zh-CN" altLang="en-US" sz="1200"/>
          </a:p>
        </p:txBody>
      </p:sp>
      <p:cxnSp>
        <p:nvCxnSpPr>
          <p:cNvPr id="13" name="直接箭头连接符 12"/>
          <p:cNvCxnSpPr>
            <a:stCxn id="16" idx="2"/>
            <a:endCxn id="9" idx="0"/>
          </p:cNvCxnSpPr>
          <p:nvPr/>
        </p:nvCxnSpPr>
        <p:spPr>
          <a:xfrm>
            <a:off x="7135495" y="2750185"/>
            <a:ext cx="0" cy="1627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420485" y="3113405"/>
            <a:ext cx="1430655" cy="829945"/>
          </a:xfrm>
          <a:prstGeom prst="rect">
            <a:avLst/>
          </a:prstGeom>
          <a:noFill/>
        </p:spPr>
        <p:txBody>
          <a:bodyPr wrap="square" rtlCol="0">
            <a:spAutoFit/>
          </a:bodyPr>
          <a:p>
            <a:r>
              <a:rPr lang="zh-CN" altLang="en-US" sz="1200">
                <a:sym typeface="+mn-ea"/>
              </a:rPr>
              <a:t>一致的，为标准卷积核的第</a:t>
            </a:r>
            <a:r>
              <a:rPr lang="en-US" altLang="zh-CN" sz="1200">
                <a:sym typeface="+mn-ea"/>
              </a:rPr>
              <a:t>n</a:t>
            </a:r>
            <a:r>
              <a:rPr lang="zh-CN" altLang="en-US" sz="1200">
                <a:sym typeface="+mn-ea"/>
              </a:rPr>
              <a:t>个</a:t>
            </a:r>
            <a:r>
              <a:rPr lang="en-US" altLang="zh-CN" sz="1200">
                <a:sym typeface="+mn-ea"/>
              </a:rPr>
              <a:t>filter</a:t>
            </a:r>
            <a:r>
              <a:rPr lang="zh-CN" altLang="en-US" sz="1200">
                <a:sym typeface="+mn-ea"/>
              </a:rPr>
              <a:t>的第</a:t>
            </a:r>
            <a:r>
              <a:rPr lang="en-US" altLang="zh-CN" sz="1200">
                <a:sym typeface="+mn-ea"/>
              </a:rPr>
              <a:t>1</a:t>
            </a:r>
            <a:r>
              <a:rPr lang="zh-CN" altLang="en-US" sz="1200">
                <a:sym typeface="+mn-ea"/>
              </a:rPr>
              <a:t>通道</a:t>
            </a:r>
            <a:endParaRPr lang="zh-CN" altLang="en-US" sz="1200"/>
          </a:p>
          <a:p>
            <a:endParaRPr lang="zh-CN" altLang="en-US" sz="1200"/>
          </a:p>
        </p:txBody>
      </p:sp>
      <p:sp>
        <p:nvSpPr>
          <p:cNvPr id="19" name="文本框 18"/>
          <p:cNvSpPr txBox="1"/>
          <p:nvPr/>
        </p:nvSpPr>
        <p:spPr>
          <a:xfrm>
            <a:off x="5019040" y="1164590"/>
            <a:ext cx="2154555" cy="368300"/>
          </a:xfrm>
          <a:prstGeom prst="rect">
            <a:avLst/>
          </a:prstGeom>
          <a:noFill/>
        </p:spPr>
        <p:txBody>
          <a:bodyPr wrap="square" rtlCol="0">
            <a:spAutoFit/>
          </a:bodyPr>
          <a:p>
            <a:pPr algn="ctr"/>
            <a:r>
              <a:rPr lang="zh-CN" altLang="en-US"/>
              <a:t>深度卷积</a:t>
            </a:r>
            <a:endParaRPr lang="zh-CN" altLang="en-US"/>
          </a:p>
        </p:txBody>
      </p:sp>
      <p:cxnSp>
        <p:nvCxnSpPr>
          <p:cNvPr id="20" name="直接箭头连接符 19"/>
          <p:cNvCxnSpPr>
            <a:stCxn id="7" idx="1"/>
            <a:endCxn id="11" idx="3"/>
          </p:cNvCxnSpPr>
          <p:nvPr/>
        </p:nvCxnSpPr>
        <p:spPr>
          <a:xfrm flipH="1">
            <a:off x="2176145" y="2305685"/>
            <a:ext cx="2443480"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1"/>
            <a:endCxn id="17" idx="3"/>
          </p:cNvCxnSpPr>
          <p:nvPr/>
        </p:nvCxnSpPr>
        <p:spPr>
          <a:xfrm flipH="1" flipV="1">
            <a:off x="2176145" y="4796155"/>
            <a:ext cx="244348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表格 22"/>
          <p:cNvGraphicFramePr/>
          <p:nvPr/>
        </p:nvGraphicFramePr>
        <p:xfrm>
          <a:off x="8813165" y="187198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24" name="曲线连接符 23"/>
          <p:cNvCxnSpPr>
            <a:stCxn id="7" idx="3"/>
            <a:endCxn id="23" idx="0"/>
          </p:cNvCxnSpPr>
          <p:nvPr/>
        </p:nvCxnSpPr>
        <p:spPr>
          <a:xfrm flipV="1">
            <a:off x="5459730" y="1871980"/>
            <a:ext cx="3803650" cy="433705"/>
          </a:xfrm>
          <a:prstGeom prst="curvedConnector4">
            <a:avLst>
              <a:gd name="adj1" fmla="val 19398"/>
              <a:gd name="adj2" fmla="val 24436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 name="表格 24"/>
          <p:cNvGraphicFramePr/>
          <p:nvPr/>
        </p:nvGraphicFramePr>
        <p:xfrm>
          <a:off x="8813165" y="334264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27" name="曲线连接符 26"/>
          <p:cNvCxnSpPr/>
          <p:nvPr/>
        </p:nvCxnSpPr>
        <p:spPr>
          <a:xfrm rot="16200000">
            <a:off x="5354320" y="1470025"/>
            <a:ext cx="3357245" cy="3147695"/>
          </a:xfrm>
          <a:prstGeom prst="curvedConnector3">
            <a:avLst>
              <a:gd name="adj1" fmla="val 4999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626985" y="834390"/>
            <a:ext cx="174625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-1+3+bias</a:t>
            </a:r>
            <a:endParaRPr lang="en-US" altLang="zh-CN">
              <a:solidFill>
                <a:schemeClr val="accent1"/>
              </a:solidFill>
              <a:effectLst>
                <a:outerShdw blurRad="38100" dist="25400" dir="5400000" algn="ctr" rotWithShape="0">
                  <a:srgbClr val="6E747A">
                    <a:alpha val="43000"/>
                  </a:srgbClr>
                </a:outerShdw>
              </a:effectLst>
            </a:endParaRPr>
          </a:p>
        </p:txBody>
      </p:sp>
      <p:sp>
        <p:nvSpPr>
          <p:cNvPr id="29" name="文本框 28"/>
          <p:cNvSpPr txBox="1"/>
          <p:nvPr/>
        </p:nvSpPr>
        <p:spPr>
          <a:xfrm>
            <a:off x="4447540" y="1365250"/>
            <a:ext cx="118427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filter1'</a:t>
            </a:r>
            <a:endParaRPr lang="en-US" altLang="zh-CN">
              <a:solidFill>
                <a:schemeClr val="accent1"/>
              </a:solidFill>
              <a:effectLst>
                <a:outerShdw blurRad="38100" dist="25400" dir="5400000" algn="ctr" rotWithShape="0">
                  <a:srgbClr val="6E747A">
                    <a:alpha val="43000"/>
                  </a:srgbClr>
                </a:outerShdw>
              </a:effectLst>
            </a:endParaRPr>
          </a:p>
        </p:txBody>
      </p:sp>
      <p:sp>
        <p:nvSpPr>
          <p:cNvPr id="30" name="文本框 29"/>
          <p:cNvSpPr txBox="1"/>
          <p:nvPr/>
        </p:nvSpPr>
        <p:spPr>
          <a:xfrm>
            <a:off x="6605270" y="1365250"/>
            <a:ext cx="118427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filter1''</a:t>
            </a:r>
            <a:endParaRPr lang="en-US" altLang="zh-CN">
              <a:solidFill>
                <a:schemeClr val="accent1"/>
              </a:solidFill>
              <a:effectLst>
                <a:outerShdw blurRad="38100" dist="25400" dir="5400000" algn="ctr" rotWithShape="0">
                  <a:srgbClr val="6E747A">
                    <a:alpha val="43000"/>
                  </a:srgbClr>
                </a:outerShdw>
              </a:effectLst>
            </a:endParaRPr>
          </a:p>
        </p:txBody>
      </p:sp>
      <p:cxnSp>
        <p:nvCxnSpPr>
          <p:cNvPr id="31" name="直接箭头连接符 30"/>
          <p:cNvCxnSpPr>
            <a:stCxn id="16" idx="3"/>
            <a:endCxn id="25" idx="1"/>
          </p:cNvCxnSpPr>
          <p:nvPr/>
        </p:nvCxnSpPr>
        <p:spPr>
          <a:xfrm>
            <a:off x="7585075" y="2317115"/>
            <a:ext cx="1228090" cy="1459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7585075" y="3428365"/>
            <a:ext cx="950595" cy="1367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345680" y="3592195"/>
            <a:ext cx="142938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2+6+bias</a:t>
            </a:r>
            <a:endParaRPr lang="en-US" altLang="zh-CN">
              <a:solidFill>
                <a:schemeClr val="accent1"/>
              </a:solidFill>
              <a:effectLst>
                <a:outerShdw blurRad="38100" dist="25400" dir="5400000" algn="ctr" rotWithShape="0">
                  <a:srgbClr val="6E747A">
                    <a:alpha val="43000"/>
                  </a:srgbClr>
                </a:outerShdw>
              </a:effectLst>
            </a:endParaRPr>
          </a:p>
        </p:txBody>
      </p:sp>
      <p:sp>
        <p:nvSpPr>
          <p:cNvPr id="34" name="文本框 33"/>
          <p:cNvSpPr txBox="1"/>
          <p:nvPr/>
        </p:nvSpPr>
        <p:spPr>
          <a:xfrm>
            <a:off x="8813165" y="1365250"/>
            <a:ext cx="101092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output</a:t>
            </a:r>
            <a:endParaRPr lang="en-US" altLang="zh-CN">
              <a:solidFill>
                <a:schemeClr val="accent1"/>
              </a:solidFill>
              <a:effectLst>
                <a:outerShdw blurRad="38100" dist="25400" dir="5400000" algn="ctr" rotWithShape="0">
                  <a:srgbClr val="6E747A">
                    <a:alpha val="43000"/>
                  </a:srgbClr>
                </a:outerShdw>
              </a:effectLst>
            </a:endParaRPr>
          </a:p>
        </p:txBody>
      </p:sp>
      <p:sp>
        <p:nvSpPr>
          <p:cNvPr id="35" name="文本框 34"/>
          <p:cNvSpPr txBox="1"/>
          <p:nvPr/>
        </p:nvSpPr>
        <p:spPr>
          <a:xfrm>
            <a:off x="9985375" y="2141220"/>
            <a:ext cx="1133475" cy="368300"/>
          </a:xfrm>
          <a:prstGeom prst="rect">
            <a:avLst/>
          </a:prstGeom>
          <a:noFill/>
        </p:spPr>
        <p:txBody>
          <a:bodyPr wrap="square" rtlCol="0">
            <a:spAutoFit/>
          </a:bodyPr>
          <a:p>
            <a:pPr algn="ctr"/>
            <a:r>
              <a:rPr lang="zh-CN" altLang="en-US"/>
              <a:t>通道</a:t>
            </a:r>
            <a:r>
              <a:rPr lang="en-US" altLang="zh-CN"/>
              <a:t>1</a:t>
            </a:r>
            <a:endParaRPr lang="en-US" altLang="zh-CN"/>
          </a:p>
        </p:txBody>
      </p:sp>
      <p:sp>
        <p:nvSpPr>
          <p:cNvPr id="36" name="文本框 35"/>
          <p:cNvSpPr txBox="1"/>
          <p:nvPr/>
        </p:nvSpPr>
        <p:spPr>
          <a:xfrm>
            <a:off x="9985375" y="3575050"/>
            <a:ext cx="1133475" cy="368300"/>
          </a:xfrm>
          <a:prstGeom prst="rect">
            <a:avLst/>
          </a:prstGeom>
          <a:noFill/>
        </p:spPr>
        <p:txBody>
          <a:bodyPr wrap="square" rtlCol="0">
            <a:spAutoFit/>
          </a:bodyPr>
          <a:p>
            <a:pPr algn="ctr"/>
            <a:r>
              <a:rPr lang="zh-CN" altLang="en-US"/>
              <a:t>通道</a:t>
            </a:r>
            <a:r>
              <a:rPr lang="en-US" altLang="zh-CN"/>
              <a:t>2</a:t>
            </a:r>
            <a:endParaRPr lang="en-US" altLang="zh-CN"/>
          </a:p>
        </p:txBody>
      </p:sp>
      <p:cxnSp>
        <p:nvCxnSpPr>
          <p:cNvPr id="37" name="曲线连接符 36"/>
          <p:cNvCxnSpPr>
            <a:stCxn id="9" idx="1"/>
            <a:endCxn id="17" idx="0"/>
          </p:cNvCxnSpPr>
          <p:nvPr/>
        </p:nvCxnSpPr>
        <p:spPr>
          <a:xfrm rot="10800000">
            <a:off x="1705610" y="4377055"/>
            <a:ext cx="4979035" cy="433705"/>
          </a:xfrm>
          <a:prstGeom prst="curvedConnector4">
            <a:avLst>
              <a:gd name="adj1" fmla="val 45275"/>
              <a:gd name="adj2" fmla="val 1549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16" idx="1"/>
            <a:endCxn id="11" idx="0"/>
          </p:cNvCxnSpPr>
          <p:nvPr/>
        </p:nvCxnSpPr>
        <p:spPr>
          <a:xfrm rot="10800000">
            <a:off x="1710690" y="1871345"/>
            <a:ext cx="4973955" cy="445135"/>
          </a:xfrm>
          <a:prstGeom prst="curvedConnector4">
            <a:avLst>
              <a:gd name="adj1" fmla="val 45321"/>
              <a:gd name="adj2" fmla="val 153495"/>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 name="表格 22"/>
          <p:cNvGraphicFramePr/>
          <p:nvPr/>
        </p:nvGraphicFramePr>
        <p:xfrm>
          <a:off x="1196340" y="1423035"/>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130935" y="885190"/>
            <a:ext cx="1031240"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output</a:t>
            </a:r>
            <a:endParaRPr lang="en-US" altLang="zh-CN">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2317115" y="436245"/>
            <a:ext cx="2297430" cy="368300"/>
          </a:xfrm>
          <a:prstGeom prst="rect">
            <a:avLst/>
          </a:prstGeom>
          <a:noFill/>
        </p:spPr>
        <p:txBody>
          <a:bodyPr wrap="square" rtlCol="0">
            <a:spAutoFit/>
          </a:bodyPr>
          <a:p>
            <a:r>
              <a:rPr lang="zh-CN" altLang="en-US"/>
              <a:t>逐点卷积</a:t>
            </a:r>
            <a:endParaRPr lang="zh-CN" altLang="en-US"/>
          </a:p>
        </p:txBody>
      </p:sp>
      <p:graphicFrame>
        <p:nvGraphicFramePr>
          <p:cNvPr id="6" name="表格 5"/>
          <p:cNvGraphicFramePr/>
          <p:nvPr/>
        </p:nvGraphicFramePr>
        <p:xfrm>
          <a:off x="1196975" y="3071495"/>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5" name="文本框 34"/>
          <p:cNvSpPr txBox="1"/>
          <p:nvPr/>
        </p:nvSpPr>
        <p:spPr>
          <a:xfrm>
            <a:off x="-2540" y="1672590"/>
            <a:ext cx="1133475" cy="368300"/>
          </a:xfrm>
          <a:prstGeom prst="rect">
            <a:avLst/>
          </a:prstGeom>
          <a:noFill/>
        </p:spPr>
        <p:txBody>
          <a:bodyPr wrap="square" rtlCol="0">
            <a:spAutoFit/>
          </a:bodyPr>
          <a:p>
            <a:pPr algn="ctr"/>
            <a:r>
              <a:rPr lang="zh-CN" altLang="en-US"/>
              <a:t>通道</a:t>
            </a:r>
            <a:r>
              <a:rPr lang="en-US" altLang="zh-CN"/>
              <a:t>1</a:t>
            </a:r>
            <a:endParaRPr lang="en-US" altLang="zh-CN"/>
          </a:p>
        </p:txBody>
      </p:sp>
      <p:sp>
        <p:nvSpPr>
          <p:cNvPr id="7" name="文本框 6"/>
          <p:cNvSpPr txBox="1"/>
          <p:nvPr/>
        </p:nvSpPr>
        <p:spPr>
          <a:xfrm>
            <a:off x="-2540" y="3321050"/>
            <a:ext cx="1133475" cy="368300"/>
          </a:xfrm>
          <a:prstGeom prst="rect">
            <a:avLst/>
          </a:prstGeom>
          <a:noFill/>
        </p:spPr>
        <p:txBody>
          <a:bodyPr wrap="square" rtlCol="0">
            <a:spAutoFit/>
          </a:bodyPr>
          <a:p>
            <a:pPr algn="ctr"/>
            <a:r>
              <a:rPr lang="zh-CN" altLang="en-US"/>
              <a:t>通道</a:t>
            </a:r>
            <a:r>
              <a:rPr lang="en-US" altLang="zh-CN"/>
              <a:t>2</a:t>
            </a:r>
            <a:endParaRPr lang="en-US" altLang="zh-CN"/>
          </a:p>
        </p:txBody>
      </p:sp>
      <p:sp>
        <p:nvSpPr>
          <p:cNvPr id="8" name="文本框 7"/>
          <p:cNvSpPr txBox="1"/>
          <p:nvPr/>
        </p:nvSpPr>
        <p:spPr>
          <a:xfrm>
            <a:off x="4184650" y="436245"/>
            <a:ext cx="2838450" cy="368300"/>
          </a:xfrm>
          <a:prstGeom prst="rect">
            <a:avLst/>
          </a:prstGeom>
          <a:noFill/>
        </p:spPr>
        <p:txBody>
          <a:bodyPr wrap="square" rtlCol="0">
            <a:spAutoFit/>
          </a:bodyPr>
          <a:p>
            <a:r>
              <a:rPr lang="zh-CN" altLang="en-US"/>
              <a:t>卷积核大小</a:t>
            </a:r>
            <a:r>
              <a:rPr lang="en-US" altLang="zh-CN"/>
              <a:t>(1,1,2,1)</a:t>
            </a:r>
            <a:endParaRPr lang="en-US" altLang="zh-CN"/>
          </a:p>
        </p:txBody>
      </p:sp>
      <p:graphicFrame>
        <p:nvGraphicFramePr>
          <p:cNvPr id="0" name="表格 -1"/>
          <p:cNvGraphicFramePr/>
          <p:nvPr/>
        </p:nvGraphicFramePr>
        <p:xfrm>
          <a:off x="3391535" y="1431290"/>
          <a:ext cx="247650" cy="241300"/>
        </p:xfrm>
        <a:graphic>
          <a:graphicData uri="http://schemas.openxmlformats.org/drawingml/2006/table">
            <a:tbl>
              <a:tblPr firstRow="1" bandRow="1">
                <a:tableStyleId>{5C22544A-7EE6-4342-B048-85BDC9FD1C3A}</a:tableStyleId>
              </a:tblPr>
              <a:tblGrid>
                <a:gridCol w="247650"/>
              </a:tblGrid>
              <a:tr h="24130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2846705" y="885190"/>
            <a:ext cx="133794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filter</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3392170" y="3079750"/>
          <a:ext cx="247650" cy="241300"/>
        </p:xfrm>
        <a:graphic>
          <a:graphicData uri="http://schemas.openxmlformats.org/drawingml/2006/table">
            <a:tbl>
              <a:tblPr firstRow="1" bandRow="1">
                <a:tableStyleId>{5C22544A-7EE6-4342-B048-85BDC9FD1C3A}</a:tableStyleId>
              </a:tblPr>
              <a:tblGrid>
                <a:gridCol w="247650"/>
              </a:tblGrid>
              <a:tr h="24130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4614545" y="885190"/>
            <a:ext cx="1511300"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output</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12" name="表格 11"/>
          <p:cNvGraphicFramePr/>
          <p:nvPr/>
        </p:nvGraphicFramePr>
        <p:xfrm>
          <a:off x="4920615" y="1423035"/>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16</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14" name="直接箭头连接符 13"/>
          <p:cNvCxnSpPr>
            <a:stCxn id="0" idx="1"/>
            <a:endCxn id="23" idx="3"/>
          </p:cNvCxnSpPr>
          <p:nvPr/>
        </p:nvCxnSpPr>
        <p:spPr>
          <a:xfrm flipH="1">
            <a:off x="2096135" y="155194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1"/>
            <a:endCxn id="6" idx="3"/>
          </p:cNvCxnSpPr>
          <p:nvPr/>
        </p:nvCxnSpPr>
        <p:spPr>
          <a:xfrm flipH="1">
            <a:off x="2096770" y="32004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0" idx="3"/>
            <a:endCxn id="12" idx="1"/>
          </p:cNvCxnSpPr>
          <p:nvPr/>
        </p:nvCxnSpPr>
        <p:spPr>
          <a:xfrm>
            <a:off x="3639185" y="1551940"/>
            <a:ext cx="128143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3"/>
          </p:cNvCxnSpPr>
          <p:nvPr/>
        </p:nvCxnSpPr>
        <p:spPr>
          <a:xfrm flipV="1">
            <a:off x="3639820" y="1769110"/>
            <a:ext cx="891540" cy="143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76345" y="1304290"/>
            <a:ext cx="148018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-3+9+bias</a:t>
            </a:r>
            <a:endParaRPr lang="en-US" altLang="zh-CN">
              <a:solidFill>
                <a:schemeClr val="accent1"/>
              </a:solidFill>
              <a:effectLst>
                <a:outerShdw blurRad="38100" dist="25400" dir="5400000" algn="ctr" rotWithShape="0">
                  <a:srgbClr val="6E747A">
                    <a:alpha val="43000"/>
                  </a:srgbClr>
                </a:outerShdw>
              </a:effectLst>
            </a:endParaRPr>
          </a:p>
        </p:txBody>
      </p:sp>
      <p:sp>
        <p:nvSpPr>
          <p:cNvPr id="19" name="文本框 18"/>
          <p:cNvSpPr txBox="1"/>
          <p:nvPr/>
        </p:nvSpPr>
        <p:spPr>
          <a:xfrm>
            <a:off x="6624955" y="3310890"/>
            <a:ext cx="4921885" cy="922020"/>
          </a:xfrm>
          <a:prstGeom prst="rect">
            <a:avLst/>
          </a:prstGeom>
          <a:noFill/>
        </p:spPr>
        <p:txBody>
          <a:bodyPr wrap="square" rtlCol="0">
            <a:spAutoFit/>
          </a:bodyPr>
          <a:p>
            <a:r>
              <a:rPr lang="zh-CN" altLang="en-US"/>
              <a:t>计算复杂度</a:t>
            </a:r>
            <a:r>
              <a:rPr lang="en-US" altLang="zh-CN"/>
              <a:t>: </a:t>
            </a:r>
            <a:r>
              <a:rPr lang="zh-CN" altLang="en-US"/>
              <a:t>深度卷积复杂度 </a:t>
            </a:r>
            <a:r>
              <a:rPr lang="en-US" altLang="zh-CN"/>
              <a:t>+ </a:t>
            </a:r>
            <a:r>
              <a:rPr lang="zh-CN" altLang="en-US"/>
              <a:t>逐点卷积复杂度</a:t>
            </a:r>
            <a:endParaRPr lang="zh-CN" altLang="en-US"/>
          </a:p>
          <a:p>
            <a:r>
              <a:rPr lang="en-US" altLang="zh-CN"/>
              <a:t>	=   7</a:t>
            </a:r>
            <a:r>
              <a:rPr lang="zh-CN" altLang="en-US"/>
              <a:t>×</a:t>
            </a:r>
            <a:r>
              <a:rPr lang="en-US" altLang="zh-CN"/>
              <a:t>7</a:t>
            </a:r>
            <a:r>
              <a:rPr lang="zh-CN" altLang="en-US"/>
              <a:t>×</a:t>
            </a:r>
            <a:r>
              <a:rPr lang="en-US" altLang="zh-CN"/>
              <a:t>2</a:t>
            </a:r>
            <a:r>
              <a:rPr lang="zh-CN" altLang="en-US">
                <a:sym typeface="+mn-ea"/>
              </a:rPr>
              <a:t>×</a:t>
            </a:r>
            <a:r>
              <a:rPr lang="en-US" altLang="zh-CN">
                <a:sym typeface="+mn-ea"/>
              </a:rPr>
              <a:t>1</a:t>
            </a:r>
            <a:r>
              <a:rPr lang="zh-CN" altLang="en-US">
                <a:sym typeface="+mn-ea"/>
              </a:rPr>
              <a:t>×</a:t>
            </a:r>
            <a:r>
              <a:rPr lang="en-US" altLang="zh-CN">
                <a:sym typeface="+mn-ea"/>
              </a:rPr>
              <a:t>3</a:t>
            </a:r>
            <a:r>
              <a:rPr lang="zh-CN" altLang="en-US">
                <a:sym typeface="+mn-ea"/>
              </a:rPr>
              <a:t>×</a:t>
            </a:r>
            <a:r>
              <a:rPr lang="en-US" altLang="zh-CN">
                <a:sym typeface="+mn-ea"/>
              </a:rPr>
              <a:t>3 + 1</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1</a:t>
            </a:r>
            <a:r>
              <a:rPr lang="zh-CN" altLang="en-US">
                <a:sym typeface="+mn-ea"/>
              </a:rPr>
              <a:t>×</a:t>
            </a:r>
            <a:r>
              <a:rPr lang="en-US" altLang="zh-CN">
                <a:sym typeface="+mn-ea"/>
              </a:rPr>
              <a:t>3</a:t>
            </a:r>
            <a:r>
              <a:rPr lang="zh-CN" altLang="en-US">
                <a:sym typeface="+mn-ea"/>
              </a:rPr>
              <a:t>×</a:t>
            </a:r>
            <a:r>
              <a:rPr lang="en-US" altLang="zh-CN">
                <a:sym typeface="+mn-ea"/>
              </a:rPr>
              <a:t>3</a:t>
            </a:r>
            <a:endParaRPr lang="en-US" altLang="zh-CN">
              <a:sym typeface="+mn-ea"/>
            </a:endParaRPr>
          </a:p>
          <a:p>
            <a:r>
              <a:rPr lang="en-US" altLang="zh-CN">
                <a:sym typeface="+mn-ea"/>
              </a:rPr>
              <a:t>	=   900</a:t>
            </a:r>
            <a:endParaRPr lang="en-US" altLang="zh-CN">
              <a:sym typeface="+mn-ea"/>
            </a:endParaRPr>
          </a:p>
        </p:txBody>
      </p:sp>
      <p:graphicFrame>
        <p:nvGraphicFramePr>
          <p:cNvPr id="21" name="对象 20"/>
          <p:cNvGraphicFramePr/>
          <p:nvPr/>
        </p:nvGraphicFramePr>
        <p:xfrm>
          <a:off x="5990590" y="4629150"/>
          <a:ext cx="2187575" cy="940435"/>
        </p:xfrm>
        <a:graphic>
          <a:graphicData uri="http://schemas.openxmlformats.org/presentationml/2006/ole">
            <mc:AlternateContent xmlns:mc="http://schemas.openxmlformats.org/markup-compatibility/2006">
              <mc:Choice xmlns:v="urn:schemas-microsoft-com:vml" Requires="v">
                <p:oleObj spid="_x0000_s22" name="" r:id="rId1" imgW="1308735" imgH="821690" progId="Equation.DSMT4">
                  <p:embed/>
                </p:oleObj>
              </mc:Choice>
              <mc:Fallback>
                <p:oleObj name="" r:id="rId1" imgW="1308735" imgH="821690" progId="Equation.DSMT4">
                  <p:embed/>
                  <p:pic>
                    <p:nvPicPr>
                      <p:cNvPr id="0" name="图片 21"/>
                      <p:cNvPicPr/>
                      <p:nvPr/>
                    </p:nvPicPr>
                    <p:blipFill>
                      <a:blip r:embed="rId2"/>
                      <a:stretch>
                        <a:fillRect/>
                      </a:stretch>
                    </p:blipFill>
                    <p:spPr>
                      <a:xfrm>
                        <a:off x="5990590" y="4629150"/>
                        <a:ext cx="2187575" cy="940435"/>
                      </a:xfrm>
                      <a:prstGeom prst="rect">
                        <a:avLst/>
                      </a:prstGeom>
                    </p:spPr>
                  </p:pic>
                </p:oleObj>
              </mc:Fallback>
            </mc:AlternateContent>
          </a:graphicData>
        </a:graphic>
      </p:graphicFrame>
      <p:sp>
        <p:nvSpPr>
          <p:cNvPr id="24" name="文本框 23"/>
          <p:cNvSpPr txBox="1"/>
          <p:nvPr/>
        </p:nvSpPr>
        <p:spPr>
          <a:xfrm>
            <a:off x="8177530" y="4910455"/>
            <a:ext cx="3663315" cy="368300"/>
          </a:xfrm>
          <a:prstGeom prst="rect">
            <a:avLst/>
          </a:prstGeom>
          <a:noFill/>
        </p:spPr>
        <p:txBody>
          <a:bodyPr wrap="square" rtlCol="0">
            <a:spAutoFit/>
          </a:bodyPr>
          <a:p>
            <a:r>
              <a:rPr lang="en-US" altLang="zh-CN"/>
              <a:t>&lt; 1,</a:t>
            </a:r>
            <a:r>
              <a:rPr lang="zh-CN" altLang="en-US"/>
              <a:t>即可起到减少复杂度的作用</a:t>
            </a:r>
            <a:endParaRPr lang="zh-CN" altLang="en-US"/>
          </a:p>
        </p:txBody>
      </p:sp>
      <p:sp>
        <p:nvSpPr>
          <p:cNvPr id="25" name="文本框 24"/>
          <p:cNvSpPr txBox="1"/>
          <p:nvPr/>
        </p:nvSpPr>
        <p:spPr>
          <a:xfrm>
            <a:off x="6336030" y="5965190"/>
            <a:ext cx="3954780" cy="645160"/>
          </a:xfrm>
          <a:prstGeom prst="rect">
            <a:avLst/>
          </a:prstGeom>
          <a:noFill/>
        </p:spPr>
        <p:txBody>
          <a:bodyPr wrap="square" rtlCol="0">
            <a:spAutoFit/>
          </a:bodyPr>
          <a:p>
            <a:r>
              <a:rPr lang="zh-CN" altLang="en-US"/>
              <a:t>当</a:t>
            </a:r>
            <a:r>
              <a:rPr lang="en-US" altLang="zh-CN"/>
              <a:t>N,D</a:t>
            </a:r>
            <a:r>
              <a:rPr lang="zh-CN" altLang="en-US"/>
              <a:t>都大于</a:t>
            </a:r>
            <a:r>
              <a:rPr lang="en-US" altLang="zh-CN"/>
              <a:t>1</a:t>
            </a:r>
            <a:r>
              <a:rPr lang="zh-CN" altLang="en-US"/>
              <a:t>的时候才可以减少复杂度</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zh-CN" altLang="en-US" sz="3600" dirty="0"/>
              <a:t>Depthwiseconvolution</a:t>
            </a:r>
            <a:endParaRPr lang="zh-CN" altLang="en-US" sz="3600"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1800" dirty="0">
                <a:solidFill>
                  <a:schemeClr val="tx1"/>
                </a:solidFill>
              </a:rPr>
              <a:t>Depthwiseconvolution</a:t>
            </a:r>
            <a:r>
              <a:rPr lang="zh-CN" altLang="en-US" sz="1800" dirty="0">
                <a:solidFill>
                  <a:schemeClr val="tx1"/>
                </a:solidFill>
              </a:rPr>
              <a:t>可以被写成以下形式</a:t>
            </a:r>
            <a:r>
              <a:rPr lang="zh-CN" altLang="en-US" sz="1800" dirty="0">
                <a:solidFill>
                  <a:srgbClr val="FF0000"/>
                </a:solidFill>
              </a:rPr>
              <a:t>：</a:t>
            </a:r>
            <a:endParaRPr lang="zh-CN" altLang="en-US" sz="1800" dirty="0">
              <a:solidFill>
                <a:srgbClr val="FF0000"/>
              </a:solidFill>
            </a:endParaRPr>
          </a:p>
          <a:p>
            <a:pPr algn="just">
              <a:lnSpc>
                <a:spcPct val="120000"/>
              </a:lnSpc>
            </a:pPr>
            <a:endParaRPr lang="zh-CN" altLang="en-US" sz="1800" dirty="0"/>
          </a:p>
          <a:p>
            <a:pPr algn="just">
              <a:lnSpc>
                <a:spcPct val="120000"/>
              </a:lnSpc>
            </a:pPr>
            <a:endParaRPr lang="zh-CN" altLang="en-US" sz="1800" dirty="0"/>
          </a:p>
          <a:p>
            <a:pPr algn="just">
              <a:lnSpc>
                <a:spcPct val="120000"/>
              </a:lnSpc>
            </a:pPr>
            <a:endParaRPr lang="zh-CN" altLang="en-US" sz="1800" dirty="0"/>
          </a:p>
          <a:p>
            <a:pPr algn="just">
              <a:lnSpc>
                <a:spcPct val="120000"/>
              </a:lnSpc>
            </a:pPr>
            <a:r>
              <a:rPr lang="zh-CN" altLang="en-US" sz="1800" dirty="0"/>
              <a:t>计算复杂度为：DK×DK</a:t>
            </a:r>
            <a:r>
              <a:rPr lang="zh-CN" altLang="en-US" sz="1800" dirty="0">
                <a:sym typeface="+mn-ea"/>
              </a:rPr>
              <a:t>×</a:t>
            </a:r>
            <a:r>
              <a:rPr lang="zh-CN" altLang="en-US" sz="1800" dirty="0"/>
              <a:t>M</a:t>
            </a:r>
            <a:r>
              <a:rPr lang="zh-CN" altLang="en-US" sz="1800" dirty="0">
                <a:sym typeface="+mn-ea"/>
              </a:rPr>
              <a:t>×</a:t>
            </a:r>
            <a:r>
              <a:rPr lang="zh-CN" altLang="en-US" sz="1800" dirty="0"/>
              <a:t>DF</a:t>
            </a:r>
            <a:r>
              <a:rPr lang="zh-CN" altLang="en-US" sz="1800" dirty="0">
                <a:sym typeface="+mn-ea"/>
              </a:rPr>
              <a:t>×</a:t>
            </a:r>
            <a:r>
              <a:rPr lang="zh-CN" altLang="en-US" sz="1800" dirty="0"/>
              <a:t>DF+M</a:t>
            </a:r>
            <a:r>
              <a:rPr lang="zh-CN" altLang="en-US" sz="1800" dirty="0">
                <a:sym typeface="+mn-ea"/>
              </a:rPr>
              <a:t>×</a:t>
            </a:r>
            <a:r>
              <a:rPr lang="zh-CN" altLang="en-US" sz="1800" dirty="0"/>
              <a:t>N</a:t>
            </a:r>
            <a:r>
              <a:rPr lang="zh-CN" altLang="en-US" sz="1800" dirty="0">
                <a:sym typeface="+mn-ea"/>
              </a:rPr>
              <a:t>×</a:t>
            </a:r>
            <a:r>
              <a:rPr lang="zh-CN" altLang="en-US" sz="1800" dirty="0"/>
              <a:t>DF</a:t>
            </a:r>
            <a:r>
              <a:rPr lang="zh-CN" altLang="en-US" sz="1800" dirty="0">
                <a:sym typeface="+mn-ea"/>
              </a:rPr>
              <a:t>×</a:t>
            </a:r>
            <a:r>
              <a:rPr lang="zh-CN" altLang="en-US" sz="1800" dirty="0"/>
              <a:t>DF</a:t>
            </a:r>
            <a:endParaRPr lang="zh-CN" altLang="en-US" sz="1800" dirty="0"/>
          </a:p>
          <a:p>
            <a:pPr algn="just">
              <a:lnSpc>
                <a:spcPct val="120000"/>
              </a:lnSpc>
            </a:pPr>
            <a:r>
              <a:rPr lang="zh-CN" altLang="en-US" sz="1800" dirty="0">
                <a:solidFill>
                  <a:schemeClr val="tx1"/>
                </a:solidFill>
              </a:rPr>
              <a:t>通过将卷积表示为滤波和组合两个过程，可以减少计算量：</a:t>
            </a:r>
            <a:endParaRPr lang="zh-CN" altLang="en-US" sz="1800" dirty="0">
              <a:solidFill>
                <a:schemeClr val="tx1"/>
              </a:solidFill>
            </a:endParaRPr>
          </a:p>
        </p:txBody>
      </p:sp>
      <p:graphicFrame>
        <p:nvGraphicFramePr>
          <p:cNvPr id="4" name="对象 3"/>
          <p:cNvGraphicFramePr/>
          <p:nvPr/>
        </p:nvGraphicFramePr>
        <p:xfrm>
          <a:off x="1117600" y="2330450"/>
          <a:ext cx="5543550" cy="1199515"/>
        </p:xfrm>
        <a:graphic>
          <a:graphicData uri="http://schemas.openxmlformats.org/presentationml/2006/ole">
            <mc:AlternateContent xmlns:mc="http://schemas.openxmlformats.org/markup-compatibility/2006">
              <mc:Choice xmlns:v="urn:schemas-microsoft-com:vml" Requires="v">
                <p:oleObj spid="_x0000_s5" name="" r:id="rId3" imgW="1688465" imgH="444500" progId="Equation.DSMT4">
                  <p:embed/>
                </p:oleObj>
              </mc:Choice>
              <mc:Fallback>
                <p:oleObj name="" r:id="rId3" imgW="1688465" imgH="444500" progId="Equation.DSMT4">
                  <p:embed/>
                  <p:pic>
                    <p:nvPicPr>
                      <p:cNvPr id="0" name="图片 4"/>
                      <p:cNvPicPr/>
                      <p:nvPr/>
                    </p:nvPicPr>
                    <p:blipFill>
                      <a:blip r:embed="rId4"/>
                      <a:stretch>
                        <a:fillRect/>
                      </a:stretch>
                    </p:blipFill>
                    <p:spPr>
                      <a:xfrm>
                        <a:off x="1117600" y="2330450"/>
                        <a:ext cx="5543550" cy="1199515"/>
                      </a:xfrm>
                      <a:prstGeom prst="rect">
                        <a:avLst/>
                      </a:prstGeom>
                    </p:spPr>
                  </p:pic>
                </p:oleObj>
              </mc:Fallback>
            </mc:AlternateContent>
          </a:graphicData>
        </a:graphic>
      </p:graphicFrame>
      <p:graphicFrame>
        <p:nvGraphicFramePr>
          <p:cNvPr id="6" name="对象 5"/>
          <p:cNvGraphicFramePr/>
          <p:nvPr/>
        </p:nvGraphicFramePr>
        <p:xfrm>
          <a:off x="1117600" y="4699635"/>
          <a:ext cx="6437630" cy="991870"/>
        </p:xfrm>
        <a:graphic>
          <a:graphicData uri="http://schemas.openxmlformats.org/presentationml/2006/ole">
            <mc:AlternateContent xmlns:mc="http://schemas.openxmlformats.org/markup-compatibility/2006">
              <mc:Choice xmlns:v="urn:schemas-microsoft-com:vml" Requires="v">
                <p:oleObj spid="_x0000_s7" name="" r:id="rId5" imgW="2819400" imgH="431800" progId="Equation.DSMT4">
                  <p:embed/>
                </p:oleObj>
              </mc:Choice>
              <mc:Fallback>
                <p:oleObj name="" r:id="rId5" imgW="2819400" imgH="431800" progId="Equation.DSMT4">
                  <p:embed/>
                  <p:pic>
                    <p:nvPicPr>
                      <p:cNvPr id="0" name="图片 6"/>
                      <p:cNvPicPr/>
                      <p:nvPr/>
                    </p:nvPicPr>
                    <p:blipFill>
                      <a:blip r:embed="rId6"/>
                      <a:stretch>
                        <a:fillRect/>
                      </a:stretch>
                    </p:blipFill>
                    <p:spPr>
                      <a:xfrm>
                        <a:off x="1117600" y="4699635"/>
                        <a:ext cx="6437630" cy="991870"/>
                      </a:xfrm>
                      <a:prstGeom prst="rect">
                        <a:avLst/>
                      </a:prstGeom>
                    </p:spPr>
                  </p:pic>
                </p:oleObj>
              </mc:Fallback>
            </mc:AlternateContent>
          </a:graphicData>
        </a:graphic>
      </p:graphicFrame>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38200" y="951230"/>
            <a:ext cx="10515600" cy="5226050"/>
          </a:xfrm>
        </p:spPr>
        <p:txBody>
          <a:bodyPr>
            <a:normAutofit/>
          </a:bodyPr>
          <a:lstStyle/>
          <a:p>
            <a:pPr algn="just">
              <a:lnSpc>
                <a:spcPct val="120000"/>
              </a:lnSpc>
            </a:pPr>
            <a:r>
              <a:rPr lang="zh-CN" altLang="en-US" sz="1800" dirty="0"/>
              <a:t>使用深度可分离的卷积来破坏输出通道的数量和内核大小的</a:t>
            </a:r>
            <a:r>
              <a:rPr lang="zh-CN" altLang="en-US" sz="1800" b="1" dirty="0"/>
              <a:t>相互作用</a:t>
            </a:r>
            <a:r>
              <a:rPr lang="zh-CN" altLang="en-US" sz="1800" dirty="0"/>
              <a:t>。</a:t>
            </a:r>
            <a:endParaRPr lang="zh-CN" altLang="en-US" sz="1800" dirty="0"/>
          </a:p>
          <a:p>
            <a:pPr algn="just">
              <a:lnSpc>
                <a:spcPct val="120000"/>
              </a:lnSpc>
            </a:pPr>
            <a:r>
              <a:rPr lang="zh-CN" altLang="en-US" sz="1800" dirty="0"/>
              <a:t>深度可分离卷积由两层构成：depthwiseconvolutions和pointwiseconvolutions。我们使用depthwiseconvolution对每个输入通道（输入的深度）执行单个滤波器。Pointwiseconvolution（1x1卷积）用来创建depthwise层的线性叠加。MobileNets对两层卷积层都使用了BatchNormalization和ReLU</a:t>
            </a:r>
            <a:r>
              <a:rPr lang="zh-CN" altLang="en-US" sz="1800" b="1" dirty="0"/>
              <a:t>非线性激活</a:t>
            </a:r>
            <a:r>
              <a:rPr lang="zh-CN" altLang="en-US" sz="1800" dirty="0"/>
              <a:t>。</a:t>
            </a:r>
            <a:endParaRPr lang="zh-CN" altLang="en-US" sz="1800" dirty="0"/>
          </a:p>
          <a:p>
            <a:pPr algn="just">
              <a:lnSpc>
                <a:spcPct val="120000"/>
              </a:lnSpc>
            </a:pPr>
            <a:r>
              <a:rPr lang="en-US" altLang="zh-CN" sz="1800" dirty="0"/>
              <a:t>ReLU</a:t>
            </a:r>
            <a:r>
              <a:rPr lang="zh-CN" altLang="en-US" sz="1800" dirty="0"/>
              <a:t>：斜坡函数</a:t>
            </a:r>
            <a:endParaRPr lang="zh-CN" altLang="en-US" sz="1800" dirty="0"/>
          </a:p>
          <a:p>
            <a:pPr algn="just">
              <a:lnSpc>
                <a:spcPct val="120000"/>
              </a:lnSpc>
            </a:pPr>
            <a:r>
              <a:rPr lang="en-US" altLang="zh-CN" sz="1800" dirty="0"/>
              <a:t>BatchNormalization</a:t>
            </a:r>
            <a:r>
              <a:rPr lang="zh-CN" altLang="en-US" sz="1800" dirty="0"/>
              <a:t>：在神经网络的训练过程中对每层的输入数据加一个标准化处理，不仅仅只对输入层的输入数据x进行标准化，还对每个隐藏层的输入进行标准化。</a:t>
            </a:r>
            <a:endParaRPr lang="zh-CN" altLang="en-US" sz="1800" dirty="0"/>
          </a:p>
          <a:p>
            <a:pPr algn="just">
              <a:lnSpc>
                <a:spcPct val="120000"/>
              </a:lnSpc>
            </a:pPr>
            <a:r>
              <a:rPr lang="en-US" altLang="zh-CN" sz="1800" dirty="0">
                <a:hlinkClick r:id="rId2" action="ppaction://hlinksldjump"/>
              </a:rPr>
              <a:t>BN</a:t>
            </a:r>
            <a:r>
              <a:rPr lang="zh-CN" altLang="en-US" sz="1800" dirty="0">
                <a:hlinkClick r:id="rId2" action="ppaction://hlinksldjump"/>
              </a:rPr>
              <a:t>与</a:t>
            </a:r>
            <a:r>
              <a:rPr lang="en-US" altLang="zh-CN" sz="1800" dirty="0">
                <a:hlinkClick r:id="rId2" action="ppaction://hlinksldjump"/>
              </a:rPr>
              <a:t>ReLU</a:t>
            </a:r>
            <a:endParaRPr lang="en-US" altLang="zh-CN" sz="1800"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图片1 (2)"/>
          <p:cNvPicPr>
            <a:picLocks noChangeAspect="1"/>
          </p:cNvPicPr>
          <p:nvPr/>
        </p:nvPicPr>
        <p:blipFill>
          <a:blip r:embed="rId1"/>
          <a:stretch>
            <a:fillRect/>
          </a:stretch>
        </p:blipFill>
        <p:spPr>
          <a:xfrm>
            <a:off x="779780" y="3138805"/>
            <a:ext cx="7430135" cy="2582545"/>
          </a:xfrm>
          <a:prstGeom prst="rect">
            <a:avLst/>
          </a:prstGeom>
        </p:spPr>
      </p:pic>
      <p:sp>
        <p:nvSpPr>
          <p:cNvPr id="7" name="文本框 6"/>
          <p:cNvSpPr txBox="1"/>
          <p:nvPr/>
        </p:nvSpPr>
        <p:spPr>
          <a:xfrm>
            <a:off x="1221740" y="864870"/>
            <a:ext cx="3185795" cy="368300"/>
          </a:xfrm>
          <a:prstGeom prst="rect">
            <a:avLst/>
          </a:prstGeom>
          <a:noFill/>
        </p:spPr>
        <p:txBody>
          <a:bodyPr wrap="square" rtlCol="0">
            <a:spAutoFit/>
          </a:bodyPr>
          <a:p>
            <a:r>
              <a:rPr lang="zh-CN" altLang="en-US" dirty="0">
                <a:solidFill>
                  <a:schemeClr val="accent1"/>
                </a:solidFill>
                <a:effectLst>
                  <a:outerShdw blurRad="38100" dist="25400" dir="5400000" algn="ctr" rotWithShape="0">
                    <a:srgbClr val="6E747A">
                      <a:alpha val="43000"/>
                    </a:srgbClr>
                  </a:outerShdw>
                </a:effectLst>
                <a:sym typeface="+mn-ea"/>
              </a:rPr>
              <a:t>BatchNormalization</a:t>
            </a:r>
            <a:endParaRPr lang="zh-CN" altLang="en-US" dirty="0">
              <a:solidFill>
                <a:schemeClr val="accent1"/>
              </a:solidFill>
              <a:effectLst>
                <a:outerShdw blurRad="38100" dist="25400" dir="5400000" algn="ctr" rotWithShape="0">
                  <a:srgbClr val="6E747A">
                    <a:alpha val="43000"/>
                  </a:srgbClr>
                </a:outerShdw>
              </a:effectLst>
              <a:sym typeface="+mn-ea"/>
            </a:endParaRPr>
          </a:p>
        </p:txBody>
      </p:sp>
      <p:pic>
        <p:nvPicPr>
          <p:cNvPr id="2" name="图片 1" descr="20170721163014837"/>
          <p:cNvPicPr>
            <a:picLocks noChangeAspect="1"/>
          </p:cNvPicPr>
          <p:nvPr/>
        </p:nvPicPr>
        <p:blipFill>
          <a:blip r:embed="rId2"/>
          <a:stretch>
            <a:fillRect/>
          </a:stretch>
        </p:blipFill>
        <p:spPr>
          <a:xfrm>
            <a:off x="4670425" y="394335"/>
            <a:ext cx="4488815" cy="1447165"/>
          </a:xfrm>
          <a:prstGeom prst="rect">
            <a:avLst/>
          </a:prstGeom>
        </p:spPr>
      </p:pic>
      <p:sp>
        <p:nvSpPr>
          <p:cNvPr id="3" name="文本框 2"/>
          <p:cNvSpPr txBox="1"/>
          <p:nvPr/>
        </p:nvSpPr>
        <p:spPr>
          <a:xfrm>
            <a:off x="685800" y="1584960"/>
            <a:ext cx="3802380" cy="1198880"/>
          </a:xfrm>
          <a:prstGeom prst="rect">
            <a:avLst/>
          </a:prstGeom>
          <a:noFill/>
        </p:spPr>
        <p:txBody>
          <a:bodyPr wrap="square" rtlCol="0">
            <a:spAutoFit/>
          </a:bodyPr>
          <a:p>
            <a:r>
              <a:rPr lang="zh-CN" altLang="en-US" sz="1200"/>
              <a:t>BN就是在神经网络的训练过程中对每层的输入数据加一个标准化处理。 传统的神经网络，只是在将样本x输入输入层之前对x进行标准化处理（减均值，除标准差），以降低样本间的差异性。BN是在此基础上，不仅仅只对输入层的输入数据x进行标准化，还对每个隐藏层的输入进行标准化。</a:t>
            </a:r>
            <a:endParaRPr lang="zh-CN" altLang="en-US" sz="120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1 (3)"/>
          <p:cNvPicPr>
            <a:picLocks noChangeAspect="1"/>
          </p:cNvPicPr>
          <p:nvPr/>
        </p:nvPicPr>
        <p:blipFill>
          <a:blip r:embed="rId1"/>
          <a:stretch>
            <a:fillRect/>
          </a:stretch>
        </p:blipFill>
        <p:spPr>
          <a:xfrm>
            <a:off x="1497330" y="796290"/>
            <a:ext cx="7971155" cy="1303020"/>
          </a:xfrm>
          <a:prstGeom prst="rect">
            <a:avLst/>
          </a:prstGeom>
        </p:spPr>
      </p:pic>
      <p:pic>
        <p:nvPicPr>
          <p:cNvPr id="5" name="图片 4" descr="图片1 (4)"/>
          <p:cNvPicPr>
            <a:picLocks noChangeAspect="1"/>
          </p:cNvPicPr>
          <p:nvPr/>
        </p:nvPicPr>
        <p:blipFill>
          <a:blip r:embed="rId2"/>
          <a:stretch>
            <a:fillRect/>
          </a:stretch>
        </p:blipFill>
        <p:spPr>
          <a:xfrm>
            <a:off x="680720" y="2461895"/>
            <a:ext cx="10593705" cy="267906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1 (3)"/>
          <p:cNvPicPr>
            <a:picLocks noChangeAspect="1"/>
          </p:cNvPicPr>
          <p:nvPr/>
        </p:nvPicPr>
        <p:blipFill>
          <a:blip r:embed="rId1"/>
          <a:stretch>
            <a:fillRect/>
          </a:stretch>
        </p:blipFill>
        <p:spPr>
          <a:xfrm>
            <a:off x="854710" y="796925"/>
            <a:ext cx="7971155" cy="1303020"/>
          </a:xfrm>
          <a:prstGeom prst="rect">
            <a:avLst/>
          </a:prstGeom>
        </p:spPr>
      </p:pic>
      <p:pic>
        <p:nvPicPr>
          <p:cNvPr id="5" name="图片 4" descr="图片1 (5)"/>
          <p:cNvPicPr>
            <a:picLocks noChangeAspect="1"/>
          </p:cNvPicPr>
          <p:nvPr/>
        </p:nvPicPr>
        <p:blipFill>
          <a:blip r:embed="rId2"/>
          <a:stretch>
            <a:fillRect/>
          </a:stretch>
        </p:blipFill>
        <p:spPr>
          <a:xfrm>
            <a:off x="1132205" y="2222500"/>
            <a:ext cx="7219315" cy="794385"/>
          </a:xfrm>
          <a:prstGeom prst="rect">
            <a:avLst/>
          </a:prstGeom>
        </p:spPr>
      </p:pic>
      <p:sp>
        <p:nvSpPr>
          <p:cNvPr id="8" name="文本框 7"/>
          <p:cNvSpPr txBox="1"/>
          <p:nvPr/>
        </p:nvSpPr>
        <p:spPr>
          <a:xfrm>
            <a:off x="854710" y="3550920"/>
            <a:ext cx="278765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ReLU</a:t>
            </a:r>
            <a:r>
              <a:rPr lang="zh-CN" altLang="en-US">
                <a:solidFill>
                  <a:schemeClr val="accent1"/>
                </a:solidFill>
                <a:effectLst>
                  <a:outerShdw blurRad="38100" dist="25400" dir="5400000" algn="ctr" rotWithShape="0">
                    <a:srgbClr val="6E747A">
                      <a:alpha val="43000"/>
                    </a:srgbClr>
                  </a:outerShdw>
                </a:effectLst>
              </a:rPr>
              <a:t>激活</a:t>
            </a:r>
            <a:endParaRPr lang="zh-CN" altLang="en-US">
              <a:solidFill>
                <a:schemeClr val="accent1"/>
              </a:solidFill>
              <a:effectLst>
                <a:outerShdw blurRad="38100" dist="25400" dir="5400000" algn="ctr" rotWithShape="0">
                  <a:srgbClr val="6E747A">
                    <a:alpha val="43000"/>
                  </a:srgbClr>
                </a:outerShdw>
              </a:effectLst>
            </a:endParaRPr>
          </a:p>
        </p:txBody>
      </p:sp>
      <p:pic>
        <p:nvPicPr>
          <p:cNvPr id="9" name="图片 8" descr="图片1 (6)"/>
          <p:cNvPicPr>
            <a:picLocks noChangeAspect="1"/>
          </p:cNvPicPr>
          <p:nvPr/>
        </p:nvPicPr>
        <p:blipFill>
          <a:blip r:embed="rId3"/>
          <a:stretch>
            <a:fillRect/>
          </a:stretch>
        </p:blipFill>
        <p:spPr>
          <a:xfrm>
            <a:off x="1132205" y="4121785"/>
            <a:ext cx="10891520" cy="1758950"/>
          </a:xfrm>
          <a:prstGeom prst="rect">
            <a:avLst/>
          </a:prstGeom>
        </p:spPr>
      </p:pic>
      <p:sp>
        <p:nvSpPr>
          <p:cNvPr id="2" name="文本框 1"/>
          <p:cNvSpPr txBox="1"/>
          <p:nvPr/>
        </p:nvSpPr>
        <p:spPr>
          <a:xfrm>
            <a:off x="8402955" y="492125"/>
            <a:ext cx="3533140" cy="1168400"/>
          </a:xfrm>
          <a:prstGeom prst="rect">
            <a:avLst/>
          </a:prstGeom>
          <a:noFill/>
        </p:spPr>
        <p:txBody>
          <a:bodyPr wrap="square" rtlCol="0">
            <a:spAutoFit/>
          </a:bodyPr>
          <a:p>
            <a:r>
              <a:rPr lang="en-US" altLang="zh-CN" sz="1400"/>
              <a:t>BN</a:t>
            </a:r>
            <a:r>
              <a:rPr lang="zh-CN" altLang="en-US" sz="1400"/>
              <a:t>的核心就是对每一层的输入数据做归一化</a:t>
            </a:r>
            <a:r>
              <a:rPr lang="en-US" altLang="zh-CN" sz="1400"/>
              <a:t>(</a:t>
            </a:r>
            <a:r>
              <a:rPr lang="zh-CN" altLang="en-US" sz="1400"/>
              <a:t>标准化</a:t>
            </a:r>
            <a:r>
              <a:rPr lang="en-US" altLang="zh-CN" sz="1400"/>
              <a:t>)</a:t>
            </a:r>
            <a:r>
              <a:rPr lang="zh-CN" altLang="en-US" sz="1400"/>
              <a:t>处理，但也不是简单的处理，不然会改变本层网络学习到的特征，所以采用了两个参数</a:t>
            </a:r>
            <a:r>
              <a:rPr lang="en-US" altLang="zh-CN" sz="1400"/>
              <a:t>γ</a:t>
            </a:r>
            <a:r>
              <a:rPr lang="zh-CN" altLang="en-US" sz="1400"/>
              <a:t>和</a:t>
            </a:r>
            <a:r>
              <a:rPr lang="en-US" altLang="zh-CN" sz="1400"/>
              <a:t>β</a:t>
            </a:r>
            <a:r>
              <a:rPr lang="zh-CN" altLang="en-US" sz="1400"/>
              <a:t>来调整，这种方式称为变换重构方式。</a:t>
            </a:r>
            <a:endParaRPr lang="zh-CN" altLang="en-US" sz="1400"/>
          </a:p>
        </p:txBody>
      </p:sp>
      <p:pic>
        <p:nvPicPr>
          <p:cNvPr id="3" name="图片 2" descr="aaa"/>
          <p:cNvPicPr>
            <a:picLocks noChangeAspect="1"/>
          </p:cNvPicPr>
          <p:nvPr/>
        </p:nvPicPr>
        <p:blipFill>
          <a:blip r:embed="rId4"/>
          <a:stretch>
            <a:fillRect/>
          </a:stretch>
        </p:blipFill>
        <p:spPr>
          <a:xfrm>
            <a:off x="8745220" y="1660525"/>
            <a:ext cx="2848610" cy="561975"/>
          </a:xfrm>
          <a:prstGeom prst="rect">
            <a:avLst/>
          </a:prstGeom>
        </p:spPr>
      </p:pic>
      <p:sp>
        <p:nvSpPr>
          <p:cNvPr id="6" name="文本框 5"/>
          <p:cNvSpPr txBox="1"/>
          <p:nvPr/>
        </p:nvSpPr>
        <p:spPr>
          <a:xfrm>
            <a:off x="8402955" y="2412365"/>
            <a:ext cx="3348990" cy="2245360"/>
          </a:xfrm>
          <a:prstGeom prst="rect">
            <a:avLst/>
          </a:prstGeom>
          <a:noFill/>
        </p:spPr>
        <p:txBody>
          <a:bodyPr wrap="square" rtlCol="0">
            <a:spAutoFit/>
          </a:bodyPr>
          <a:p>
            <a:r>
              <a:rPr lang="zh-CN" altLang="en-US" sz="1400"/>
              <a:t>令</a:t>
            </a:r>
            <a:r>
              <a:rPr lang="en-US" altLang="zh-CN" sz="1400"/>
              <a:t>γ</a:t>
            </a:r>
            <a:r>
              <a:rPr lang="zh-CN" altLang="en-US" sz="1400"/>
              <a:t>等于之前求得的标准差，</a:t>
            </a:r>
            <a:r>
              <a:rPr lang="en-US" altLang="zh-CN" sz="1400"/>
              <a:t>β</a:t>
            </a:r>
            <a:r>
              <a:rPr lang="zh-CN" altLang="en-US" sz="1400"/>
              <a:t>等于之前求得的均值，可以将数据还原回去。</a:t>
            </a:r>
            <a:endParaRPr lang="zh-CN" altLang="en-US" sz="1400"/>
          </a:p>
          <a:p>
            <a:r>
              <a:rPr lang="zh-CN" altLang="en-US" sz="1400"/>
              <a:t>而</a:t>
            </a:r>
            <a:r>
              <a:rPr lang="en-US" altLang="zh-CN" sz="1400"/>
              <a:t>BN</a:t>
            </a:r>
            <a:r>
              <a:rPr lang="zh-CN" altLang="en-US" sz="1400"/>
              <a:t>在</a:t>
            </a:r>
            <a:r>
              <a:rPr lang="en-US" altLang="zh-CN" sz="1400"/>
              <a:t>CNN</a:t>
            </a:r>
            <a:r>
              <a:rPr lang="zh-CN" altLang="en-US" sz="1400"/>
              <a:t>上的运用具体来说应该是本质上</a:t>
            </a:r>
            <a:r>
              <a:rPr lang="en-US" altLang="zh-CN" sz="1400"/>
              <a:t>BN</a:t>
            </a:r>
            <a:r>
              <a:rPr lang="zh-CN" altLang="en-US" sz="1400"/>
              <a:t>是对单一神经元</a:t>
            </a:r>
            <a:r>
              <a:rPr lang="en-US" altLang="zh-CN" sz="1400"/>
              <a:t>x</a:t>
            </a:r>
            <a:r>
              <a:rPr lang="zh-CN" altLang="en-US" sz="1400"/>
              <a:t>做归一化处理，但是这样由于神经元很多</a:t>
            </a:r>
            <a:r>
              <a:rPr lang="en-US" altLang="zh-CN" sz="1400"/>
              <a:t>(</a:t>
            </a:r>
            <a:r>
              <a:rPr lang="zh-CN" altLang="en-US" sz="1400"/>
              <a:t>假设一层有</a:t>
            </a:r>
            <a:r>
              <a:rPr lang="en-US" altLang="zh-CN" sz="1400"/>
              <a:t>6</a:t>
            </a:r>
            <a:r>
              <a:rPr lang="zh-CN" altLang="en-US" sz="1400"/>
              <a:t>个特征图，一个图的大小是</a:t>
            </a:r>
            <a:r>
              <a:rPr lang="en-US" altLang="zh-CN" sz="1400"/>
              <a:t>128</a:t>
            </a:r>
            <a:r>
              <a:rPr lang="zh-CN" altLang="en-US" sz="1400"/>
              <a:t>×</a:t>
            </a:r>
            <a:r>
              <a:rPr lang="en-US" altLang="zh-CN" sz="1400"/>
              <a:t>128</a:t>
            </a:r>
            <a:r>
              <a:rPr lang="zh-CN" altLang="en-US" sz="1400"/>
              <a:t>，那么就要对</a:t>
            </a:r>
            <a:r>
              <a:rPr lang="en-US" altLang="zh-CN" sz="1400"/>
              <a:t>6</a:t>
            </a:r>
            <a:r>
              <a:rPr lang="zh-CN" altLang="en-US" sz="1400"/>
              <a:t>×</a:t>
            </a:r>
            <a:r>
              <a:rPr lang="en-US" altLang="zh-CN" sz="1400"/>
              <a:t>128</a:t>
            </a:r>
            <a:r>
              <a:rPr lang="zh-CN" altLang="en-US" sz="1400"/>
              <a:t>×</a:t>
            </a:r>
            <a:r>
              <a:rPr lang="en-US" altLang="zh-CN" sz="1400"/>
              <a:t>128</a:t>
            </a:r>
            <a:r>
              <a:rPr lang="zh-CN" altLang="en-US" sz="1400"/>
              <a:t>个神经元做归一化处理</a:t>
            </a:r>
            <a:r>
              <a:rPr lang="en-US" altLang="zh-CN" sz="1400"/>
              <a:t>)</a:t>
            </a:r>
            <a:r>
              <a:rPr lang="zh-CN" altLang="en-US" sz="1400"/>
              <a:t>，所以采用权值共享的策略，把需要处理的网络层的每一个特征图当作一个神经元来做归一化处理。</a:t>
            </a:r>
            <a:endParaRPr lang="zh-CN" altLang="en-US" sz="140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2.2</a:t>
            </a:r>
            <a:endParaRPr lang="en-US" altLang="zh-CN" sz="3600" dirty="0"/>
          </a:p>
        </p:txBody>
      </p:sp>
      <p:sp>
        <p:nvSpPr>
          <p:cNvPr id="3" name="内容占位符 2"/>
          <p:cNvSpPr>
            <a:spLocks noGrp="1"/>
          </p:cNvSpPr>
          <p:nvPr>
            <p:ph idx="1"/>
            <p:custDataLst>
              <p:tags r:id="rId2"/>
            </p:custDataLst>
          </p:nvPr>
        </p:nvSpPr>
        <p:spPr>
          <a:xfrm>
            <a:off x="838200" y="1457960"/>
            <a:ext cx="6431280" cy="4351655"/>
          </a:xfrm>
        </p:spPr>
        <p:txBody>
          <a:bodyPr>
            <a:normAutofit/>
          </a:bodyPr>
          <a:lstStyle/>
          <a:p>
            <a:pPr algn="just">
              <a:lnSpc>
                <a:spcPct val="120000"/>
              </a:lnSpc>
            </a:pPr>
            <a:r>
              <a:rPr lang="zh-CN" altLang="en-US" sz="1800" dirty="0"/>
              <a:t>网络结构定义：</a:t>
            </a:r>
            <a:endParaRPr lang="zh-CN" altLang="en-US" sz="1800" dirty="0"/>
          </a:p>
        </p:txBody>
      </p:sp>
      <p:sp>
        <p:nvSpPr>
          <p:cNvPr id="4" name="矩形 3"/>
          <p:cNvSpPr/>
          <p:nvPr/>
        </p:nvSpPr>
        <p:spPr>
          <a:xfrm>
            <a:off x="1116330" y="2787015"/>
            <a:ext cx="151511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BN</a:t>
            </a:r>
            <a:endParaRPr lang="en-US" altLang="zh-CN">
              <a:solidFill>
                <a:schemeClr val="tx1"/>
              </a:solidFill>
            </a:endParaRPr>
          </a:p>
        </p:txBody>
      </p:sp>
      <p:sp>
        <p:nvSpPr>
          <p:cNvPr id="5" name="矩形 4"/>
          <p:cNvSpPr/>
          <p:nvPr/>
        </p:nvSpPr>
        <p:spPr>
          <a:xfrm>
            <a:off x="1116330" y="3566160"/>
            <a:ext cx="151511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ReLU</a:t>
            </a:r>
            <a:endParaRPr lang="en-US">
              <a:solidFill>
                <a:schemeClr val="tx1"/>
              </a:solidFill>
            </a:endParaRPr>
          </a:p>
        </p:txBody>
      </p:sp>
      <p:sp>
        <p:nvSpPr>
          <p:cNvPr id="6" name="矩形 5"/>
          <p:cNvSpPr/>
          <p:nvPr/>
        </p:nvSpPr>
        <p:spPr>
          <a:xfrm>
            <a:off x="1116330" y="2050415"/>
            <a:ext cx="151511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r>
              <a:rPr lang="zh-CN" altLang="en-US">
                <a:solidFill>
                  <a:schemeClr val="tx1"/>
                </a:solidFill>
              </a:rPr>
              <a:t>×</a:t>
            </a:r>
            <a:r>
              <a:rPr lang="en-US" altLang="zh-CN">
                <a:solidFill>
                  <a:schemeClr val="tx1"/>
                </a:solidFill>
              </a:rPr>
              <a:t>3 Conv</a:t>
            </a:r>
            <a:endParaRPr lang="en-US" altLang="zh-CN">
              <a:solidFill>
                <a:schemeClr val="tx1"/>
              </a:solidFill>
            </a:endParaRPr>
          </a:p>
        </p:txBody>
      </p:sp>
      <p:cxnSp>
        <p:nvCxnSpPr>
          <p:cNvPr id="7" name="直接连接符 6"/>
          <p:cNvCxnSpPr>
            <a:stCxn id="6" idx="2"/>
            <a:endCxn id="4" idx="0"/>
          </p:cNvCxnSpPr>
          <p:nvPr/>
        </p:nvCxnSpPr>
        <p:spPr>
          <a:xfrm>
            <a:off x="1873885" y="2518410"/>
            <a:ext cx="0" cy="268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2"/>
            <a:endCxn id="5" idx="0"/>
          </p:cNvCxnSpPr>
          <p:nvPr/>
        </p:nvCxnSpPr>
        <p:spPr>
          <a:xfrm>
            <a:off x="1873885" y="3255010"/>
            <a:ext cx="0"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47465" y="2050415"/>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r>
              <a:rPr lang="zh-CN" altLang="en-US">
                <a:solidFill>
                  <a:schemeClr val="tx1"/>
                </a:solidFill>
              </a:rPr>
              <a:t>×</a:t>
            </a:r>
            <a:r>
              <a:rPr lang="en-US" altLang="zh-CN">
                <a:solidFill>
                  <a:schemeClr val="tx1"/>
                </a:solidFill>
              </a:rPr>
              <a:t>3 Deptwise Conv</a:t>
            </a:r>
            <a:endParaRPr lang="en-US" altLang="zh-CN">
              <a:solidFill>
                <a:schemeClr val="tx1"/>
              </a:solidFill>
            </a:endParaRPr>
          </a:p>
        </p:txBody>
      </p:sp>
      <p:sp>
        <p:nvSpPr>
          <p:cNvPr id="10" name="矩形 9"/>
          <p:cNvSpPr/>
          <p:nvPr/>
        </p:nvSpPr>
        <p:spPr>
          <a:xfrm>
            <a:off x="3847465" y="2787015"/>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BN</a:t>
            </a:r>
            <a:endParaRPr lang="en-US">
              <a:solidFill>
                <a:schemeClr val="tx1"/>
              </a:solidFill>
            </a:endParaRPr>
          </a:p>
        </p:txBody>
      </p:sp>
      <p:sp>
        <p:nvSpPr>
          <p:cNvPr id="11" name="矩形 10"/>
          <p:cNvSpPr/>
          <p:nvPr/>
        </p:nvSpPr>
        <p:spPr>
          <a:xfrm>
            <a:off x="3847465" y="5137150"/>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BN</a:t>
            </a:r>
            <a:endParaRPr lang="en-US">
              <a:solidFill>
                <a:schemeClr val="tx1"/>
              </a:solidFill>
            </a:endParaRPr>
          </a:p>
        </p:txBody>
      </p:sp>
      <p:sp>
        <p:nvSpPr>
          <p:cNvPr id="12" name="矩形 11"/>
          <p:cNvSpPr/>
          <p:nvPr/>
        </p:nvSpPr>
        <p:spPr>
          <a:xfrm>
            <a:off x="3847465" y="5931535"/>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ReLU</a:t>
            </a:r>
            <a:endParaRPr lang="en-US">
              <a:solidFill>
                <a:schemeClr val="tx1"/>
              </a:solidFill>
            </a:endParaRPr>
          </a:p>
        </p:txBody>
      </p:sp>
      <p:sp>
        <p:nvSpPr>
          <p:cNvPr id="13" name="矩形 12"/>
          <p:cNvSpPr/>
          <p:nvPr/>
        </p:nvSpPr>
        <p:spPr>
          <a:xfrm>
            <a:off x="3847465" y="4349115"/>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r>
              <a:rPr lang="zh-CN" altLang="en-US">
                <a:solidFill>
                  <a:schemeClr val="tx1"/>
                </a:solidFill>
              </a:rPr>
              <a:t>×</a:t>
            </a:r>
            <a:r>
              <a:rPr lang="en-US" altLang="zh-CN">
                <a:solidFill>
                  <a:schemeClr val="tx1"/>
                </a:solidFill>
              </a:rPr>
              <a:t>1 Conv</a:t>
            </a:r>
            <a:endParaRPr lang="en-US" altLang="zh-CN">
              <a:solidFill>
                <a:schemeClr val="tx1"/>
              </a:solidFill>
            </a:endParaRPr>
          </a:p>
        </p:txBody>
      </p:sp>
      <p:sp>
        <p:nvSpPr>
          <p:cNvPr id="14" name="矩形 13"/>
          <p:cNvSpPr/>
          <p:nvPr/>
        </p:nvSpPr>
        <p:spPr>
          <a:xfrm>
            <a:off x="3847465" y="3566160"/>
            <a:ext cx="2811780" cy="46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ReLU</a:t>
            </a:r>
            <a:endParaRPr lang="en-US">
              <a:solidFill>
                <a:schemeClr val="tx1"/>
              </a:solidFill>
            </a:endParaRPr>
          </a:p>
        </p:txBody>
      </p:sp>
      <p:sp>
        <p:nvSpPr>
          <p:cNvPr id="15" name="文本框 14"/>
          <p:cNvSpPr txBox="1"/>
          <p:nvPr/>
        </p:nvSpPr>
        <p:spPr>
          <a:xfrm>
            <a:off x="1116330" y="4349115"/>
            <a:ext cx="1532255" cy="368300"/>
          </a:xfrm>
          <a:prstGeom prst="rect">
            <a:avLst/>
          </a:prstGeom>
          <a:noFill/>
        </p:spPr>
        <p:txBody>
          <a:bodyPr wrap="square" rtlCol="0">
            <a:spAutoFit/>
          </a:bodyPr>
          <a:p>
            <a:r>
              <a:rPr lang="zh-CN" altLang="en-US"/>
              <a:t>常规卷积</a:t>
            </a:r>
            <a:endParaRPr lang="zh-CN" altLang="en-US"/>
          </a:p>
        </p:txBody>
      </p:sp>
      <p:sp>
        <p:nvSpPr>
          <p:cNvPr id="16" name="文本框 15"/>
          <p:cNvSpPr txBox="1"/>
          <p:nvPr/>
        </p:nvSpPr>
        <p:spPr>
          <a:xfrm>
            <a:off x="4462145" y="6511925"/>
            <a:ext cx="1582420" cy="368300"/>
          </a:xfrm>
          <a:prstGeom prst="rect">
            <a:avLst/>
          </a:prstGeom>
          <a:noFill/>
        </p:spPr>
        <p:txBody>
          <a:bodyPr wrap="square" rtlCol="0">
            <a:spAutoFit/>
          </a:bodyPr>
          <a:p>
            <a:r>
              <a:rPr lang="zh-CN" altLang="en-US"/>
              <a:t>深度可分卷积</a:t>
            </a:r>
            <a:endParaRPr lang="zh-CN" altLang="en-US"/>
          </a:p>
        </p:txBody>
      </p:sp>
      <p:cxnSp>
        <p:nvCxnSpPr>
          <p:cNvPr id="17" name="直接连接符 16"/>
          <p:cNvCxnSpPr>
            <a:stCxn id="9" idx="2"/>
            <a:endCxn id="10" idx="0"/>
          </p:cNvCxnSpPr>
          <p:nvPr/>
        </p:nvCxnSpPr>
        <p:spPr>
          <a:xfrm>
            <a:off x="5253355" y="2518410"/>
            <a:ext cx="0" cy="268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2"/>
            <a:endCxn id="14" idx="0"/>
          </p:cNvCxnSpPr>
          <p:nvPr/>
        </p:nvCxnSpPr>
        <p:spPr>
          <a:xfrm>
            <a:off x="5253355" y="3255010"/>
            <a:ext cx="0" cy="31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4" idx="2"/>
            <a:endCxn id="13" idx="0"/>
          </p:cNvCxnSpPr>
          <p:nvPr/>
        </p:nvCxnSpPr>
        <p:spPr>
          <a:xfrm>
            <a:off x="5253355" y="4034155"/>
            <a:ext cx="0" cy="314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2"/>
            <a:endCxn id="11" idx="0"/>
          </p:cNvCxnSpPr>
          <p:nvPr/>
        </p:nvCxnSpPr>
        <p:spPr>
          <a:xfrm>
            <a:off x="5253355" y="4817110"/>
            <a:ext cx="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2"/>
            <a:endCxn id="12" idx="0"/>
          </p:cNvCxnSpPr>
          <p:nvPr/>
        </p:nvCxnSpPr>
        <p:spPr>
          <a:xfrm>
            <a:off x="5253355" y="5605145"/>
            <a:ext cx="0" cy="32639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269480" y="2787015"/>
            <a:ext cx="4441190" cy="1476375"/>
          </a:xfrm>
          <a:prstGeom prst="rect">
            <a:avLst/>
          </a:prstGeom>
          <a:noFill/>
        </p:spPr>
        <p:txBody>
          <a:bodyPr wrap="square" rtlCol="0">
            <a:spAutoFit/>
          </a:bodyPr>
          <a:p>
            <a:r>
              <a:rPr lang="zh-CN" altLang="en-US"/>
              <a:t>所有层之后都是BatchNormalization和ReLU非线性激活函数，但是最后的全连接层例外，它没有非线性激活函数，直接馈送到softmax层进行分类。MobileNet有28层。</a:t>
            </a:r>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Mobilenet</a:t>
            </a:r>
            <a:r>
              <a:rPr lang="zh-CN" altLang="en-US" dirty="0"/>
              <a:t>的层结构</a:t>
            </a:r>
            <a:endParaRPr lang="zh-CN" altLang="en-US" dirty="0"/>
          </a:p>
        </p:txBody>
      </p:sp>
      <p:sp>
        <p:nvSpPr>
          <p:cNvPr id="2" name="文本占位符 1"/>
          <p:cNvSpPr>
            <a:spLocks noGrp="1"/>
          </p:cNvSpPr>
          <p:nvPr>
            <p:ph type="body" sz="half" idx="2"/>
            <p:custDataLst>
              <p:tags r:id="rId2"/>
            </p:custDataLst>
          </p:nvPr>
        </p:nvSpPr>
        <p:spPr/>
        <p:txBody>
          <a:bodyPr>
            <a:normAutofit/>
          </a:bodyPr>
          <a:lstStyle/>
          <a:p>
            <a:pPr>
              <a:lnSpc>
                <a:spcPct val="120000"/>
              </a:lnSpc>
            </a:pPr>
            <a:r>
              <a:rPr lang="en-US" altLang="zh-CN" sz="1800" dirty="0"/>
              <a:t>与训练大模型相反，我们较少地使用正则化和数据增加技术，因为</a:t>
            </a:r>
            <a:r>
              <a:rPr lang="en-US" altLang="zh-CN" sz="1800" dirty="0">
                <a:solidFill>
                  <a:schemeClr val="tx1"/>
                </a:solidFill>
              </a:rPr>
              <a:t>小模型不容易过拟合。当训练MobileNets时，我们不使用sideheads或者labelsmoothing，通过限制croping的尺寸来减少图片扭曲。</a:t>
            </a:r>
            <a:r>
              <a:rPr lang="en-US" altLang="zh-CN" sz="1800" dirty="0"/>
              <a:t>另外，我们发现重要的是在depthwise滤波器上放置很少或没有重量衰减（L2正则化），因为它们参数很少。</a:t>
            </a:r>
            <a:endParaRPr lang="en-US" altLang="zh-CN" sz="1800" dirty="0"/>
          </a:p>
        </p:txBody>
      </p:sp>
      <p:pic>
        <p:nvPicPr>
          <p:cNvPr id="4" name="图片占位符 3" descr="捕获4"/>
          <p:cNvPicPr>
            <a:picLocks noChangeAspect="1"/>
          </p:cNvPicPr>
          <p:nvPr>
            <p:ph type="pic" idx="1"/>
          </p:nvPr>
        </p:nvPicPr>
        <p:blipFill>
          <a:blip r:embed="rId3"/>
          <a:stretch>
            <a:fillRect/>
          </a:stretch>
        </p:blipFill>
        <p:spPr>
          <a:xfrm>
            <a:off x="6060440" y="326390"/>
            <a:ext cx="5129530" cy="6392545"/>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各层的分布</a:t>
            </a:r>
            <a:endParaRPr lang="zh-CN" altLang="en-US" dirty="0"/>
          </a:p>
        </p:txBody>
      </p:sp>
      <p:sp>
        <p:nvSpPr>
          <p:cNvPr id="2" name="文本占位符 1"/>
          <p:cNvSpPr>
            <a:spLocks noGrp="1"/>
          </p:cNvSpPr>
          <p:nvPr>
            <p:ph type="body" sz="half" idx="2"/>
            <p:custDataLst>
              <p:tags r:id="rId2"/>
            </p:custDataLst>
          </p:nvPr>
        </p:nvSpPr>
        <p:spPr/>
        <p:txBody>
          <a:bodyPr>
            <a:normAutofit/>
          </a:bodyPr>
          <a:lstStyle/>
          <a:p>
            <a:pPr>
              <a:lnSpc>
                <a:spcPct val="120000"/>
              </a:lnSpc>
            </a:pPr>
            <a:r>
              <a:rPr lang="zh-CN" altLang="en-US" sz="1800" dirty="0"/>
              <a:t>通过少量的计算复杂度来简单定义网络是不够的。</a:t>
            </a:r>
            <a:r>
              <a:rPr lang="en-US" altLang="zh-CN" sz="1800" dirty="0"/>
              <a:t>Mobilenet</a:t>
            </a:r>
            <a:r>
              <a:rPr lang="zh-CN" altLang="en-US" sz="1800" dirty="0"/>
              <a:t>在</a:t>
            </a:r>
            <a:r>
              <a:rPr lang="en-US" altLang="zh-CN" sz="1800" dirty="0"/>
              <a:t>1</a:t>
            </a:r>
            <a:r>
              <a:rPr lang="zh-CN" altLang="en-US" sz="1800" dirty="0"/>
              <a:t>×</a:t>
            </a:r>
            <a:r>
              <a:rPr lang="en-US" altLang="zh-CN" sz="1800" dirty="0"/>
              <a:t>1</a:t>
            </a:r>
            <a:r>
              <a:rPr lang="zh-CN" altLang="en-US" sz="1800" dirty="0"/>
              <a:t>卷积上花费了</a:t>
            </a:r>
            <a:r>
              <a:rPr lang="en-US" altLang="zh-CN" sz="1800" dirty="0"/>
              <a:t>95%</a:t>
            </a:r>
            <a:r>
              <a:rPr lang="zh-CN" altLang="en-US" sz="1800" dirty="0"/>
              <a:t>的计算复杂度和</a:t>
            </a:r>
            <a:r>
              <a:rPr lang="en-US" altLang="zh-CN" sz="1800" dirty="0"/>
              <a:t>75%</a:t>
            </a:r>
            <a:r>
              <a:rPr lang="zh-CN" altLang="en-US" sz="1800" dirty="0"/>
              <a:t>的参数，因为1x1的卷积不需要在内存中重新排序而可以直接被GEMM实现。</a:t>
            </a:r>
            <a:endParaRPr lang="zh-CN" altLang="en-US" sz="1800" dirty="0"/>
          </a:p>
        </p:txBody>
      </p:sp>
      <p:pic>
        <p:nvPicPr>
          <p:cNvPr id="4" name="图片占位符 3" descr="捕获"/>
          <p:cNvPicPr>
            <a:picLocks noChangeAspect="1"/>
          </p:cNvPicPr>
          <p:nvPr>
            <p:ph type="pic" idx="1"/>
          </p:nvPr>
        </p:nvPicPr>
        <p:blipFill>
          <a:blip r:embed="rId3"/>
          <a:stretch>
            <a:fillRect/>
          </a:stretch>
        </p:blipFill>
        <p:spPr>
          <a:xfrm>
            <a:off x="6499860" y="2005965"/>
            <a:ext cx="4292600" cy="265493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p:cNvSpPr>
            <a:spLocks noGrp="1"/>
          </p:cNvSpPr>
          <p:nvPr>
            <p:ph type="subTitle" idx="1"/>
            <p:custDataLst>
              <p:tags r:id="rId1"/>
            </p:custDataLst>
          </p:nvPr>
        </p:nvSpPr>
        <p:spPr>
          <a:xfrm>
            <a:off x="1584326" y="2946397"/>
            <a:ext cx="9144000" cy="965389"/>
          </a:xfrm>
        </p:spPr>
        <p:txBody>
          <a:bodyPr>
            <a:normAutofit fontScale="70000"/>
            <a:scene3d>
              <a:camera prst="orthographicFront"/>
              <a:lightRig rig="threePt" dir="t"/>
            </a:scene3d>
          </a:bodyPr>
          <a:lstStyle/>
          <a:p>
            <a:r>
              <a:rPr lang="en-US" altLang="zh-CN" dirty="0">
                <a:solidFill>
                  <a:schemeClr val="accent1"/>
                </a:solidFill>
                <a:effectLst>
                  <a:outerShdw blurRad="38100" dist="25400" dir="5400000" algn="ctr" rotWithShape="0">
                    <a:srgbClr val="6E747A">
                      <a:alpha val="43000"/>
                    </a:srgbClr>
                  </a:outerShdw>
                </a:effectLst>
              </a:rPr>
              <a:t>MobileNets</a:t>
            </a:r>
            <a:r>
              <a:rPr lang="zh-CN" altLang="en-US" dirty="0">
                <a:solidFill>
                  <a:schemeClr val="accent1"/>
                </a:solidFill>
                <a:effectLst>
                  <a:outerShdw blurRad="38100" dist="25400" dir="5400000" algn="ctr" rotWithShape="0">
                    <a:srgbClr val="6E747A">
                      <a:alpha val="43000"/>
                    </a:srgbClr>
                  </a:outerShdw>
                </a:effectLst>
              </a:rPr>
              <a:t>基于一种流线型架构，使用</a:t>
            </a:r>
            <a:r>
              <a:rPr lang="zh-CN" altLang="en-US" b="1" dirty="0">
                <a:solidFill>
                  <a:schemeClr val="accent1"/>
                </a:solidFill>
                <a:effectLst>
                  <a:outerShdw blurRad="38100" dist="25400" dir="5400000" algn="ctr" rotWithShape="0">
                    <a:srgbClr val="6E747A">
                      <a:alpha val="43000"/>
                    </a:srgbClr>
                  </a:outerShdw>
                </a:effectLst>
              </a:rPr>
              <a:t>深度可分离卷积</a:t>
            </a:r>
            <a:r>
              <a:rPr lang="zh-CN" altLang="en-US" dirty="0">
                <a:solidFill>
                  <a:schemeClr val="accent1"/>
                </a:solidFill>
                <a:effectLst>
                  <a:outerShdw blurRad="38100" dist="25400" dir="5400000" algn="ctr" rotWithShape="0">
                    <a:srgbClr val="6E747A">
                      <a:alpha val="43000"/>
                    </a:srgbClr>
                  </a:outerShdw>
                </a:effectLst>
              </a:rPr>
              <a:t>去建立轻量级深度神经网络，使用于移动和嵌入式视觉应用。该模型引入两个</a:t>
            </a:r>
            <a:r>
              <a:rPr lang="zh-CN" altLang="en-US" b="1" dirty="0">
                <a:solidFill>
                  <a:schemeClr val="accent1"/>
                </a:solidFill>
                <a:effectLst>
                  <a:outerShdw blurRad="38100" dist="25400" dir="5400000" algn="ctr" rotWithShape="0">
                    <a:srgbClr val="6E747A">
                      <a:alpha val="43000"/>
                    </a:srgbClr>
                  </a:outerShdw>
                </a:effectLst>
              </a:rPr>
              <a:t>全局超参数</a:t>
            </a:r>
            <a:r>
              <a:rPr lang="zh-CN" altLang="en-US" dirty="0">
                <a:solidFill>
                  <a:schemeClr val="accent1"/>
                </a:solidFill>
                <a:effectLst>
                  <a:outerShdw blurRad="38100" dist="25400" dir="5400000" algn="ctr" rotWithShape="0">
                    <a:srgbClr val="6E747A">
                      <a:alpha val="43000"/>
                    </a:srgbClr>
                  </a:outerShdw>
                </a:effectLst>
              </a:rPr>
              <a:t>，可以在延迟和准确性之间进行有效平衡。</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2" name="文本框 1"/>
          <p:cNvSpPr txBox="1"/>
          <p:nvPr>
            <p:custDataLst>
              <p:tags r:id="rId2"/>
            </p:custDataLst>
          </p:nvPr>
        </p:nvSpPr>
        <p:spPr>
          <a:xfrm>
            <a:off x="4498658" y="2088833"/>
            <a:ext cx="3193732" cy="1231900"/>
          </a:xfrm>
          <a:prstGeom prst="rect">
            <a:avLst/>
          </a:prstGeom>
        </p:spPr>
        <p:txBody>
          <a:bodyPr vert="horz" lIns="91440" tIns="45720" rIns="91440" bIns="45720" rtlCol="0" anchor="t">
            <a:normAutofit/>
          </a:bodyPr>
          <a:lstStyle>
            <a:lvl1pPr indent="0" algn="ctr">
              <a:lnSpc>
                <a:spcPct val="120000"/>
              </a:lnSpc>
              <a:spcBef>
                <a:spcPts val="1000"/>
              </a:spcBef>
              <a:buFont typeface="Arial" panose="020B0604020202020204" pitchFamily="34" charset="0"/>
              <a:buNone/>
              <a:defRPr sz="6000" b="1">
                <a:solidFill>
                  <a:schemeClr val="tx1">
                    <a:lumMod val="75000"/>
                    <a:lumOff val="25000"/>
                  </a:schemeClr>
                </a:solidFill>
              </a:defRPr>
            </a:lvl1pPr>
            <a:lvl2pPr marL="685800" indent="-228600">
              <a:lnSpc>
                <a:spcPct val="120000"/>
              </a:lnSpc>
              <a:spcBef>
                <a:spcPts val="500"/>
              </a:spcBef>
              <a:buFont typeface="Arial" panose="020B0604020202020204" pitchFamily="34" charset="0"/>
              <a:buChar char="•"/>
              <a:defRPr sz="2000"/>
            </a:lvl2pPr>
            <a:lvl3pPr marL="1143000" indent="-228600">
              <a:lnSpc>
                <a:spcPct val="120000"/>
              </a:lnSpc>
              <a:spcBef>
                <a:spcPts val="500"/>
              </a:spcBef>
              <a:buFont typeface="Arial" panose="020B0604020202020204" pitchFamily="34" charset="0"/>
              <a:buChar char="•"/>
            </a:lvl3pPr>
            <a:lvl4pPr marL="1600200" indent="-228600">
              <a:lnSpc>
                <a:spcPct val="120000"/>
              </a:lnSpc>
              <a:spcBef>
                <a:spcPts val="500"/>
              </a:spcBef>
              <a:buFont typeface="Arial" panose="020B0604020202020204" pitchFamily="34" charset="0"/>
              <a:buChar char="•"/>
            </a:lvl4pPr>
            <a:lvl5pPr marL="2057400" indent="-228600">
              <a:lnSpc>
                <a:spcPct val="12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4000" b="0"/>
              <a:t>介绍</a:t>
            </a:r>
            <a:endParaRPr lang="zh-CN" altLang="en-US" sz="4000" b="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2.3</a:t>
            </a:r>
            <a:endParaRPr lang="en-US" altLang="zh-CN" sz="3600"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第一个超参数：</a:t>
            </a:r>
            <a:r>
              <a:rPr lang="en-US" altLang="zh-CN" sz="1800" dirty="0"/>
              <a:t>α</a:t>
            </a:r>
            <a:r>
              <a:rPr lang="zh-CN" altLang="en-US" sz="1800" dirty="0"/>
              <a:t>，称为widthmultiplier，在每层均匀地让网络减负。对于一个给定的层和widthmultiplierα，输入通道的数量从M变成αM，输出通道的数量从N变成αN。</a:t>
            </a:r>
            <a:r>
              <a:rPr lang="en-US" altLang="zh-CN" sz="1800" dirty="0"/>
              <a:t>α</a:t>
            </a:r>
            <a:r>
              <a:rPr lang="zh-CN" altLang="en-US" sz="1800" dirty="0"/>
              <a:t>的值为</a:t>
            </a:r>
            <a:r>
              <a:rPr lang="en-US" altLang="zh-CN" sz="1800" dirty="0"/>
              <a:t>(0,1],</a:t>
            </a:r>
            <a:r>
              <a:rPr lang="zh-CN" altLang="en-US" sz="1800" dirty="0"/>
              <a:t>通常设置为</a:t>
            </a:r>
            <a:r>
              <a:rPr lang="en-US" altLang="zh-CN" sz="1800" dirty="0"/>
              <a:t>0.25, 0.5, 0.75, 1</a:t>
            </a:r>
            <a:endParaRPr lang="en-US" altLang="zh-CN" sz="1800" dirty="0"/>
          </a:p>
          <a:p>
            <a:pPr algn="just">
              <a:lnSpc>
                <a:spcPct val="120000"/>
              </a:lnSpc>
            </a:pPr>
            <a:r>
              <a:rPr lang="zh-CN" altLang="en-US" sz="1800" dirty="0"/>
              <a:t>Widthmultiplier有减少计算复杂度和参数数量（</a:t>
            </a:r>
            <a:r>
              <a:rPr lang="zh-CN" altLang="en-US" sz="1800" b="1" dirty="0"/>
              <a:t>大概α二次方</a:t>
            </a:r>
            <a:r>
              <a:rPr lang="zh-CN" altLang="en-US" sz="1800" dirty="0"/>
              <a:t>）的作用。对于一个给定的层和α，输入通道的数量从M变成αM，输出通道的数量从N变成αN。</a:t>
            </a:r>
            <a:endParaRPr lang="zh-CN" altLang="en-US" sz="1800" dirty="0"/>
          </a:p>
          <a:p>
            <a:pPr algn="just">
              <a:lnSpc>
                <a:spcPct val="120000"/>
              </a:lnSpc>
            </a:pPr>
            <a:endParaRPr lang="zh-CN" altLang="en-US" sz="1500" dirty="0"/>
          </a:p>
          <a:p>
            <a:pPr algn="just">
              <a:lnSpc>
                <a:spcPct val="120000"/>
              </a:lnSpc>
            </a:pPr>
            <a:r>
              <a:rPr lang="zh-CN" altLang="en-US" sz="1800" dirty="0"/>
              <a:t>第二个超参数：</a:t>
            </a:r>
            <a:r>
              <a:rPr lang="en-US" altLang="zh-CN" sz="1800" dirty="0"/>
              <a:t>ρ</a:t>
            </a:r>
            <a:r>
              <a:rPr lang="zh-CN" altLang="en-US" sz="1800" dirty="0"/>
              <a:t>，称为resolutionmultiplier，我们将其应用于输入图像，并且每个层的内部特征随后被减去相同的乘数。实际上，</a:t>
            </a:r>
            <a:r>
              <a:rPr lang="zh-CN" altLang="en-US" sz="1800" b="1" dirty="0">
                <a:solidFill>
                  <a:schemeClr val="tx1"/>
                </a:solidFill>
              </a:rPr>
              <a:t>我们通过设置输入分辨率隐式设置ρ</a:t>
            </a:r>
            <a:r>
              <a:rPr lang="zh-CN" altLang="en-US" sz="1800" dirty="0">
                <a:solidFill>
                  <a:schemeClr val="tx1"/>
                </a:solidFill>
              </a:rPr>
              <a:t>。</a:t>
            </a:r>
            <a:r>
              <a:rPr lang="zh-CN" altLang="en-US" sz="1800" dirty="0"/>
              <a:t>ρ∈(0,1]，通常设为224,192,160或者128。ρ=1是基本MobileNets而ρ&lt;1示瘦身的MobileNets。</a:t>
            </a:r>
            <a:endParaRPr lang="zh-CN" altLang="en-US" sz="1800" dirty="0"/>
          </a:p>
        </p:txBody>
      </p:sp>
      <p:graphicFrame>
        <p:nvGraphicFramePr>
          <p:cNvPr id="4" name="对象 3"/>
          <p:cNvGraphicFramePr/>
          <p:nvPr/>
        </p:nvGraphicFramePr>
        <p:xfrm>
          <a:off x="1047115" y="5386705"/>
          <a:ext cx="10405110" cy="790575"/>
        </p:xfrm>
        <a:graphic>
          <a:graphicData uri="http://schemas.openxmlformats.org/presentationml/2006/ole">
            <mc:AlternateContent xmlns:mc="http://schemas.openxmlformats.org/markup-compatibility/2006">
              <mc:Choice xmlns:v="urn:schemas-microsoft-com:vml" Requires="v">
                <p:oleObj spid="_x0000_s5" name="" r:id="rId3" imgW="8214360" imgH="744220" progId="Equation.DSMT4">
                  <p:embed/>
                </p:oleObj>
              </mc:Choice>
              <mc:Fallback>
                <p:oleObj name="" r:id="rId3" imgW="8214360" imgH="744220" progId="Equation.DSMT4">
                  <p:embed/>
                  <p:pic>
                    <p:nvPicPr>
                      <p:cNvPr id="0" name="图片 3"/>
                      <p:cNvPicPr/>
                      <p:nvPr/>
                    </p:nvPicPr>
                    <p:blipFill>
                      <a:blip r:embed="rId4"/>
                      <a:stretch>
                        <a:fillRect/>
                      </a:stretch>
                    </p:blipFill>
                    <p:spPr>
                      <a:xfrm>
                        <a:off x="1047115" y="5386705"/>
                        <a:ext cx="10405110" cy="790575"/>
                      </a:xfrm>
                      <a:prstGeom prst="rect">
                        <a:avLst/>
                      </a:prstGeom>
                    </p:spPr>
                  </p:pic>
                </p:oleObj>
              </mc:Fallback>
            </mc:AlternateContent>
          </a:graphicData>
        </a:graphic>
      </p:graphicFrame>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3"/>
          <p:cNvSpPr/>
          <p:nvPr>
            <p:custDataLst>
              <p:tags r:id="rId1"/>
            </p:custDataLst>
          </p:nvPr>
        </p:nvSpPr>
        <p:spPr>
          <a:xfrm>
            <a:off x="1023631" y="2345197"/>
            <a:ext cx="1731515" cy="1510884"/>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7" name="标题 6"/>
          <p:cNvSpPr>
            <a:spLocks noGrp="1"/>
          </p:cNvSpPr>
          <p:nvPr>
            <p:ph type="title"/>
            <p:custDataLst>
              <p:tags r:id="rId2"/>
            </p:custDataLst>
          </p:nvPr>
        </p:nvSpPr>
        <p:spPr>
          <a:xfrm>
            <a:off x="2808254" y="2448454"/>
            <a:ext cx="6039836" cy="798023"/>
          </a:xfrm>
        </p:spPr>
        <p:txBody>
          <a:bodyPr lIns="90000" tIns="46800" rIns="90000" bIns="46800">
            <a:normAutofit fontScale="90000"/>
          </a:bodyPr>
          <a:lstStyle/>
          <a:p>
            <a:r>
              <a:rPr lang="en-US" altLang="zh-CN" sz="4000"/>
              <a:t>MobileNets</a:t>
            </a:r>
            <a:r>
              <a:rPr lang="zh-CN" altLang="en-US" sz="4000"/>
              <a:t>实践</a:t>
            </a:r>
            <a:endParaRPr lang="zh-CN" altLang="en-US" sz="4000"/>
          </a:p>
        </p:txBody>
      </p:sp>
      <p:sp>
        <p:nvSpPr>
          <p:cNvPr id="4" name="文本框 2"/>
          <p:cNvSpPr txBox="1">
            <a:spLocks noChangeArrowheads="1"/>
          </p:cNvSpPr>
          <p:nvPr>
            <p:custDataLst>
              <p:tags r:id="rId3"/>
            </p:custDataLst>
          </p:nvPr>
        </p:nvSpPr>
        <p:spPr bwMode="auto">
          <a:xfrm>
            <a:off x="1016009" y="2253585"/>
            <a:ext cx="1731516" cy="12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0" anchor="b">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995" b="1" dirty="0">
                <a:solidFill>
                  <a:schemeClr val="bg1"/>
                </a:solidFill>
                <a:latin typeface="+mn-lt"/>
                <a:ea typeface="+mn-ea"/>
                <a:sym typeface="Arial" panose="020B0604020202020204" pitchFamily="34" charset="0"/>
              </a:rPr>
              <a:t>03</a:t>
            </a:r>
            <a:endParaRPr lang="zh-CN" altLang="en-US" sz="7995" b="1" dirty="0">
              <a:solidFill>
                <a:schemeClr val="bg1"/>
              </a:solidFill>
              <a:latin typeface="+mn-lt"/>
              <a:ea typeface="+mn-ea"/>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3.1</a:t>
            </a:r>
            <a:endParaRPr lang="en-US" altLang="zh-CN" sz="3600" dirty="0"/>
          </a:p>
        </p:txBody>
      </p:sp>
      <p:pic>
        <p:nvPicPr>
          <p:cNvPr id="4" name="内容占位符 3" descr="捕获5"/>
          <p:cNvPicPr>
            <a:picLocks noChangeAspect="1"/>
          </p:cNvPicPr>
          <p:nvPr>
            <p:ph idx="1"/>
          </p:nvPr>
        </p:nvPicPr>
        <p:blipFill>
          <a:blip r:embed="rId2"/>
          <a:stretch>
            <a:fillRect/>
          </a:stretch>
        </p:blipFill>
        <p:spPr>
          <a:xfrm>
            <a:off x="3625850" y="1716405"/>
            <a:ext cx="5394960" cy="1447800"/>
          </a:xfrm>
          <a:prstGeom prst="rect">
            <a:avLst/>
          </a:prstGeom>
        </p:spPr>
      </p:pic>
      <p:sp>
        <p:nvSpPr>
          <p:cNvPr id="5" name="文本框 4"/>
          <p:cNvSpPr txBox="1"/>
          <p:nvPr/>
        </p:nvSpPr>
        <p:spPr>
          <a:xfrm>
            <a:off x="4783455" y="1205865"/>
            <a:ext cx="4237355" cy="368300"/>
          </a:xfrm>
          <a:prstGeom prst="rect">
            <a:avLst/>
          </a:prstGeom>
          <a:noFill/>
        </p:spPr>
        <p:txBody>
          <a:bodyPr wrap="square" rtlCol="0">
            <a:spAutoFit/>
          </a:bodyPr>
          <a:p>
            <a:r>
              <a:rPr lang="zh-CN" altLang="en-US"/>
              <a:t>深度可分离卷积</a:t>
            </a:r>
            <a:r>
              <a:rPr lang="en-US" altLang="zh-CN"/>
              <a:t>VS</a:t>
            </a:r>
            <a:r>
              <a:rPr lang="zh-CN" altLang="en-US"/>
              <a:t>完全卷积</a:t>
            </a:r>
            <a:endParaRPr lang="zh-CN" altLang="en-US"/>
          </a:p>
        </p:txBody>
      </p:sp>
      <p:pic>
        <p:nvPicPr>
          <p:cNvPr id="7" name="图片 6" descr="捕获6"/>
          <p:cNvPicPr>
            <a:picLocks noChangeAspect="1"/>
          </p:cNvPicPr>
          <p:nvPr/>
        </p:nvPicPr>
        <p:blipFill>
          <a:blip r:embed="rId3"/>
          <a:stretch>
            <a:fillRect/>
          </a:stretch>
        </p:blipFill>
        <p:spPr>
          <a:xfrm>
            <a:off x="3626485" y="4002405"/>
            <a:ext cx="5593715" cy="1386840"/>
          </a:xfrm>
          <a:prstGeom prst="rect">
            <a:avLst/>
          </a:prstGeom>
        </p:spPr>
      </p:pic>
      <p:sp>
        <p:nvSpPr>
          <p:cNvPr id="8" name="文本框 7"/>
          <p:cNvSpPr txBox="1"/>
          <p:nvPr/>
        </p:nvSpPr>
        <p:spPr>
          <a:xfrm>
            <a:off x="4895850" y="3512185"/>
            <a:ext cx="3053080" cy="368300"/>
          </a:xfrm>
          <a:prstGeom prst="rect">
            <a:avLst/>
          </a:prstGeom>
          <a:noFill/>
        </p:spPr>
        <p:txBody>
          <a:bodyPr wrap="square" rtlCol="0">
            <a:spAutoFit/>
          </a:bodyPr>
          <a:p>
            <a:r>
              <a:rPr lang="zh-CN" altLang="en-US"/>
              <a:t>窄</a:t>
            </a:r>
            <a:r>
              <a:rPr lang="en-US" altLang="zh-CN"/>
              <a:t>MobileNetVS</a:t>
            </a:r>
            <a:r>
              <a:rPr lang="zh-CN" altLang="en-US"/>
              <a:t>浅</a:t>
            </a:r>
            <a:r>
              <a:rPr lang="en-US" altLang="zh-CN"/>
              <a:t>MobileNet</a:t>
            </a:r>
            <a:endParaRPr lang="en-US" altLang="zh-CN"/>
          </a:p>
        </p:txBody>
      </p:sp>
      <p:sp>
        <p:nvSpPr>
          <p:cNvPr id="9" name="文本框 8"/>
          <p:cNvSpPr txBox="1"/>
          <p:nvPr/>
        </p:nvSpPr>
        <p:spPr>
          <a:xfrm>
            <a:off x="2471420" y="5970905"/>
            <a:ext cx="7903210" cy="645160"/>
          </a:xfrm>
          <a:prstGeom prst="rect">
            <a:avLst/>
          </a:prstGeom>
          <a:noFill/>
        </p:spPr>
        <p:txBody>
          <a:bodyPr wrap="square" rtlCol="0">
            <a:spAutoFit/>
          </a:bodyPr>
          <a:p>
            <a:r>
              <a:rPr lang="zh-CN" altLang="en-US">
                <a:solidFill>
                  <a:schemeClr val="tx1"/>
                </a:solidFill>
              </a:rPr>
              <a:t>为了使MobileNet更浅，在</a:t>
            </a:r>
            <a:r>
              <a:rPr lang="zh-CN" altLang="en-US">
                <a:solidFill>
                  <a:schemeClr val="tx1"/>
                </a:solidFill>
                <a:hlinkClick r:id="rId4" action="ppaction://hlinksldjump"/>
              </a:rPr>
              <a:t>表一</a:t>
            </a:r>
            <a:r>
              <a:rPr lang="zh-CN" altLang="en-US">
                <a:solidFill>
                  <a:schemeClr val="tx1"/>
                </a:solidFill>
              </a:rPr>
              <a:t>中的可分离滤波器（尺寸为14x14x512）被删除了</a:t>
            </a:r>
            <a:endParaRPr lang="zh-CN" altLang="en-US">
              <a:solidFill>
                <a:schemeClr val="tx1"/>
              </a:solidFill>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75863" y="5372263"/>
            <a:ext cx="10040274"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latin typeface="+mn-lt"/>
                <a:ea typeface="+mn-ea"/>
              </a:rPr>
              <a:t>表</a:t>
            </a:r>
            <a:r>
              <a:rPr lang="en-US" altLang="zh-CN" sz="1800" dirty="0">
                <a:latin typeface="+mn-lt"/>
                <a:ea typeface="+mn-ea"/>
              </a:rPr>
              <a:t>6</a:t>
            </a:r>
            <a:r>
              <a:rPr lang="zh-CN" altLang="en-US" sz="1800" dirty="0">
                <a:latin typeface="+mn-lt"/>
                <a:ea typeface="+mn-ea"/>
              </a:rPr>
              <a:t>是对</a:t>
            </a:r>
            <a:r>
              <a:rPr lang="en-US" altLang="zh-CN" sz="1800" dirty="0">
                <a:latin typeface="+mn-lt"/>
                <a:ea typeface="+mn-ea"/>
              </a:rPr>
              <a:t>α</a:t>
            </a:r>
            <a:r>
              <a:rPr lang="zh-CN" altLang="en-US" sz="1800" dirty="0">
                <a:latin typeface="+mn-lt"/>
                <a:ea typeface="+mn-ea"/>
              </a:rPr>
              <a:t>取不同值的实践，准确率随着</a:t>
            </a:r>
            <a:r>
              <a:rPr lang="en-US" altLang="zh-CN" sz="1800" dirty="0">
                <a:latin typeface="+mn-lt"/>
                <a:ea typeface="+mn-ea"/>
              </a:rPr>
              <a:t>α</a:t>
            </a:r>
            <a:r>
              <a:rPr lang="zh-CN" altLang="en-US" sz="1800" dirty="0">
                <a:latin typeface="+mn-lt"/>
                <a:ea typeface="+mn-ea"/>
              </a:rPr>
              <a:t>值减小而大幅降低，计算复杂度和参数也随之减少。表</a:t>
            </a:r>
            <a:r>
              <a:rPr lang="en-US" altLang="zh-CN" sz="1800" dirty="0">
                <a:latin typeface="+mn-lt"/>
                <a:ea typeface="+mn-ea"/>
              </a:rPr>
              <a:t>7</a:t>
            </a:r>
            <a:r>
              <a:rPr lang="zh-CN" altLang="en-US" sz="1800" dirty="0">
                <a:latin typeface="+mn-lt"/>
                <a:ea typeface="+mn-ea"/>
              </a:rPr>
              <a:t>是通过不同分辨率来实践（对</a:t>
            </a:r>
            <a:r>
              <a:rPr lang="en-US" altLang="zh-CN" sz="1800" dirty="0">
                <a:latin typeface="+mn-lt"/>
                <a:ea typeface="+mn-ea"/>
              </a:rPr>
              <a:t>ρ</a:t>
            </a:r>
            <a:r>
              <a:rPr lang="zh-CN" altLang="en-US" sz="1800" dirty="0">
                <a:latin typeface="+mn-lt"/>
                <a:ea typeface="+mn-ea"/>
              </a:rPr>
              <a:t>取不同值的实践），但是准确率下降的不是很多。</a:t>
            </a:r>
            <a:endParaRPr lang="zh-CN" altLang="en-US" sz="1800" dirty="0">
              <a:latin typeface="+mn-lt"/>
              <a:ea typeface="+mn-ea"/>
            </a:endParaRPr>
          </a:p>
        </p:txBody>
      </p:sp>
      <p:sp>
        <p:nvSpPr>
          <p:cNvPr id="9" name="矩形 8"/>
          <p:cNvSpPr/>
          <p:nvPr>
            <p:custDataLst>
              <p:tags r:id="rId2"/>
            </p:custDataLst>
          </p:nvPr>
        </p:nvSpPr>
        <p:spPr>
          <a:xfrm>
            <a:off x="0" y="747014"/>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pic>
        <p:nvPicPr>
          <p:cNvPr id="4" name="图片 3" descr="捕获43256"/>
          <p:cNvPicPr>
            <a:picLocks noChangeAspect="1"/>
          </p:cNvPicPr>
          <p:nvPr/>
        </p:nvPicPr>
        <p:blipFill>
          <a:blip r:embed="rId3"/>
          <a:stretch>
            <a:fillRect/>
          </a:stretch>
        </p:blipFill>
        <p:spPr>
          <a:xfrm>
            <a:off x="1075690" y="1070610"/>
            <a:ext cx="5611495" cy="409003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690" y="427355"/>
            <a:ext cx="3699510" cy="1014095"/>
          </a:xfrm>
          <a:prstGeom prst="rect">
            <a:avLst/>
          </a:prstGeom>
        </p:spPr>
        <p:txBody>
          <a:bodyPr vert="horz" wrap="square" lIns="91440" tIns="45720" rIns="91440" bIns="45720" rtlCol="0" anchor="ctr" anchorCtr="0">
            <a:normAutofit fontScale="90000" lnSpcReduction="10000"/>
          </a:bodyPr>
          <a:lstStyle>
            <a:lvl1pPr>
              <a:lnSpc>
                <a:spcPct val="90000"/>
              </a:lnSpc>
              <a:spcBef>
                <a:spcPct val="0"/>
              </a:spcBef>
              <a:buNone/>
              <a:defRPr sz="3600">
                <a:solidFill>
                  <a:schemeClr val="accent1"/>
                </a:solidFill>
                <a:latin typeface="+mj-lt"/>
                <a:ea typeface="+mj-ea"/>
                <a:cs typeface="+mj-cs"/>
              </a:defRPr>
            </a:lvl1pPr>
          </a:lstStyle>
          <a:p>
            <a:r>
              <a:rPr lang="en-US" altLang="zh-CN" dirty="0"/>
              <a:t>Mobilenet</a:t>
            </a:r>
            <a:r>
              <a:rPr lang="zh-CN" altLang="en-US" dirty="0"/>
              <a:t>与各流行</a:t>
            </a:r>
            <a:endParaRPr lang="zh-CN" altLang="en-US" dirty="0"/>
          </a:p>
          <a:p>
            <a:r>
              <a:rPr lang="zh-CN" altLang="en-US" dirty="0"/>
              <a:t>模型比较</a:t>
            </a:r>
            <a:endParaRPr lang="zh-CN" altLang="en-US" dirty="0"/>
          </a:p>
        </p:txBody>
      </p:sp>
      <p:sp>
        <p:nvSpPr>
          <p:cNvPr id="9" name="矩形 8"/>
          <p:cNvSpPr/>
          <p:nvPr>
            <p:custDataLst>
              <p:tags r:id="rId2"/>
            </p:custDataLst>
          </p:nvPr>
        </p:nvSpPr>
        <p:spPr>
          <a:xfrm>
            <a:off x="0" y="747014"/>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pic>
        <p:nvPicPr>
          <p:cNvPr id="4" name="图片 3" descr="捕获"/>
          <p:cNvPicPr>
            <a:picLocks noChangeAspect="1"/>
          </p:cNvPicPr>
          <p:nvPr/>
        </p:nvPicPr>
        <p:blipFill>
          <a:blip r:embed="rId3"/>
          <a:stretch>
            <a:fillRect/>
          </a:stretch>
        </p:blipFill>
        <p:spPr>
          <a:xfrm>
            <a:off x="5676900" y="372110"/>
            <a:ext cx="5420995" cy="6113780"/>
          </a:xfrm>
          <a:prstGeom prst="rect">
            <a:avLst/>
          </a:prstGeom>
        </p:spPr>
      </p:pic>
      <p:sp>
        <p:nvSpPr>
          <p:cNvPr id="5" name="矩形 4"/>
          <p:cNvSpPr/>
          <p:nvPr/>
        </p:nvSpPr>
        <p:spPr>
          <a:xfrm>
            <a:off x="1755775" y="1885950"/>
            <a:ext cx="2134870" cy="1123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Mobilenet</a:t>
            </a:r>
            <a:r>
              <a:rPr lang="zh-CN" altLang="en-US"/>
              <a:t>与流行模型比较</a:t>
            </a:r>
            <a:endParaRPr lang="zh-CN" altLang="en-US"/>
          </a:p>
        </p:txBody>
      </p:sp>
      <p:cxnSp>
        <p:nvCxnSpPr>
          <p:cNvPr id="6" name="直接箭头连接符 5"/>
          <p:cNvCxnSpPr>
            <a:stCxn id="5" idx="3"/>
          </p:cNvCxnSpPr>
          <p:nvPr/>
        </p:nvCxnSpPr>
        <p:spPr>
          <a:xfrm flipV="1">
            <a:off x="3890645" y="1732915"/>
            <a:ext cx="1551305" cy="715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55775" y="3626485"/>
            <a:ext cx="2134870" cy="1123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瘦身</a:t>
            </a:r>
            <a:r>
              <a:rPr lang="en-US" altLang="zh-CN"/>
              <a:t>Mobilenet</a:t>
            </a:r>
            <a:r>
              <a:rPr lang="zh-CN" altLang="en-US"/>
              <a:t>与流行模型比较</a:t>
            </a:r>
            <a:endParaRPr lang="zh-CN" altLang="en-US"/>
          </a:p>
        </p:txBody>
      </p:sp>
      <p:cxnSp>
        <p:nvCxnSpPr>
          <p:cNvPr id="8" name="直接箭头连接符 7"/>
          <p:cNvCxnSpPr/>
          <p:nvPr/>
        </p:nvCxnSpPr>
        <p:spPr>
          <a:xfrm flipV="1">
            <a:off x="3890645" y="3662680"/>
            <a:ext cx="1684020" cy="526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755775" y="5362575"/>
            <a:ext cx="2563495" cy="1123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t>MobileNet在StanfordDogs上的结果</a:t>
            </a:r>
          </a:p>
        </p:txBody>
      </p:sp>
      <p:cxnSp>
        <p:nvCxnSpPr>
          <p:cNvPr id="11" name="直接箭头连接符 10"/>
          <p:cNvCxnSpPr>
            <a:stCxn id="10" idx="3"/>
          </p:cNvCxnSpPr>
          <p:nvPr/>
        </p:nvCxnSpPr>
        <p:spPr>
          <a:xfrm flipV="1">
            <a:off x="4319270" y="5715635"/>
            <a:ext cx="1356995" cy="208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3.2</a:t>
            </a:r>
            <a:endParaRPr lang="en-US" altLang="zh-CN" dirty="0"/>
          </a:p>
        </p:txBody>
      </p:sp>
      <p:sp>
        <p:nvSpPr>
          <p:cNvPr id="2" name="文本占位符 1"/>
          <p:cNvSpPr>
            <a:spLocks noGrp="1"/>
          </p:cNvSpPr>
          <p:nvPr>
            <p:ph type="body" sz="half" idx="2"/>
            <p:custDataLst>
              <p:tags r:id="rId2"/>
            </p:custDataLst>
          </p:nvPr>
        </p:nvSpPr>
        <p:spPr>
          <a:xfrm>
            <a:off x="838200" y="1567113"/>
            <a:ext cx="4681654" cy="3811588"/>
          </a:xfrm>
        </p:spPr>
        <p:txBody>
          <a:bodyPr>
            <a:normAutofit/>
          </a:bodyPr>
          <a:lstStyle/>
          <a:p>
            <a:pPr>
              <a:lnSpc>
                <a:spcPct val="120000"/>
              </a:lnSpc>
            </a:pPr>
            <a:r>
              <a:rPr lang="en-US" altLang="zh-CN" dirty="0">
                <a:sym typeface="+mn-ea"/>
              </a:rPr>
              <a:t>Mobilenet</a:t>
            </a:r>
            <a:r>
              <a:rPr lang="zh-CN" altLang="en-US" dirty="0">
                <a:sym typeface="+mn-ea"/>
              </a:rPr>
              <a:t>在</a:t>
            </a:r>
            <a:r>
              <a:rPr lang="en-US" altLang="zh-CN" dirty="0">
                <a:sym typeface="+mn-ea"/>
              </a:rPr>
              <a:t>LSG</a:t>
            </a:r>
            <a:r>
              <a:rPr lang="zh-CN" altLang="en-US" dirty="0">
                <a:sym typeface="+mn-ea"/>
              </a:rPr>
              <a:t>的应用</a:t>
            </a:r>
            <a:endParaRPr lang="zh-CN" altLang="en-US" dirty="0"/>
          </a:p>
          <a:p>
            <a:pPr>
              <a:lnSpc>
                <a:spcPct val="120000"/>
              </a:lnSpc>
            </a:pPr>
            <a:endParaRPr lang="zh-CN" altLang="en-US" sz="1800" dirty="0">
              <a:solidFill>
                <a:srgbClr val="FF0000"/>
              </a:solidFill>
            </a:endParaRPr>
          </a:p>
        </p:txBody>
      </p:sp>
      <p:pic>
        <p:nvPicPr>
          <p:cNvPr id="4" name="图片占位符 3" descr="捕获2"/>
          <p:cNvPicPr>
            <a:picLocks noChangeAspect="1"/>
          </p:cNvPicPr>
          <p:nvPr>
            <p:ph type="pic" idx="1"/>
          </p:nvPr>
        </p:nvPicPr>
        <p:blipFill>
          <a:blip r:embed="rId3"/>
          <a:stretch>
            <a:fillRect/>
          </a:stretch>
        </p:blipFill>
        <p:spPr>
          <a:xfrm>
            <a:off x="5520055" y="1099820"/>
            <a:ext cx="5627370" cy="3630295"/>
          </a:xfrm>
          <a:prstGeom prst="rect">
            <a:avLst/>
          </a:prstGeom>
        </p:spPr>
      </p:pic>
      <p:sp>
        <p:nvSpPr>
          <p:cNvPr id="6" name="文本框 5"/>
          <p:cNvSpPr txBox="1"/>
          <p:nvPr/>
        </p:nvSpPr>
        <p:spPr>
          <a:xfrm>
            <a:off x="6411595" y="5010785"/>
            <a:ext cx="4605020" cy="368300"/>
          </a:xfrm>
          <a:prstGeom prst="rect">
            <a:avLst/>
          </a:prstGeom>
          <a:noFill/>
        </p:spPr>
        <p:txBody>
          <a:bodyPr wrap="square" rtlCol="0">
            <a:spAutoFit/>
          </a:bodyPr>
          <a:p>
            <a:r>
              <a:rPr lang="zh-CN" altLang="en-US">
                <a:solidFill>
                  <a:srgbClr val="FF0000"/>
                </a:solidFill>
              </a:rPr>
              <a:t>PlaNet</a:t>
            </a:r>
            <a:r>
              <a:rPr lang="zh-CN" altLang="en-US"/>
              <a:t> VS</a:t>
            </a:r>
            <a:r>
              <a:rPr lang="zh-CN" altLang="en-US">
                <a:solidFill>
                  <a:srgbClr val="FF0000"/>
                </a:solidFill>
              </a:rPr>
              <a:t> Im2GPS</a:t>
            </a:r>
            <a:r>
              <a:rPr lang="zh-CN" altLang="en-US"/>
              <a:t> VS</a:t>
            </a:r>
            <a:r>
              <a:rPr lang="zh-CN" altLang="en-US">
                <a:solidFill>
                  <a:srgbClr val="FF0000"/>
                </a:solidFill>
              </a:rPr>
              <a:t> PlaNetMobileNet</a:t>
            </a:r>
            <a:endParaRPr lang="zh-CN" altLang="en-US">
              <a:solidFill>
                <a:srgbClr val="FF0000"/>
              </a:solidFill>
            </a:endParaRPr>
          </a:p>
        </p:txBody>
      </p:sp>
      <p:sp>
        <p:nvSpPr>
          <p:cNvPr id="3" name="文本框 2"/>
          <p:cNvSpPr txBox="1"/>
          <p:nvPr/>
        </p:nvSpPr>
        <p:spPr>
          <a:xfrm>
            <a:off x="8872855" y="6266815"/>
            <a:ext cx="3001645" cy="368300"/>
          </a:xfrm>
          <a:prstGeom prst="rect">
            <a:avLst/>
          </a:prstGeom>
          <a:noFill/>
        </p:spPr>
        <p:txBody>
          <a:bodyPr wrap="square" rtlCol="0">
            <a:spAutoFit/>
          </a:bodyPr>
          <a:p>
            <a:r>
              <a:rPr lang="zh-CN" altLang="en-US"/>
              <a:t>http://www.geoguessr.com</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3.3</a:t>
            </a:r>
            <a:endParaRPr lang="en-US" altLang="zh-CN" sz="3600" dirty="0"/>
          </a:p>
        </p:txBody>
      </p:sp>
      <p:sp>
        <p:nvSpPr>
          <p:cNvPr id="3" name="内容占位符 2"/>
          <p:cNvSpPr>
            <a:spLocks noGrp="1"/>
          </p:cNvSpPr>
          <p:nvPr>
            <p:ph idx="1"/>
            <p:custDataLst>
              <p:tags r:id="rId2"/>
            </p:custDataLst>
          </p:nvPr>
        </p:nvSpPr>
        <p:spPr>
          <a:xfrm>
            <a:off x="838200" y="1447800"/>
            <a:ext cx="10515600" cy="4351338"/>
          </a:xfrm>
        </p:spPr>
        <p:txBody>
          <a:bodyPr>
            <a:normAutofit/>
          </a:bodyPr>
          <a:lstStyle/>
          <a:p>
            <a:pPr algn="just">
              <a:lnSpc>
                <a:spcPct val="120000"/>
              </a:lnSpc>
            </a:pPr>
            <a:r>
              <a:rPr lang="zh-CN" altLang="en-US" sz="1800" dirty="0">
                <a:solidFill>
                  <a:schemeClr val="tx1"/>
                </a:solidFill>
              </a:rPr>
              <a:t>FaceAttributes</a:t>
            </a:r>
            <a:endParaRPr lang="zh-CN" altLang="en-US" sz="1800" dirty="0">
              <a:solidFill>
                <a:schemeClr val="tx1"/>
              </a:solidFill>
            </a:endParaRPr>
          </a:p>
          <a:p>
            <a:pPr marL="0" indent="0" algn="just">
              <a:lnSpc>
                <a:spcPct val="120000"/>
              </a:lnSpc>
              <a:buNone/>
            </a:pPr>
            <a:r>
              <a:rPr lang="zh-CN" altLang="en-US" sz="1800" dirty="0"/>
              <a:t>MobileNet的另一个用例是压缩具有未知或深奥的训练过程的大型系统。</a:t>
            </a:r>
            <a:endParaRPr lang="zh-CN" altLang="en-US" sz="1800" dirty="0"/>
          </a:p>
          <a:p>
            <a:pPr marL="0" indent="0" algn="just">
              <a:lnSpc>
                <a:spcPct val="120000"/>
              </a:lnSpc>
              <a:buNone/>
            </a:pPr>
            <a:r>
              <a:rPr lang="zh-CN" altLang="en-US" sz="1800" dirty="0"/>
              <a:t>使用MobileNet架构提取一个面部属性分类器。</a:t>
            </a:r>
            <a:r>
              <a:rPr lang="zh-CN" altLang="en-US" sz="1800" dirty="0">
                <a:solidFill>
                  <a:schemeClr val="tx1"/>
                </a:solidFill>
              </a:rPr>
              <a:t>Distillation</a:t>
            </a:r>
            <a:r>
              <a:rPr lang="zh-CN" altLang="en-US" sz="1800" dirty="0"/>
              <a:t>通过仿真大模型的输出（而不是实际标签）来训练分类器，从而可以用大量（可能是无限的）未标记的数据进行训练。</a:t>
            </a:r>
            <a:endParaRPr lang="zh-CN" altLang="en-US" sz="1800" dirty="0"/>
          </a:p>
          <a:p>
            <a:pPr marL="0" indent="0" algn="just">
              <a:lnSpc>
                <a:spcPct val="120000"/>
              </a:lnSpc>
              <a:buNone/>
            </a:pPr>
            <a:r>
              <a:rPr lang="zh-CN" altLang="en-US" sz="1800" dirty="0"/>
              <a:t>基于MobileNet的分类器具有强烈弹性的模型收缩性：它在不同的属性达到了近似的平均精度（meanAP）却只有1%的计算量：</a:t>
            </a:r>
            <a:endParaRPr lang="zh-CN" altLang="en-US" sz="1800" dirty="0"/>
          </a:p>
        </p:txBody>
      </p:sp>
      <p:pic>
        <p:nvPicPr>
          <p:cNvPr id="4" name="图片 3" descr="捕获4"/>
          <p:cNvPicPr>
            <a:picLocks noChangeAspect="1"/>
          </p:cNvPicPr>
          <p:nvPr/>
        </p:nvPicPr>
        <p:blipFill>
          <a:blip r:embed="rId3"/>
          <a:stretch>
            <a:fillRect/>
          </a:stretch>
        </p:blipFill>
        <p:spPr>
          <a:xfrm>
            <a:off x="5448300" y="3599180"/>
            <a:ext cx="5399405" cy="323342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3.4</a:t>
            </a:r>
            <a:endParaRPr lang="en-US" altLang="zh-CN" sz="3600"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sym typeface="+mn-ea"/>
              </a:rPr>
              <a:t>ObjectDetection</a:t>
            </a:r>
            <a:endParaRPr lang="zh-CN" altLang="en-US" sz="1800" dirty="0"/>
          </a:p>
          <a:p>
            <a:pPr marL="0" indent="0" algn="just">
              <a:lnSpc>
                <a:spcPct val="120000"/>
              </a:lnSpc>
              <a:buNone/>
            </a:pPr>
            <a:r>
              <a:rPr lang="zh-CN" altLang="en-US" sz="1800" dirty="0">
                <a:sym typeface="+mn-ea"/>
              </a:rPr>
              <a:t>MobileNet也可以作为有效的基础网络部署在现代物体检测系统中。</a:t>
            </a:r>
            <a:endParaRPr lang="zh-CN" altLang="en-US" sz="1800" dirty="0">
              <a:sym typeface="+mn-ea"/>
            </a:endParaRPr>
          </a:p>
          <a:p>
            <a:pPr marL="0" indent="0" algn="just">
              <a:lnSpc>
                <a:spcPct val="120000"/>
              </a:lnSpc>
              <a:buNone/>
            </a:pPr>
            <a:endParaRPr lang="zh-CN" altLang="en-US" sz="1800" dirty="0">
              <a:sym typeface="+mn-ea"/>
            </a:endParaRPr>
          </a:p>
          <a:p>
            <a:pPr algn="just">
              <a:lnSpc>
                <a:spcPct val="120000"/>
              </a:lnSpc>
            </a:pPr>
            <a:r>
              <a:rPr lang="zh-CN" altLang="en-US" sz="1800" dirty="0">
                <a:solidFill>
                  <a:schemeClr val="tx1"/>
                </a:solidFill>
                <a:sym typeface="+mn-ea"/>
              </a:rPr>
              <a:t>FaceEmbeddings</a:t>
            </a:r>
            <a:endParaRPr lang="zh-CN" altLang="en-US" sz="1800" dirty="0">
              <a:solidFill>
                <a:schemeClr val="tx1"/>
              </a:solidFill>
              <a:sym typeface="+mn-ea"/>
            </a:endParaRPr>
          </a:p>
          <a:p>
            <a:pPr marL="0" indent="0" algn="just">
              <a:lnSpc>
                <a:spcPct val="120000"/>
              </a:lnSpc>
              <a:buNone/>
            </a:pPr>
            <a:r>
              <a:rPr lang="zh-CN" altLang="en-US" sz="1800" dirty="0">
                <a:solidFill>
                  <a:schemeClr val="tx1"/>
                </a:solidFill>
              </a:rPr>
              <a:t>FaceNet</a:t>
            </a:r>
            <a:r>
              <a:rPr lang="zh-CN" altLang="en-US" sz="1800" dirty="0"/>
              <a:t>模型时最先进的面部识别模型。它基于tripletloss构建人脸特征。为了构建一个移动端的FaceNet模型，我们使用distillation方法去训练模型，训练时尽量最小化FaceNet和MobileNet在训练集上的输出平方差。</a:t>
            </a:r>
            <a:endParaRPr lang="en-US" altLang="zh-CN" sz="1800" dirty="0">
              <a:hlinkClick r:id="rId3" action="ppaction://hlinksldjump"/>
            </a:endParaRPr>
          </a:p>
          <a:p>
            <a:pPr marL="0" indent="0" algn="just">
              <a:lnSpc>
                <a:spcPct val="120000"/>
              </a:lnSpc>
              <a:buNone/>
            </a:pPr>
            <a:r>
              <a:rPr lang="en-US" altLang="zh-CN" sz="1800" dirty="0">
                <a:hlinkClick r:id="rId4" action="ppaction://hlinksldjump"/>
              </a:rPr>
              <a:t>distillation</a:t>
            </a:r>
            <a:endParaRPr lang="en-US" altLang="zh-CN" sz="1800" dirty="0">
              <a:hlinkClick r:id="rId3" action="ppaction://hlinksldjump"/>
            </a:endParaRPr>
          </a:p>
          <a:p>
            <a:pPr marL="0" indent="0" algn="just">
              <a:lnSpc>
                <a:spcPct val="120000"/>
              </a:lnSpc>
              <a:buNone/>
            </a:pPr>
            <a:r>
              <a:rPr lang="en-US" altLang="zh-CN" sz="1800" dirty="0"/>
              <a:t>	</a:t>
            </a:r>
            <a:endParaRPr lang="zh-CN" altLang="en-US" sz="1800" dirty="0"/>
          </a:p>
        </p:txBody>
      </p:sp>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77950" y="824230"/>
            <a:ext cx="1930400" cy="460375"/>
          </a:xfrm>
          <a:prstGeom prst="rect">
            <a:avLst/>
          </a:prstGeom>
          <a:noFill/>
        </p:spPr>
        <p:txBody>
          <a:bodyPr wrap="square" rtlCol="0">
            <a:spAutoFit/>
          </a:bodyPr>
          <a:p>
            <a:r>
              <a:rPr lang="en-US" altLang="zh-CN" sz="2400">
                <a:solidFill>
                  <a:schemeClr val="accent1"/>
                </a:solidFill>
                <a:effectLst>
                  <a:outerShdw blurRad="38100" dist="25400" dir="5400000" algn="ctr" rotWithShape="0">
                    <a:srgbClr val="6E747A">
                      <a:alpha val="43000"/>
                    </a:srgbClr>
                  </a:outerShdw>
                </a:effectLst>
              </a:rPr>
              <a:t>distillation</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1336675" y="1487805"/>
            <a:ext cx="10252075" cy="922020"/>
          </a:xfrm>
          <a:prstGeom prst="rect">
            <a:avLst/>
          </a:prstGeom>
          <a:noFill/>
        </p:spPr>
        <p:txBody>
          <a:bodyPr wrap="square" rtlCol="0">
            <a:spAutoFit/>
          </a:bodyPr>
          <a:p>
            <a:r>
              <a:rPr lang="en-US" altLang="zh-CN"/>
              <a:t>distillation</a:t>
            </a:r>
            <a:r>
              <a:rPr lang="zh-CN" altLang="en-US"/>
              <a:t>也就是所谓的</a:t>
            </a:r>
            <a:r>
              <a:rPr lang="en-US" altLang="zh-CN"/>
              <a:t>“</a:t>
            </a:r>
            <a:r>
              <a:rPr lang="zh-CN" altLang="en-US"/>
              <a:t>蒸馏</a:t>
            </a:r>
            <a:r>
              <a:rPr lang="en-US" altLang="zh-CN"/>
              <a:t>”</a:t>
            </a:r>
            <a:r>
              <a:rPr lang="zh-CN" altLang="en-US"/>
              <a:t>方法。因为一个成熟的复杂神经网络模型是由许多单个模型构成的，而蒸馏方法就是将缩小模型从这些复杂的结构中抽取出来。 我们将复杂模型转化为小模型时需要注意保留模型的泛化能力，一种方法是利用由复杂模型产生的分类概率作为“软目标”来训练小模型。</a:t>
            </a:r>
            <a:endParaRPr lang="zh-CN" altLang="en-US"/>
          </a:p>
        </p:txBody>
      </p:sp>
      <p:pic>
        <p:nvPicPr>
          <p:cNvPr id="6" name="图片 5" descr="20161213211440031"/>
          <p:cNvPicPr>
            <a:picLocks noChangeAspect="1"/>
          </p:cNvPicPr>
          <p:nvPr/>
        </p:nvPicPr>
        <p:blipFill>
          <a:blip r:embed="rId1"/>
          <a:stretch>
            <a:fillRect/>
          </a:stretch>
        </p:blipFill>
        <p:spPr>
          <a:xfrm>
            <a:off x="689610" y="2618740"/>
            <a:ext cx="5479415" cy="3314700"/>
          </a:xfrm>
          <a:prstGeom prst="rect">
            <a:avLst/>
          </a:prstGeom>
        </p:spPr>
      </p:pic>
      <p:pic>
        <p:nvPicPr>
          <p:cNvPr id="7" name="图片 6" descr="20161213211540188"/>
          <p:cNvPicPr>
            <a:picLocks noChangeAspect="1"/>
          </p:cNvPicPr>
          <p:nvPr/>
        </p:nvPicPr>
        <p:blipFill>
          <a:blip r:embed="rId2"/>
          <a:stretch>
            <a:fillRect/>
          </a:stretch>
        </p:blipFill>
        <p:spPr>
          <a:xfrm>
            <a:off x="6169025" y="3422650"/>
            <a:ext cx="5807075" cy="1706880"/>
          </a:xfrm>
          <a:prstGeom prst="rect">
            <a:avLst/>
          </a:prstGeom>
        </p:spPr>
      </p:pic>
      <p:sp>
        <p:nvSpPr>
          <p:cNvPr id="2" name="文本框 1"/>
          <p:cNvSpPr txBox="1"/>
          <p:nvPr/>
        </p:nvSpPr>
        <p:spPr>
          <a:xfrm>
            <a:off x="6646545" y="5475605"/>
            <a:ext cx="4391025" cy="368300"/>
          </a:xfrm>
          <a:prstGeom prst="rect">
            <a:avLst/>
          </a:prstGeom>
          <a:noFill/>
        </p:spPr>
        <p:txBody>
          <a:bodyPr wrap="square" rtlCol="0">
            <a:spAutoFit/>
          </a:bodyPr>
          <a:p>
            <a:r>
              <a:rPr lang="en-US" altLang="zh-CN"/>
              <a:t>softmax</a:t>
            </a:r>
            <a:r>
              <a:rPr lang="zh-CN" altLang="en-US"/>
              <a:t>层公式</a:t>
            </a:r>
            <a:endParaRPr lang="zh-CN" altLang="en-US"/>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62611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sz="4400" dirty="0">
                <a:solidFill>
                  <a:schemeClr val="accent1"/>
                </a:solidFill>
              </a:rPr>
              <a:t>Conclusion</a:t>
            </a:r>
            <a:endParaRPr lang="en-US" altLang="zh-CN" sz="4400" dirty="0">
              <a:solidFill>
                <a:schemeClr val="accent1"/>
              </a:solidFill>
            </a:endParaRPr>
          </a:p>
        </p:txBody>
      </p:sp>
      <p:sp>
        <p:nvSpPr>
          <p:cNvPr id="3" name="文本框 2"/>
          <p:cNvSpPr txBox="1"/>
          <p:nvPr>
            <p:custDataLst>
              <p:tags r:id="rId2"/>
            </p:custDataLst>
          </p:nvPr>
        </p:nvSpPr>
        <p:spPr>
          <a:xfrm>
            <a:off x="493395" y="2853690"/>
            <a:ext cx="11321415" cy="1151255"/>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latin typeface="+mn-lt"/>
                <a:ea typeface="+mn-ea"/>
              </a:rPr>
              <a:t>MobileNets</a:t>
            </a:r>
            <a:r>
              <a:rPr lang="zh-CN" altLang="en-US" sz="1800" dirty="0">
                <a:latin typeface="+mn-lt"/>
                <a:ea typeface="+mn-ea"/>
              </a:rPr>
              <a:t>模型是轻量的，复杂度低的高效模型，并且具有较可观的准确度。还可通过两个超参数来构建更小更快的模型。与各流行模型相比，</a:t>
            </a:r>
            <a:r>
              <a:rPr lang="en-US" altLang="zh-CN" sz="1800" dirty="0">
                <a:latin typeface="+mn-lt"/>
                <a:ea typeface="+mn-ea"/>
              </a:rPr>
              <a:t>MobileNets</a:t>
            </a:r>
            <a:r>
              <a:rPr lang="zh-CN" altLang="en-US" sz="1800" dirty="0">
                <a:latin typeface="+mn-lt"/>
                <a:ea typeface="+mn-ea"/>
              </a:rPr>
              <a:t>表现得很好！</a:t>
            </a:r>
            <a:endParaRPr lang="zh-CN" altLang="en-US" sz="1800" dirty="0">
              <a:latin typeface="+mn-lt"/>
              <a:ea typeface="+mn-ea"/>
            </a:endParaRPr>
          </a:p>
        </p:txBody>
      </p:sp>
      <p:cxnSp>
        <p:nvCxnSpPr>
          <p:cNvPr id="5" name="直接连接符 4"/>
          <p:cNvCxnSpPr/>
          <p:nvPr>
            <p:custDataLst>
              <p:tags r:id="rId3"/>
            </p:custDataLst>
          </p:nvPr>
        </p:nvCxnSpPr>
        <p:spPr>
          <a:xfrm>
            <a:off x="493395" y="248666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custDataLst>
              <p:tags r:id="rId1"/>
            </p:custDataLst>
          </p:nvPr>
        </p:nvSpPr>
        <p:spPr>
          <a:xfrm>
            <a:off x="2854954" y="2670403"/>
            <a:ext cx="1723549" cy="1015663"/>
          </a:xfrm>
          <a:prstGeom prst="rect">
            <a:avLst/>
          </a:prstGeom>
          <a:noFill/>
        </p:spPr>
        <p:txBody>
          <a:bodyPr wrap="square" lIns="90000" tIns="46800" rIns="90000" bIns="46800" rtlCol="0" anchor="ctr" anchorCtr="0">
            <a:normAutofit fontScale="90000"/>
          </a:bodyPr>
          <a:lstStyle/>
          <a:p>
            <a:pPr algn="ctr"/>
            <a:r>
              <a:rPr lang="zh-CN" altLang="en-US" sz="6000">
                <a:solidFill>
                  <a:schemeClr val="accent1"/>
                </a:solidFill>
                <a:latin typeface="+mj-lt"/>
                <a:ea typeface="+mj-ea"/>
                <a:cs typeface="+mj-cs"/>
              </a:rPr>
              <a:t>目录</a:t>
            </a:r>
            <a:endParaRPr lang="zh-CN" altLang="en-US" sz="6000">
              <a:solidFill>
                <a:schemeClr val="accent1"/>
              </a:solidFill>
              <a:latin typeface="+mj-lt"/>
              <a:ea typeface="+mj-ea"/>
              <a:cs typeface="+mj-cs"/>
            </a:endParaRPr>
          </a:p>
        </p:txBody>
      </p:sp>
      <p:sp>
        <p:nvSpPr>
          <p:cNvPr id="66" name="文本框 65"/>
          <p:cNvSpPr txBox="1"/>
          <p:nvPr>
            <p:custDataLst>
              <p:tags r:id="rId2"/>
            </p:custDataLst>
          </p:nvPr>
        </p:nvSpPr>
        <p:spPr>
          <a:xfrm>
            <a:off x="2647775" y="3709868"/>
            <a:ext cx="2137906" cy="400105"/>
          </a:xfrm>
          <a:prstGeom prst="rect">
            <a:avLst/>
          </a:prstGeom>
          <a:noFill/>
        </p:spPr>
        <p:txBody>
          <a:bodyPr wrap="square" lIns="90000" tIns="46800" rIns="90000" bIns="46800" rtlCol="0" anchor="ctr" anchorCtr="0">
            <a:normAutofit/>
          </a:bodyPr>
          <a:lstStyle/>
          <a:p>
            <a:pPr algn="ctr"/>
            <a:r>
              <a:rPr kumimoji="1" lang="en-US" altLang="zh-CN" sz="2000" b="1">
                <a:solidFill>
                  <a:schemeClr val="accent1"/>
                </a:solidFill>
                <a:sym typeface="+mn-lt"/>
              </a:rPr>
              <a:t>CONTENTS</a:t>
            </a:r>
            <a:endParaRPr kumimoji="1" lang="en-US" altLang="zh-CN" sz="2000" b="1">
              <a:solidFill>
                <a:schemeClr val="accent1"/>
              </a:solidFill>
              <a:sym typeface="+mn-lt"/>
            </a:endParaRPr>
          </a:p>
        </p:txBody>
      </p:sp>
      <p:sp>
        <p:nvSpPr>
          <p:cNvPr id="8" name="Oval 5"/>
          <p:cNvSpPr>
            <a:spLocks noChangeArrowheads="1"/>
          </p:cNvSpPr>
          <p:nvPr>
            <p:custDataLst>
              <p:tags r:id="rId3"/>
            </p:custDataLst>
          </p:nvPr>
        </p:nvSpPr>
        <p:spPr bwMode="auto">
          <a:xfrm>
            <a:off x="3667125" y="2667635"/>
            <a:ext cx="65405" cy="666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9" name="Oval 6"/>
          <p:cNvSpPr>
            <a:spLocks noChangeArrowheads="1"/>
          </p:cNvSpPr>
          <p:nvPr>
            <p:custDataLst>
              <p:tags r:id="rId4"/>
            </p:custDataLst>
          </p:nvPr>
        </p:nvSpPr>
        <p:spPr bwMode="auto">
          <a:xfrm>
            <a:off x="3675380" y="2755265"/>
            <a:ext cx="49530" cy="4635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0" name="Oval 7"/>
          <p:cNvSpPr>
            <a:spLocks noChangeArrowheads="1"/>
          </p:cNvSpPr>
          <p:nvPr>
            <p:custDataLst>
              <p:tags r:id="rId5"/>
            </p:custDataLst>
          </p:nvPr>
        </p:nvSpPr>
        <p:spPr bwMode="auto">
          <a:xfrm>
            <a:off x="3675380" y="2597785"/>
            <a:ext cx="49530" cy="4762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1" name="Oval 8"/>
          <p:cNvSpPr>
            <a:spLocks noChangeArrowheads="1"/>
          </p:cNvSpPr>
          <p:nvPr>
            <p:custDataLst>
              <p:tags r:id="rId6"/>
            </p:custDataLst>
          </p:nvPr>
        </p:nvSpPr>
        <p:spPr bwMode="auto">
          <a:xfrm>
            <a:off x="3678555" y="2539365"/>
            <a:ext cx="43180" cy="43180"/>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2" name="Freeform 9"/>
          <p:cNvSpPr/>
          <p:nvPr>
            <p:custDataLst>
              <p:tags r:id="rId7"/>
            </p:custDataLst>
          </p:nvPr>
        </p:nvSpPr>
        <p:spPr bwMode="auto">
          <a:xfrm>
            <a:off x="3419475" y="2479040"/>
            <a:ext cx="24130" cy="20955"/>
          </a:xfrm>
          <a:custGeom>
            <a:avLst/>
            <a:gdLst>
              <a:gd name="T0" fmla="*/ 2 w 8"/>
              <a:gd name="T1" fmla="*/ 6 h 7"/>
              <a:gd name="T2" fmla="*/ 7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7" y="6"/>
                </a:cubicBezTo>
                <a:cubicBezTo>
                  <a:pt x="8" y="4"/>
                  <a:pt x="8" y="2"/>
                  <a:pt x="6" y="1"/>
                </a:cubicBezTo>
                <a:cubicBezTo>
                  <a:pt x="5" y="0"/>
                  <a:pt x="3" y="0"/>
                  <a:pt x="2" y="1"/>
                </a:cubicBezTo>
                <a:cubicBezTo>
                  <a:pt x="0" y="3"/>
                  <a:pt x="1" y="5"/>
                  <a:pt x="2" y="6"/>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3" name="Freeform 10"/>
          <p:cNvSpPr/>
          <p:nvPr>
            <p:custDataLst>
              <p:tags r:id="rId8"/>
            </p:custDataLst>
          </p:nvPr>
        </p:nvSpPr>
        <p:spPr bwMode="auto">
          <a:xfrm>
            <a:off x="3457575" y="2445385"/>
            <a:ext cx="30480" cy="30480"/>
          </a:xfrm>
          <a:custGeom>
            <a:avLst/>
            <a:gdLst>
              <a:gd name="T0" fmla="*/ 2 w 10"/>
              <a:gd name="T1" fmla="*/ 8 h 10"/>
              <a:gd name="T2" fmla="*/ 8 w 10"/>
              <a:gd name="T3" fmla="*/ 8 h 10"/>
              <a:gd name="T4" fmla="*/ 8 w 10"/>
              <a:gd name="T5" fmla="*/ 1 h 10"/>
              <a:gd name="T6" fmla="*/ 2 w 10"/>
              <a:gd name="T7" fmla="*/ 2 h 10"/>
              <a:gd name="T8" fmla="*/ 2 w 10"/>
              <a:gd name="T9" fmla="*/ 8 h 10"/>
            </a:gdLst>
            <a:ahLst/>
            <a:cxnLst>
              <a:cxn ang="0">
                <a:pos x="T0" y="T1"/>
              </a:cxn>
              <a:cxn ang="0">
                <a:pos x="T2" y="T3"/>
              </a:cxn>
              <a:cxn ang="0">
                <a:pos x="T4" y="T5"/>
              </a:cxn>
              <a:cxn ang="0">
                <a:pos x="T6" y="T7"/>
              </a:cxn>
              <a:cxn ang="0">
                <a:pos x="T8" y="T9"/>
              </a:cxn>
            </a:cxnLst>
            <a:rect l="0" t="0" r="r" b="b"/>
            <a:pathLst>
              <a:path w="10" h="10">
                <a:moveTo>
                  <a:pt x="2" y="8"/>
                </a:moveTo>
                <a:cubicBezTo>
                  <a:pt x="4" y="10"/>
                  <a:pt x="7" y="10"/>
                  <a:pt x="8" y="8"/>
                </a:cubicBezTo>
                <a:cubicBezTo>
                  <a:pt x="10" y="6"/>
                  <a:pt x="10" y="3"/>
                  <a:pt x="8" y="1"/>
                </a:cubicBezTo>
                <a:cubicBezTo>
                  <a:pt x="6" y="0"/>
                  <a:pt x="3" y="0"/>
                  <a:pt x="2" y="2"/>
                </a:cubicBezTo>
                <a:cubicBezTo>
                  <a:pt x="0" y="3"/>
                  <a:pt x="0" y="6"/>
                  <a:pt x="2" y="8"/>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4" name="Freeform 11"/>
          <p:cNvSpPr/>
          <p:nvPr>
            <p:custDataLst>
              <p:tags r:id="rId9"/>
            </p:custDataLst>
          </p:nvPr>
        </p:nvSpPr>
        <p:spPr bwMode="auto">
          <a:xfrm>
            <a:off x="3505200" y="2415540"/>
            <a:ext cx="43180" cy="40005"/>
          </a:xfrm>
          <a:custGeom>
            <a:avLst/>
            <a:gdLst>
              <a:gd name="T0" fmla="*/ 3 w 14"/>
              <a:gd name="T1" fmla="*/ 11 h 13"/>
              <a:gd name="T2" fmla="*/ 11 w 14"/>
              <a:gd name="T3" fmla="*/ 10 h 13"/>
              <a:gd name="T4" fmla="*/ 11 w 14"/>
              <a:gd name="T5" fmla="*/ 2 h 13"/>
              <a:gd name="T6" fmla="*/ 3 w 14"/>
              <a:gd name="T7" fmla="*/ 2 h 13"/>
              <a:gd name="T8" fmla="*/ 3 w 14"/>
              <a:gd name="T9" fmla="*/ 11 h 13"/>
            </a:gdLst>
            <a:ahLst/>
            <a:cxnLst>
              <a:cxn ang="0">
                <a:pos x="T0" y="T1"/>
              </a:cxn>
              <a:cxn ang="0">
                <a:pos x="T2" y="T3"/>
              </a:cxn>
              <a:cxn ang="0">
                <a:pos x="T4" y="T5"/>
              </a:cxn>
              <a:cxn ang="0">
                <a:pos x="T6" y="T7"/>
              </a:cxn>
              <a:cxn ang="0">
                <a:pos x="T8" y="T9"/>
              </a:cxn>
            </a:cxnLst>
            <a:rect l="0" t="0" r="r" b="b"/>
            <a:pathLst>
              <a:path w="14" h="13">
                <a:moveTo>
                  <a:pt x="3" y="11"/>
                </a:moveTo>
                <a:cubicBezTo>
                  <a:pt x="6" y="13"/>
                  <a:pt x="9" y="13"/>
                  <a:pt x="11" y="10"/>
                </a:cubicBezTo>
                <a:cubicBezTo>
                  <a:pt x="14" y="8"/>
                  <a:pt x="13" y="4"/>
                  <a:pt x="11" y="2"/>
                </a:cubicBezTo>
                <a:cubicBezTo>
                  <a:pt x="8" y="0"/>
                  <a:pt x="5" y="0"/>
                  <a:pt x="3" y="2"/>
                </a:cubicBezTo>
                <a:cubicBezTo>
                  <a:pt x="0" y="5"/>
                  <a:pt x="1" y="9"/>
                  <a:pt x="3" y="11"/>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5" name="Freeform 12"/>
          <p:cNvSpPr/>
          <p:nvPr>
            <p:custDataLst>
              <p:tags r:id="rId10"/>
            </p:custDataLst>
          </p:nvPr>
        </p:nvSpPr>
        <p:spPr bwMode="auto">
          <a:xfrm>
            <a:off x="3738880" y="2378710"/>
            <a:ext cx="107950" cy="173355"/>
          </a:xfrm>
          <a:custGeom>
            <a:avLst/>
            <a:gdLst>
              <a:gd name="T0" fmla="*/ 0 w 36"/>
              <a:gd name="T1" fmla="*/ 57 h 57"/>
              <a:gd name="T2" fmla="*/ 13 w 36"/>
              <a:gd name="T3" fmla="*/ 24 h 57"/>
              <a:gd name="T4" fmla="*/ 32 w 36"/>
              <a:gd name="T5" fmla="*/ 14 h 57"/>
              <a:gd name="T6" fmla="*/ 0 w 36"/>
              <a:gd name="T7" fmla="*/ 57 h 57"/>
            </a:gdLst>
            <a:ahLst/>
            <a:cxnLst>
              <a:cxn ang="0">
                <a:pos x="T0" y="T1"/>
              </a:cxn>
              <a:cxn ang="0">
                <a:pos x="T2" y="T3"/>
              </a:cxn>
              <a:cxn ang="0">
                <a:pos x="T4" y="T5"/>
              </a:cxn>
              <a:cxn ang="0">
                <a:pos x="T6" y="T7"/>
              </a:cxn>
            </a:cxnLst>
            <a:rect l="0" t="0" r="r" b="b"/>
            <a:pathLst>
              <a:path w="36" h="57">
                <a:moveTo>
                  <a:pt x="0" y="57"/>
                </a:moveTo>
                <a:cubicBezTo>
                  <a:pt x="0" y="57"/>
                  <a:pt x="12" y="37"/>
                  <a:pt x="13" y="24"/>
                </a:cubicBezTo>
                <a:cubicBezTo>
                  <a:pt x="14" y="11"/>
                  <a:pt x="27" y="0"/>
                  <a:pt x="32" y="14"/>
                </a:cubicBezTo>
                <a:cubicBezTo>
                  <a:pt x="36" y="26"/>
                  <a:pt x="5" y="52"/>
                  <a:pt x="0" y="5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32500" lnSpcReduction="20000"/>
          </a:bodyPr>
          <a:lstStyle/>
          <a:p>
            <a:endParaRPr lang="zh-CN" altLang="en-US"/>
          </a:p>
        </p:txBody>
      </p:sp>
      <p:sp>
        <p:nvSpPr>
          <p:cNvPr id="16" name="Freeform 13"/>
          <p:cNvSpPr/>
          <p:nvPr>
            <p:custDataLst>
              <p:tags r:id="rId11"/>
            </p:custDataLst>
          </p:nvPr>
        </p:nvSpPr>
        <p:spPr bwMode="auto">
          <a:xfrm>
            <a:off x="3562350" y="2378710"/>
            <a:ext cx="104775" cy="173355"/>
          </a:xfrm>
          <a:custGeom>
            <a:avLst/>
            <a:gdLst>
              <a:gd name="T0" fmla="*/ 35 w 35"/>
              <a:gd name="T1" fmla="*/ 57 h 57"/>
              <a:gd name="T2" fmla="*/ 22 w 35"/>
              <a:gd name="T3" fmla="*/ 24 h 57"/>
              <a:gd name="T4" fmla="*/ 4 w 35"/>
              <a:gd name="T5" fmla="*/ 14 h 57"/>
              <a:gd name="T6" fmla="*/ 35 w 35"/>
              <a:gd name="T7" fmla="*/ 57 h 57"/>
            </a:gdLst>
            <a:ahLst/>
            <a:cxnLst>
              <a:cxn ang="0">
                <a:pos x="T0" y="T1"/>
              </a:cxn>
              <a:cxn ang="0">
                <a:pos x="T2" y="T3"/>
              </a:cxn>
              <a:cxn ang="0">
                <a:pos x="T4" y="T5"/>
              </a:cxn>
              <a:cxn ang="0">
                <a:pos x="T6" y="T7"/>
              </a:cxn>
            </a:cxnLst>
            <a:rect l="0" t="0" r="r" b="b"/>
            <a:pathLst>
              <a:path w="35" h="57">
                <a:moveTo>
                  <a:pt x="35" y="57"/>
                </a:moveTo>
                <a:cubicBezTo>
                  <a:pt x="35" y="57"/>
                  <a:pt x="24" y="37"/>
                  <a:pt x="22" y="24"/>
                </a:cubicBezTo>
                <a:cubicBezTo>
                  <a:pt x="21" y="11"/>
                  <a:pt x="8" y="0"/>
                  <a:pt x="4" y="14"/>
                </a:cubicBezTo>
                <a:cubicBezTo>
                  <a:pt x="0" y="26"/>
                  <a:pt x="31" y="52"/>
                  <a:pt x="35" y="5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32500" lnSpcReduction="20000"/>
          </a:bodyPr>
          <a:lstStyle/>
          <a:p>
            <a:endParaRPr lang="zh-CN" altLang="en-US"/>
          </a:p>
        </p:txBody>
      </p:sp>
      <p:sp>
        <p:nvSpPr>
          <p:cNvPr id="17" name="Freeform 14"/>
          <p:cNvSpPr/>
          <p:nvPr>
            <p:custDataLst>
              <p:tags r:id="rId12"/>
            </p:custDataLst>
          </p:nvPr>
        </p:nvSpPr>
        <p:spPr bwMode="auto">
          <a:xfrm>
            <a:off x="3968750" y="2479040"/>
            <a:ext cx="24130" cy="20955"/>
          </a:xfrm>
          <a:custGeom>
            <a:avLst/>
            <a:gdLst>
              <a:gd name="T0" fmla="*/ 6 w 8"/>
              <a:gd name="T1" fmla="*/ 6 h 7"/>
              <a:gd name="T2" fmla="*/ 1 w 8"/>
              <a:gd name="T3" fmla="*/ 6 h 7"/>
              <a:gd name="T4" fmla="*/ 2 w 8"/>
              <a:gd name="T5" fmla="*/ 1 h 7"/>
              <a:gd name="T6" fmla="*/ 6 w 8"/>
              <a:gd name="T7" fmla="*/ 1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5" y="7"/>
                  <a:pt x="3" y="7"/>
                  <a:pt x="1" y="6"/>
                </a:cubicBezTo>
                <a:cubicBezTo>
                  <a:pt x="0" y="4"/>
                  <a:pt x="0" y="2"/>
                  <a:pt x="2" y="1"/>
                </a:cubicBezTo>
                <a:cubicBezTo>
                  <a:pt x="3" y="0"/>
                  <a:pt x="5" y="0"/>
                  <a:pt x="6" y="1"/>
                </a:cubicBezTo>
                <a:cubicBezTo>
                  <a:pt x="8" y="3"/>
                  <a:pt x="7" y="5"/>
                  <a:pt x="6" y="6"/>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8" name="Freeform 15"/>
          <p:cNvSpPr/>
          <p:nvPr>
            <p:custDataLst>
              <p:tags r:id="rId13"/>
            </p:custDataLst>
          </p:nvPr>
        </p:nvSpPr>
        <p:spPr bwMode="auto">
          <a:xfrm>
            <a:off x="3924300" y="2445385"/>
            <a:ext cx="30480" cy="30480"/>
          </a:xfrm>
          <a:custGeom>
            <a:avLst/>
            <a:gdLst>
              <a:gd name="T0" fmla="*/ 8 w 10"/>
              <a:gd name="T1" fmla="*/ 8 h 10"/>
              <a:gd name="T2" fmla="*/ 1 w 10"/>
              <a:gd name="T3" fmla="*/ 8 h 10"/>
              <a:gd name="T4" fmla="*/ 2 w 10"/>
              <a:gd name="T5" fmla="*/ 1 h 10"/>
              <a:gd name="T6" fmla="*/ 8 w 10"/>
              <a:gd name="T7" fmla="*/ 2 h 10"/>
              <a:gd name="T8" fmla="*/ 8 w 10"/>
              <a:gd name="T9" fmla="*/ 8 h 10"/>
            </a:gdLst>
            <a:ahLst/>
            <a:cxnLst>
              <a:cxn ang="0">
                <a:pos x="T0" y="T1"/>
              </a:cxn>
              <a:cxn ang="0">
                <a:pos x="T2" y="T3"/>
              </a:cxn>
              <a:cxn ang="0">
                <a:pos x="T4" y="T5"/>
              </a:cxn>
              <a:cxn ang="0">
                <a:pos x="T6" y="T7"/>
              </a:cxn>
              <a:cxn ang="0">
                <a:pos x="T8" y="T9"/>
              </a:cxn>
            </a:cxnLst>
            <a:rect l="0" t="0" r="r" b="b"/>
            <a:pathLst>
              <a:path w="10" h="10">
                <a:moveTo>
                  <a:pt x="8" y="8"/>
                </a:moveTo>
                <a:cubicBezTo>
                  <a:pt x="6" y="10"/>
                  <a:pt x="3" y="10"/>
                  <a:pt x="1" y="8"/>
                </a:cubicBezTo>
                <a:cubicBezTo>
                  <a:pt x="0" y="6"/>
                  <a:pt x="0" y="3"/>
                  <a:pt x="2" y="1"/>
                </a:cubicBezTo>
                <a:cubicBezTo>
                  <a:pt x="4" y="0"/>
                  <a:pt x="6" y="0"/>
                  <a:pt x="8" y="2"/>
                </a:cubicBezTo>
                <a:cubicBezTo>
                  <a:pt x="10" y="3"/>
                  <a:pt x="10" y="6"/>
                  <a:pt x="8" y="8"/>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19" name="Freeform 16"/>
          <p:cNvSpPr/>
          <p:nvPr>
            <p:custDataLst>
              <p:tags r:id="rId14"/>
            </p:custDataLst>
          </p:nvPr>
        </p:nvSpPr>
        <p:spPr bwMode="auto">
          <a:xfrm>
            <a:off x="3863975" y="2415540"/>
            <a:ext cx="41275" cy="40005"/>
          </a:xfrm>
          <a:custGeom>
            <a:avLst/>
            <a:gdLst>
              <a:gd name="T0" fmla="*/ 11 w 14"/>
              <a:gd name="T1" fmla="*/ 11 h 13"/>
              <a:gd name="T2" fmla="*/ 2 w 14"/>
              <a:gd name="T3" fmla="*/ 10 h 13"/>
              <a:gd name="T4" fmla="*/ 3 w 14"/>
              <a:gd name="T5" fmla="*/ 2 h 13"/>
              <a:gd name="T6" fmla="*/ 11 w 14"/>
              <a:gd name="T7" fmla="*/ 2 h 13"/>
              <a:gd name="T8" fmla="*/ 11 w 14"/>
              <a:gd name="T9" fmla="*/ 11 h 13"/>
            </a:gdLst>
            <a:ahLst/>
            <a:cxnLst>
              <a:cxn ang="0">
                <a:pos x="T0" y="T1"/>
              </a:cxn>
              <a:cxn ang="0">
                <a:pos x="T2" y="T3"/>
              </a:cxn>
              <a:cxn ang="0">
                <a:pos x="T4" y="T5"/>
              </a:cxn>
              <a:cxn ang="0">
                <a:pos x="T6" y="T7"/>
              </a:cxn>
              <a:cxn ang="0">
                <a:pos x="T8" y="T9"/>
              </a:cxn>
            </a:cxnLst>
            <a:rect l="0" t="0" r="r" b="b"/>
            <a:pathLst>
              <a:path w="14" h="13">
                <a:moveTo>
                  <a:pt x="11" y="11"/>
                </a:moveTo>
                <a:cubicBezTo>
                  <a:pt x="8" y="13"/>
                  <a:pt x="5" y="13"/>
                  <a:pt x="2" y="10"/>
                </a:cubicBezTo>
                <a:cubicBezTo>
                  <a:pt x="0" y="8"/>
                  <a:pt x="1" y="4"/>
                  <a:pt x="3" y="2"/>
                </a:cubicBezTo>
                <a:cubicBezTo>
                  <a:pt x="6" y="0"/>
                  <a:pt x="9" y="0"/>
                  <a:pt x="11" y="2"/>
                </a:cubicBezTo>
                <a:cubicBezTo>
                  <a:pt x="14" y="5"/>
                  <a:pt x="13" y="9"/>
                  <a:pt x="11" y="11"/>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20" name="Freeform 17"/>
          <p:cNvSpPr/>
          <p:nvPr>
            <p:custDataLst>
              <p:tags r:id="rId15"/>
            </p:custDataLst>
          </p:nvPr>
        </p:nvSpPr>
        <p:spPr bwMode="auto">
          <a:xfrm>
            <a:off x="3654425" y="2375535"/>
            <a:ext cx="90805" cy="139700"/>
          </a:xfrm>
          <a:custGeom>
            <a:avLst/>
            <a:gdLst>
              <a:gd name="T0" fmla="*/ 25 w 30"/>
              <a:gd name="T1" fmla="*/ 27 h 46"/>
              <a:gd name="T2" fmla="*/ 30 w 30"/>
              <a:gd name="T3" fmla="*/ 16 h 46"/>
              <a:gd name="T4" fmla="*/ 15 w 30"/>
              <a:gd name="T5" fmla="*/ 0 h 46"/>
              <a:gd name="T6" fmla="*/ 0 w 30"/>
              <a:gd name="T7" fmla="*/ 16 h 46"/>
              <a:gd name="T8" fmla="*/ 5 w 30"/>
              <a:gd name="T9" fmla="*/ 27 h 46"/>
              <a:gd name="T10" fmla="*/ 3 w 30"/>
              <a:gd name="T11" fmla="*/ 34 h 46"/>
              <a:gd name="T12" fmla="*/ 15 w 30"/>
              <a:gd name="T13" fmla="*/ 46 h 46"/>
              <a:gd name="T14" fmla="*/ 27 w 30"/>
              <a:gd name="T15" fmla="*/ 34 h 46"/>
              <a:gd name="T16" fmla="*/ 25 w 30"/>
              <a:gd name="T17" fmla="*/ 2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6">
                <a:moveTo>
                  <a:pt x="25" y="27"/>
                </a:moveTo>
                <a:cubicBezTo>
                  <a:pt x="28" y="24"/>
                  <a:pt x="30" y="20"/>
                  <a:pt x="30" y="16"/>
                </a:cubicBezTo>
                <a:cubicBezTo>
                  <a:pt x="30" y="7"/>
                  <a:pt x="23" y="0"/>
                  <a:pt x="15" y="0"/>
                </a:cubicBezTo>
                <a:cubicBezTo>
                  <a:pt x="7" y="0"/>
                  <a:pt x="0" y="7"/>
                  <a:pt x="0" y="16"/>
                </a:cubicBezTo>
                <a:cubicBezTo>
                  <a:pt x="0" y="20"/>
                  <a:pt x="2" y="24"/>
                  <a:pt x="5" y="27"/>
                </a:cubicBezTo>
                <a:cubicBezTo>
                  <a:pt x="4" y="29"/>
                  <a:pt x="3" y="31"/>
                  <a:pt x="3" y="34"/>
                </a:cubicBezTo>
                <a:cubicBezTo>
                  <a:pt x="3" y="41"/>
                  <a:pt x="8" y="46"/>
                  <a:pt x="15" y="46"/>
                </a:cubicBezTo>
                <a:cubicBezTo>
                  <a:pt x="22" y="46"/>
                  <a:pt x="27" y="41"/>
                  <a:pt x="27" y="34"/>
                </a:cubicBezTo>
                <a:cubicBezTo>
                  <a:pt x="27" y="31"/>
                  <a:pt x="26" y="29"/>
                  <a:pt x="25" y="2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21" name="Line 18"/>
          <p:cNvSpPr>
            <a:spLocks noChangeShapeType="1"/>
          </p:cNvSpPr>
          <p:nvPr>
            <p:custDataLst>
              <p:tags r:id="rId16"/>
            </p:custDataLst>
          </p:nvPr>
        </p:nvSpPr>
        <p:spPr bwMode="auto">
          <a:xfrm>
            <a:off x="4342130" y="2651760"/>
            <a:ext cx="1062355" cy="0"/>
          </a:xfrm>
          <a:prstGeom prst="line">
            <a:avLst/>
          </a:prstGeom>
          <a:solidFill>
            <a:schemeClr val="accent1"/>
          </a:solidFill>
          <a:ln w="12700" cap="flat">
            <a:solidFill>
              <a:schemeClr val="accent1"/>
            </a:solidFill>
            <a:prstDash val="solid"/>
            <a:miter lim="800000"/>
          </a:ln>
        </p:spPr>
        <p:txBody>
          <a:bodyPr vert="horz" wrap="square" lIns="90000" tIns="46800" rIns="90000" bIns="46800" numCol="1" anchor="ctr" anchorCtr="0" compatLnSpc="1">
            <a:normAutofit fontScale="25000" lnSpcReduction="20000"/>
          </a:bodyPr>
          <a:lstStyle/>
          <a:p>
            <a:endParaRPr lang="zh-CN" altLang="en-US"/>
          </a:p>
        </p:txBody>
      </p:sp>
      <p:sp>
        <p:nvSpPr>
          <p:cNvPr id="22" name="Oval 19"/>
          <p:cNvSpPr>
            <a:spLocks noChangeArrowheads="1"/>
          </p:cNvSpPr>
          <p:nvPr>
            <p:custDataLst>
              <p:tags r:id="rId17"/>
            </p:custDataLst>
          </p:nvPr>
        </p:nvSpPr>
        <p:spPr bwMode="auto">
          <a:xfrm>
            <a:off x="5359400" y="2606040"/>
            <a:ext cx="88900" cy="920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23" name="Line 20"/>
          <p:cNvSpPr>
            <a:spLocks noChangeShapeType="1"/>
          </p:cNvSpPr>
          <p:nvPr>
            <p:custDataLst>
              <p:tags r:id="rId18"/>
            </p:custDataLst>
          </p:nvPr>
        </p:nvSpPr>
        <p:spPr bwMode="auto">
          <a:xfrm flipH="1">
            <a:off x="2018030" y="2651760"/>
            <a:ext cx="1060450" cy="0"/>
          </a:xfrm>
          <a:prstGeom prst="line">
            <a:avLst/>
          </a:prstGeom>
          <a:solidFill>
            <a:schemeClr val="accent1"/>
          </a:solidFill>
          <a:ln w="12700" cap="flat">
            <a:solidFill>
              <a:schemeClr val="accent1"/>
            </a:solidFill>
            <a:prstDash val="solid"/>
            <a:miter lim="800000"/>
          </a:ln>
        </p:spPr>
        <p:txBody>
          <a:bodyPr vert="horz" wrap="square" lIns="90000" tIns="46800" rIns="90000" bIns="46800" numCol="1" anchor="ctr" anchorCtr="0" compatLnSpc="1">
            <a:normAutofit fontScale="25000" lnSpcReduction="20000"/>
          </a:bodyPr>
          <a:lstStyle/>
          <a:p>
            <a:endParaRPr lang="zh-CN" altLang="en-US"/>
          </a:p>
        </p:txBody>
      </p:sp>
      <p:sp>
        <p:nvSpPr>
          <p:cNvPr id="24" name="Oval 21"/>
          <p:cNvSpPr>
            <a:spLocks noChangeArrowheads="1"/>
          </p:cNvSpPr>
          <p:nvPr>
            <p:custDataLst>
              <p:tags r:id="rId19"/>
            </p:custDataLst>
          </p:nvPr>
        </p:nvSpPr>
        <p:spPr bwMode="auto">
          <a:xfrm>
            <a:off x="1974850" y="2606040"/>
            <a:ext cx="90805" cy="920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25" name="Freeform 22"/>
          <p:cNvSpPr/>
          <p:nvPr>
            <p:custDataLst>
              <p:tags r:id="rId20"/>
            </p:custDataLst>
          </p:nvPr>
        </p:nvSpPr>
        <p:spPr bwMode="auto">
          <a:xfrm>
            <a:off x="3427730" y="2539365"/>
            <a:ext cx="247650" cy="234950"/>
          </a:xfrm>
          <a:custGeom>
            <a:avLst/>
            <a:gdLst>
              <a:gd name="T0" fmla="*/ 61 w 83"/>
              <a:gd name="T1" fmla="*/ 69 h 77"/>
              <a:gd name="T2" fmla="*/ 46 w 83"/>
              <a:gd name="T3" fmla="*/ 53 h 77"/>
              <a:gd name="T4" fmla="*/ 47 w 83"/>
              <a:gd name="T5" fmla="*/ 45 h 77"/>
              <a:gd name="T6" fmla="*/ 35 w 83"/>
              <a:gd name="T7" fmla="*/ 50 h 77"/>
              <a:gd name="T8" fmla="*/ 52 w 83"/>
              <a:gd name="T9" fmla="*/ 69 h 77"/>
              <a:gd name="T10" fmla="*/ 21 w 83"/>
              <a:gd name="T11" fmla="*/ 54 h 77"/>
              <a:gd name="T12" fmla="*/ 20 w 83"/>
              <a:gd name="T13" fmla="*/ 19 h 77"/>
              <a:gd name="T14" fmla="*/ 34 w 83"/>
              <a:gd name="T15" fmla="*/ 19 h 77"/>
              <a:gd name="T16" fmla="*/ 24 w 83"/>
              <a:gd name="T17" fmla="*/ 1 h 77"/>
              <a:gd name="T18" fmla="*/ 8 w 83"/>
              <a:gd name="T19" fmla="*/ 44 h 77"/>
              <a:gd name="T20" fmla="*/ 26 w 83"/>
              <a:gd name="T21" fmla="*/ 67 h 77"/>
              <a:gd name="T22" fmla="*/ 83 w 83"/>
              <a:gd name="T23" fmla="*/ 58 h 77"/>
              <a:gd name="T24" fmla="*/ 61 w 83"/>
              <a:gd name="T25"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7">
                <a:moveTo>
                  <a:pt x="61" y="69"/>
                </a:moveTo>
                <a:cubicBezTo>
                  <a:pt x="47" y="68"/>
                  <a:pt x="46" y="53"/>
                  <a:pt x="46" y="53"/>
                </a:cubicBezTo>
                <a:cubicBezTo>
                  <a:pt x="46" y="53"/>
                  <a:pt x="49" y="49"/>
                  <a:pt x="47" y="45"/>
                </a:cubicBezTo>
                <a:cubicBezTo>
                  <a:pt x="44" y="41"/>
                  <a:pt x="36" y="41"/>
                  <a:pt x="35" y="50"/>
                </a:cubicBezTo>
                <a:cubicBezTo>
                  <a:pt x="34" y="59"/>
                  <a:pt x="43" y="67"/>
                  <a:pt x="52" y="69"/>
                </a:cubicBezTo>
                <a:cubicBezTo>
                  <a:pt x="52" y="69"/>
                  <a:pt x="32" y="70"/>
                  <a:pt x="21" y="54"/>
                </a:cubicBezTo>
                <a:cubicBezTo>
                  <a:pt x="10" y="38"/>
                  <a:pt x="20" y="19"/>
                  <a:pt x="20" y="19"/>
                </a:cubicBezTo>
                <a:cubicBezTo>
                  <a:pt x="20" y="19"/>
                  <a:pt x="26" y="26"/>
                  <a:pt x="34" y="19"/>
                </a:cubicBezTo>
                <a:cubicBezTo>
                  <a:pt x="42" y="13"/>
                  <a:pt x="36" y="0"/>
                  <a:pt x="24" y="1"/>
                </a:cubicBezTo>
                <a:cubicBezTo>
                  <a:pt x="13" y="2"/>
                  <a:pt x="0" y="16"/>
                  <a:pt x="8" y="44"/>
                </a:cubicBezTo>
                <a:cubicBezTo>
                  <a:pt x="10" y="54"/>
                  <a:pt x="17" y="62"/>
                  <a:pt x="26" y="67"/>
                </a:cubicBezTo>
                <a:cubicBezTo>
                  <a:pt x="45" y="77"/>
                  <a:pt x="74" y="76"/>
                  <a:pt x="83" y="58"/>
                </a:cubicBezTo>
                <a:cubicBezTo>
                  <a:pt x="83" y="58"/>
                  <a:pt x="75" y="69"/>
                  <a:pt x="61"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52500" lnSpcReduction="20000"/>
          </a:bodyPr>
          <a:lstStyle/>
          <a:p>
            <a:endParaRPr lang="zh-CN" altLang="en-US"/>
          </a:p>
        </p:txBody>
      </p:sp>
      <p:sp>
        <p:nvSpPr>
          <p:cNvPr id="26" name="Freeform 23"/>
          <p:cNvSpPr/>
          <p:nvPr>
            <p:custDataLst>
              <p:tags r:id="rId21"/>
            </p:custDataLst>
          </p:nvPr>
        </p:nvSpPr>
        <p:spPr bwMode="auto">
          <a:xfrm>
            <a:off x="3209925" y="2499360"/>
            <a:ext cx="304800" cy="281305"/>
          </a:xfrm>
          <a:custGeom>
            <a:avLst/>
            <a:gdLst>
              <a:gd name="T0" fmla="*/ 50 w 102"/>
              <a:gd name="T1" fmla="*/ 69 h 92"/>
              <a:gd name="T2" fmla="*/ 26 w 102"/>
              <a:gd name="T3" fmla="*/ 46 h 92"/>
              <a:gd name="T4" fmla="*/ 35 w 102"/>
              <a:gd name="T5" fmla="*/ 33 h 92"/>
              <a:gd name="T6" fmla="*/ 46 w 102"/>
              <a:gd name="T7" fmla="*/ 25 h 92"/>
              <a:gd name="T8" fmla="*/ 24 w 102"/>
              <a:gd name="T9" fmla="*/ 29 h 92"/>
              <a:gd name="T10" fmla="*/ 25 w 102"/>
              <a:gd name="T11" fmla="*/ 56 h 92"/>
              <a:gd name="T12" fmla="*/ 33 w 102"/>
              <a:gd name="T13" fmla="*/ 10 h 92"/>
              <a:gd name="T14" fmla="*/ 58 w 102"/>
              <a:gd name="T15" fmla="*/ 22 h 92"/>
              <a:gd name="T16" fmla="*/ 49 w 102"/>
              <a:gd name="T17" fmla="*/ 35 h 92"/>
              <a:gd name="T18" fmla="*/ 57 w 102"/>
              <a:gd name="T19" fmla="*/ 12 h 92"/>
              <a:gd name="T20" fmla="*/ 19 w 102"/>
              <a:gd name="T21" fmla="*/ 10 h 92"/>
              <a:gd name="T22" fmla="*/ 14 w 102"/>
              <a:gd name="T23" fmla="*/ 65 h 92"/>
              <a:gd name="T24" fmla="*/ 61 w 102"/>
              <a:gd name="T25" fmla="*/ 79 h 92"/>
              <a:gd name="T26" fmla="*/ 91 w 102"/>
              <a:gd name="T27" fmla="*/ 75 h 92"/>
              <a:gd name="T28" fmla="*/ 87 w 102"/>
              <a:gd name="T29" fmla="*/ 90 h 92"/>
              <a:gd name="T30" fmla="*/ 78 w 102"/>
              <a:gd name="T31" fmla="*/ 82 h 92"/>
              <a:gd name="T32" fmla="*/ 88 w 102"/>
              <a:gd name="T33" fmla="*/ 92 h 92"/>
              <a:gd name="T34" fmla="*/ 95 w 102"/>
              <a:gd name="T35" fmla="*/ 74 h 92"/>
              <a:gd name="T36" fmla="*/ 50 w 102"/>
              <a:gd name="T3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2">
                <a:moveTo>
                  <a:pt x="50" y="69"/>
                </a:moveTo>
                <a:cubicBezTo>
                  <a:pt x="34" y="70"/>
                  <a:pt x="26" y="58"/>
                  <a:pt x="26" y="46"/>
                </a:cubicBezTo>
                <a:cubicBezTo>
                  <a:pt x="26" y="35"/>
                  <a:pt x="35" y="33"/>
                  <a:pt x="35" y="33"/>
                </a:cubicBezTo>
                <a:cubicBezTo>
                  <a:pt x="41" y="36"/>
                  <a:pt x="47" y="32"/>
                  <a:pt x="46" y="25"/>
                </a:cubicBezTo>
                <a:cubicBezTo>
                  <a:pt x="44" y="18"/>
                  <a:pt x="30" y="18"/>
                  <a:pt x="24" y="29"/>
                </a:cubicBezTo>
                <a:cubicBezTo>
                  <a:pt x="18" y="40"/>
                  <a:pt x="25" y="56"/>
                  <a:pt x="25" y="56"/>
                </a:cubicBezTo>
                <a:cubicBezTo>
                  <a:pt x="12" y="36"/>
                  <a:pt x="19" y="16"/>
                  <a:pt x="33" y="10"/>
                </a:cubicBezTo>
                <a:cubicBezTo>
                  <a:pt x="45" y="5"/>
                  <a:pt x="58" y="10"/>
                  <a:pt x="58" y="22"/>
                </a:cubicBezTo>
                <a:cubicBezTo>
                  <a:pt x="59" y="34"/>
                  <a:pt x="49" y="35"/>
                  <a:pt x="49" y="35"/>
                </a:cubicBezTo>
                <a:cubicBezTo>
                  <a:pt x="58" y="37"/>
                  <a:pt x="65" y="21"/>
                  <a:pt x="57" y="12"/>
                </a:cubicBezTo>
                <a:cubicBezTo>
                  <a:pt x="49" y="2"/>
                  <a:pt x="33" y="0"/>
                  <a:pt x="19" y="10"/>
                </a:cubicBezTo>
                <a:cubicBezTo>
                  <a:pt x="7" y="19"/>
                  <a:pt x="0" y="46"/>
                  <a:pt x="14" y="65"/>
                </a:cubicBezTo>
                <a:cubicBezTo>
                  <a:pt x="28" y="84"/>
                  <a:pt x="54" y="80"/>
                  <a:pt x="61" y="79"/>
                </a:cubicBezTo>
                <a:cubicBezTo>
                  <a:pt x="67" y="78"/>
                  <a:pt x="83" y="69"/>
                  <a:pt x="91" y="75"/>
                </a:cubicBezTo>
                <a:cubicBezTo>
                  <a:pt x="98" y="81"/>
                  <a:pt x="93" y="89"/>
                  <a:pt x="87" y="90"/>
                </a:cubicBezTo>
                <a:cubicBezTo>
                  <a:pt x="80" y="90"/>
                  <a:pt x="78" y="82"/>
                  <a:pt x="78" y="82"/>
                </a:cubicBezTo>
                <a:cubicBezTo>
                  <a:pt x="77" y="87"/>
                  <a:pt x="81" y="91"/>
                  <a:pt x="88" y="92"/>
                </a:cubicBezTo>
                <a:cubicBezTo>
                  <a:pt x="95" y="92"/>
                  <a:pt x="102" y="83"/>
                  <a:pt x="95" y="74"/>
                </a:cubicBezTo>
                <a:cubicBezTo>
                  <a:pt x="88" y="65"/>
                  <a:pt x="67" y="68"/>
                  <a:pt x="50"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65000" lnSpcReduction="20000"/>
          </a:bodyPr>
          <a:lstStyle/>
          <a:p>
            <a:endParaRPr lang="zh-CN" altLang="en-US"/>
          </a:p>
        </p:txBody>
      </p:sp>
      <p:sp>
        <p:nvSpPr>
          <p:cNvPr id="27" name="Freeform 24"/>
          <p:cNvSpPr/>
          <p:nvPr>
            <p:custDataLst>
              <p:tags r:id="rId22"/>
            </p:custDataLst>
          </p:nvPr>
        </p:nvSpPr>
        <p:spPr bwMode="auto">
          <a:xfrm>
            <a:off x="3727450" y="2539365"/>
            <a:ext cx="244475" cy="234950"/>
          </a:xfrm>
          <a:custGeom>
            <a:avLst/>
            <a:gdLst>
              <a:gd name="T0" fmla="*/ 21 w 82"/>
              <a:gd name="T1" fmla="*/ 69 h 77"/>
              <a:gd name="T2" fmla="*/ 37 w 82"/>
              <a:gd name="T3" fmla="*/ 53 h 77"/>
              <a:gd name="T4" fmla="*/ 36 w 82"/>
              <a:gd name="T5" fmla="*/ 45 h 77"/>
              <a:gd name="T6" fmla="*/ 47 w 82"/>
              <a:gd name="T7" fmla="*/ 50 h 77"/>
              <a:gd name="T8" fmla="*/ 30 w 82"/>
              <a:gd name="T9" fmla="*/ 69 h 77"/>
              <a:gd name="T10" fmla="*/ 61 w 82"/>
              <a:gd name="T11" fmla="*/ 54 h 77"/>
              <a:gd name="T12" fmla="*/ 63 w 82"/>
              <a:gd name="T13" fmla="*/ 19 h 77"/>
              <a:gd name="T14" fmla="*/ 48 w 82"/>
              <a:gd name="T15" fmla="*/ 19 h 77"/>
              <a:gd name="T16" fmla="*/ 58 w 82"/>
              <a:gd name="T17" fmla="*/ 1 h 77"/>
              <a:gd name="T18" fmla="*/ 75 w 82"/>
              <a:gd name="T19" fmla="*/ 44 h 77"/>
              <a:gd name="T20" fmla="*/ 56 w 82"/>
              <a:gd name="T21" fmla="*/ 67 h 77"/>
              <a:gd name="T22" fmla="*/ 0 w 82"/>
              <a:gd name="T23" fmla="*/ 58 h 77"/>
              <a:gd name="T24" fmla="*/ 21 w 82"/>
              <a:gd name="T25"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77">
                <a:moveTo>
                  <a:pt x="21" y="69"/>
                </a:moveTo>
                <a:cubicBezTo>
                  <a:pt x="35" y="68"/>
                  <a:pt x="37" y="53"/>
                  <a:pt x="37" y="53"/>
                </a:cubicBezTo>
                <a:cubicBezTo>
                  <a:pt x="37" y="53"/>
                  <a:pt x="33" y="49"/>
                  <a:pt x="36" y="45"/>
                </a:cubicBezTo>
                <a:cubicBezTo>
                  <a:pt x="38" y="41"/>
                  <a:pt x="46" y="41"/>
                  <a:pt x="47" y="50"/>
                </a:cubicBezTo>
                <a:cubicBezTo>
                  <a:pt x="48" y="59"/>
                  <a:pt x="39" y="67"/>
                  <a:pt x="30" y="69"/>
                </a:cubicBezTo>
                <a:cubicBezTo>
                  <a:pt x="30" y="69"/>
                  <a:pt x="51" y="70"/>
                  <a:pt x="61" y="54"/>
                </a:cubicBezTo>
                <a:cubicBezTo>
                  <a:pt x="72" y="38"/>
                  <a:pt x="63" y="19"/>
                  <a:pt x="63" y="19"/>
                </a:cubicBezTo>
                <a:cubicBezTo>
                  <a:pt x="63" y="19"/>
                  <a:pt x="56" y="26"/>
                  <a:pt x="48" y="19"/>
                </a:cubicBezTo>
                <a:cubicBezTo>
                  <a:pt x="40" y="13"/>
                  <a:pt x="46" y="0"/>
                  <a:pt x="58" y="1"/>
                </a:cubicBezTo>
                <a:cubicBezTo>
                  <a:pt x="70" y="2"/>
                  <a:pt x="82" y="16"/>
                  <a:pt x="75" y="44"/>
                </a:cubicBezTo>
                <a:cubicBezTo>
                  <a:pt x="72" y="54"/>
                  <a:pt x="65" y="62"/>
                  <a:pt x="56" y="67"/>
                </a:cubicBezTo>
                <a:cubicBezTo>
                  <a:pt x="37" y="77"/>
                  <a:pt x="8" y="76"/>
                  <a:pt x="0" y="58"/>
                </a:cubicBezTo>
                <a:cubicBezTo>
                  <a:pt x="0" y="58"/>
                  <a:pt x="7" y="69"/>
                  <a:pt x="21"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52500" lnSpcReduction="20000"/>
          </a:bodyPr>
          <a:lstStyle/>
          <a:p>
            <a:endParaRPr lang="zh-CN" altLang="en-US"/>
          </a:p>
        </p:txBody>
      </p:sp>
      <p:sp>
        <p:nvSpPr>
          <p:cNvPr id="28" name="Freeform 25"/>
          <p:cNvSpPr/>
          <p:nvPr>
            <p:custDataLst>
              <p:tags r:id="rId23"/>
            </p:custDataLst>
          </p:nvPr>
        </p:nvSpPr>
        <p:spPr bwMode="auto">
          <a:xfrm>
            <a:off x="3884930" y="2499360"/>
            <a:ext cx="304800" cy="281305"/>
          </a:xfrm>
          <a:custGeom>
            <a:avLst/>
            <a:gdLst>
              <a:gd name="T0" fmla="*/ 52 w 102"/>
              <a:gd name="T1" fmla="*/ 69 h 92"/>
              <a:gd name="T2" fmla="*/ 76 w 102"/>
              <a:gd name="T3" fmla="*/ 46 h 92"/>
              <a:gd name="T4" fmla="*/ 67 w 102"/>
              <a:gd name="T5" fmla="*/ 33 h 92"/>
              <a:gd name="T6" fmla="*/ 57 w 102"/>
              <a:gd name="T7" fmla="*/ 25 h 92"/>
              <a:gd name="T8" fmla="*/ 78 w 102"/>
              <a:gd name="T9" fmla="*/ 29 h 92"/>
              <a:gd name="T10" fmla="*/ 78 w 102"/>
              <a:gd name="T11" fmla="*/ 56 h 92"/>
              <a:gd name="T12" fmla="*/ 69 w 102"/>
              <a:gd name="T13" fmla="*/ 10 h 92"/>
              <a:gd name="T14" fmla="*/ 44 w 102"/>
              <a:gd name="T15" fmla="*/ 22 h 92"/>
              <a:gd name="T16" fmla="*/ 54 w 102"/>
              <a:gd name="T17" fmla="*/ 35 h 92"/>
              <a:gd name="T18" fmla="*/ 45 w 102"/>
              <a:gd name="T19" fmla="*/ 12 h 92"/>
              <a:gd name="T20" fmla="*/ 83 w 102"/>
              <a:gd name="T21" fmla="*/ 10 h 92"/>
              <a:gd name="T22" fmla="*/ 88 w 102"/>
              <a:gd name="T23" fmla="*/ 65 h 92"/>
              <a:gd name="T24" fmla="*/ 42 w 102"/>
              <a:gd name="T25" fmla="*/ 79 h 92"/>
              <a:gd name="T26" fmla="*/ 12 w 102"/>
              <a:gd name="T27" fmla="*/ 75 h 92"/>
              <a:gd name="T28" fmla="*/ 15 w 102"/>
              <a:gd name="T29" fmla="*/ 90 h 92"/>
              <a:gd name="T30" fmla="*/ 25 w 102"/>
              <a:gd name="T31" fmla="*/ 82 h 92"/>
              <a:gd name="T32" fmla="*/ 14 w 102"/>
              <a:gd name="T33" fmla="*/ 92 h 92"/>
              <a:gd name="T34" fmla="*/ 7 w 102"/>
              <a:gd name="T35" fmla="*/ 74 h 92"/>
              <a:gd name="T36" fmla="*/ 52 w 102"/>
              <a:gd name="T3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2">
                <a:moveTo>
                  <a:pt x="52" y="69"/>
                </a:moveTo>
                <a:cubicBezTo>
                  <a:pt x="69" y="70"/>
                  <a:pt x="77" y="58"/>
                  <a:pt x="76" y="46"/>
                </a:cubicBezTo>
                <a:cubicBezTo>
                  <a:pt x="76" y="35"/>
                  <a:pt x="67" y="33"/>
                  <a:pt x="67" y="33"/>
                </a:cubicBezTo>
                <a:cubicBezTo>
                  <a:pt x="62" y="36"/>
                  <a:pt x="55" y="32"/>
                  <a:pt x="57" y="25"/>
                </a:cubicBezTo>
                <a:cubicBezTo>
                  <a:pt x="58" y="18"/>
                  <a:pt x="72" y="18"/>
                  <a:pt x="78" y="29"/>
                </a:cubicBezTo>
                <a:cubicBezTo>
                  <a:pt x="84" y="40"/>
                  <a:pt x="78" y="56"/>
                  <a:pt x="78" y="56"/>
                </a:cubicBezTo>
                <a:cubicBezTo>
                  <a:pt x="91" y="36"/>
                  <a:pt x="84" y="16"/>
                  <a:pt x="69" y="10"/>
                </a:cubicBezTo>
                <a:cubicBezTo>
                  <a:pt x="57" y="5"/>
                  <a:pt x="44" y="10"/>
                  <a:pt x="44" y="22"/>
                </a:cubicBezTo>
                <a:cubicBezTo>
                  <a:pt x="44" y="34"/>
                  <a:pt x="54" y="35"/>
                  <a:pt x="54" y="35"/>
                </a:cubicBezTo>
                <a:cubicBezTo>
                  <a:pt x="44" y="37"/>
                  <a:pt x="37" y="21"/>
                  <a:pt x="45" y="12"/>
                </a:cubicBezTo>
                <a:cubicBezTo>
                  <a:pt x="53" y="2"/>
                  <a:pt x="70" y="0"/>
                  <a:pt x="83" y="10"/>
                </a:cubicBezTo>
                <a:cubicBezTo>
                  <a:pt x="96" y="19"/>
                  <a:pt x="102" y="46"/>
                  <a:pt x="88" y="65"/>
                </a:cubicBezTo>
                <a:cubicBezTo>
                  <a:pt x="74" y="84"/>
                  <a:pt x="48" y="80"/>
                  <a:pt x="42" y="79"/>
                </a:cubicBezTo>
                <a:cubicBezTo>
                  <a:pt x="35" y="78"/>
                  <a:pt x="19" y="69"/>
                  <a:pt x="12" y="75"/>
                </a:cubicBezTo>
                <a:cubicBezTo>
                  <a:pt x="4" y="81"/>
                  <a:pt x="9" y="89"/>
                  <a:pt x="15" y="90"/>
                </a:cubicBezTo>
                <a:cubicBezTo>
                  <a:pt x="22" y="90"/>
                  <a:pt x="25" y="82"/>
                  <a:pt x="25" y="82"/>
                </a:cubicBezTo>
                <a:cubicBezTo>
                  <a:pt x="25" y="87"/>
                  <a:pt x="22" y="91"/>
                  <a:pt x="14" y="92"/>
                </a:cubicBezTo>
                <a:cubicBezTo>
                  <a:pt x="8" y="92"/>
                  <a:pt x="0" y="83"/>
                  <a:pt x="7" y="74"/>
                </a:cubicBezTo>
                <a:cubicBezTo>
                  <a:pt x="15" y="65"/>
                  <a:pt x="35" y="68"/>
                  <a:pt x="52"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65000" lnSpcReduction="20000"/>
          </a:bodyPr>
          <a:lstStyle/>
          <a:p>
            <a:endParaRPr lang="zh-CN" altLang="en-US"/>
          </a:p>
        </p:txBody>
      </p:sp>
      <p:sp>
        <p:nvSpPr>
          <p:cNvPr id="29" name="Freeform 26"/>
          <p:cNvSpPr/>
          <p:nvPr>
            <p:custDataLst>
              <p:tags r:id="rId24"/>
            </p:custDataLst>
          </p:nvPr>
        </p:nvSpPr>
        <p:spPr bwMode="auto">
          <a:xfrm>
            <a:off x="3051175" y="2536190"/>
            <a:ext cx="167005" cy="152400"/>
          </a:xfrm>
          <a:custGeom>
            <a:avLst/>
            <a:gdLst>
              <a:gd name="T0" fmla="*/ 45 w 56"/>
              <a:gd name="T1" fmla="*/ 14 h 50"/>
              <a:gd name="T2" fmla="*/ 27 w 56"/>
              <a:gd name="T3" fmla="*/ 23 h 50"/>
              <a:gd name="T4" fmla="*/ 21 w 56"/>
              <a:gd name="T5" fmla="*/ 41 h 50"/>
              <a:gd name="T6" fmla="*/ 7 w 56"/>
              <a:gd name="T7" fmla="*/ 36 h 50"/>
              <a:gd name="T8" fmla="*/ 0 w 56"/>
              <a:gd name="T9" fmla="*/ 36 h 50"/>
              <a:gd name="T10" fmla="*/ 0 w 56"/>
              <a:gd name="T11" fmla="*/ 37 h 50"/>
              <a:gd name="T12" fmla="*/ 25 w 56"/>
              <a:gd name="T13" fmla="*/ 49 h 50"/>
              <a:gd name="T14" fmla="*/ 45 w 56"/>
              <a:gd name="T15" fmla="*/ 1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5" y="14"/>
                </a:moveTo>
                <a:cubicBezTo>
                  <a:pt x="34" y="0"/>
                  <a:pt x="21" y="17"/>
                  <a:pt x="27" y="23"/>
                </a:cubicBezTo>
                <a:cubicBezTo>
                  <a:pt x="34" y="29"/>
                  <a:pt x="30" y="40"/>
                  <a:pt x="21" y="41"/>
                </a:cubicBezTo>
                <a:cubicBezTo>
                  <a:pt x="16" y="42"/>
                  <a:pt x="11" y="40"/>
                  <a:pt x="7" y="36"/>
                </a:cubicBezTo>
                <a:cubicBezTo>
                  <a:pt x="0" y="36"/>
                  <a:pt x="0" y="36"/>
                  <a:pt x="0" y="36"/>
                </a:cubicBezTo>
                <a:cubicBezTo>
                  <a:pt x="0" y="37"/>
                  <a:pt x="0" y="37"/>
                  <a:pt x="0" y="37"/>
                </a:cubicBezTo>
                <a:cubicBezTo>
                  <a:pt x="5" y="45"/>
                  <a:pt x="14" y="50"/>
                  <a:pt x="25" y="49"/>
                </a:cubicBezTo>
                <a:cubicBezTo>
                  <a:pt x="43" y="47"/>
                  <a:pt x="56" y="29"/>
                  <a:pt x="45" y="14"/>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0" name="Freeform 27"/>
          <p:cNvSpPr/>
          <p:nvPr>
            <p:custDataLst>
              <p:tags r:id="rId25"/>
            </p:custDataLst>
          </p:nvPr>
        </p:nvSpPr>
        <p:spPr bwMode="auto">
          <a:xfrm>
            <a:off x="4186555" y="2536190"/>
            <a:ext cx="168275" cy="152400"/>
          </a:xfrm>
          <a:custGeom>
            <a:avLst/>
            <a:gdLst>
              <a:gd name="T0" fmla="*/ 11 w 56"/>
              <a:gd name="T1" fmla="*/ 14 h 50"/>
              <a:gd name="T2" fmla="*/ 28 w 56"/>
              <a:gd name="T3" fmla="*/ 23 h 50"/>
              <a:gd name="T4" fmla="*/ 35 w 56"/>
              <a:gd name="T5" fmla="*/ 41 h 50"/>
              <a:gd name="T6" fmla="*/ 49 w 56"/>
              <a:gd name="T7" fmla="*/ 36 h 50"/>
              <a:gd name="T8" fmla="*/ 56 w 56"/>
              <a:gd name="T9" fmla="*/ 36 h 50"/>
              <a:gd name="T10" fmla="*/ 56 w 56"/>
              <a:gd name="T11" fmla="*/ 37 h 50"/>
              <a:gd name="T12" fmla="*/ 31 w 56"/>
              <a:gd name="T13" fmla="*/ 49 h 50"/>
              <a:gd name="T14" fmla="*/ 11 w 56"/>
              <a:gd name="T15" fmla="*/ 1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11" y="14"/>
                </a:moveTo>
                <a:cubicBezTo>
                  <a:pt x="22" y="0"/>
                  <a:pt x="35" y="17"/>
                  <a:pt x="28" y="23"/>
                </a:cubicBezTo>
                <a:cubicBezTo>
                  <a:pt x="22" y="29"/>
                  <a:pt x="26" y="40"/>
                  <a:pt x="35" y="41"/>
                </a:cubicBezTo>
                <a:cubicBezTo>
                  <a:pt x="40" y="42"/>
                  <a:pt x="44" y="40"/>
                  <a:pt x="49" y="36"/>
                </a:cubicBezTo>
                <a:cubicBezTo>
                  <a:pt x="56" y="36"/>
                  <a:pt x="56" y="36"/>
                  <a:pt x="56" y="36"/>
                </a:cubicBezTo>
                <a:cubicBezTo>
                  <a:pt x="56" y="37"/>
                  <a:pt x="56" y="37"/>
                  <a:pt x="56" y="37"/>
                </a:cubicBezTo>
                <a:cubicBezTo>
                  <a:pt x="51" y="45"/>
                  <a:pt x="42" y="50"/>
                  <a:pt x="31" y="49"/>
                </a:cubicBezTo>
                <a:cubicBezTo>
                  <a:pt x="13" y="47"/>
                  <a:pt x="0" y="29"/>
                  <a:pt x="11" y="14"/>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2" name="Oval 5"/>
          <p:cNvSpPr>
            <a:spLocks noChangeArrowheads="1"/>
          </p:cNvSpPr>
          <p:nvPr>
            <p:custDataLst>
              <p:tags r:id="rId26"/>
            </p:custDataLst>
          </p:nvPr>
        </p:nvSpPr>
        <p:spPr bwMode="auto">
          <a:xfrm flipV="1">
            <a:off x="3667125" y="4176395"/>
            <a:ext cx="65405" cy="666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3" name="Oval 6"/>
          <p:cNvSpPr>
            <a:spLocks noChangeArrowheads="1"/>
          </p:cNvSpPr>
          <p:nvPr>
            <p:custDataLst>
              <p:tags r:id="rId27"/>
            </p:custDataLst>
          </p:nvPr>
        </p:nvSpPr>
        <p:spPr bwMode="auto">
          <a:xfrm flipV="1">
            <a:off x="3675380" y="4109720"/>
            <a:ext cx="49530" cy="4635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4" name="Oval 7"/>
          <p:cNvSpPr>
            <a:spLocks noChangeArrowheads="1"/>
          </p:cNvSpPr>
          <p:nvPr>
            <p:custDataLst>
              <p:tags r:id="rId28"/>
            </p:custDataLst>
          </p:nvPr>
        </p:nvSpPr>
        <p:spPr bwMode="auto">
          <a:xfrm flipV="1">
            <a:off x="3675380" y="4265295"/>
            <a:ext cx="49530" cy="4762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5" name="Oval 8"/>
          <p:cNvSpPr>
            <a:spLocks noChangeArrowheads="1"/>
          </p:cNvSpPr>
          <p:nvPr>
            <p:custDataLst>
              <p:tags r:id="rId29"/>
            </p:custDataLst>
          </p:nvPr>
        </p:nvSpPr>
        <p:spPr bwMode="auto">
          <a:xfrm flipV="1">
            <a:off x="3678555" y="4328795"/>
            <a:ext cx="43180" cy="43180"/>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6" name="Freeform 9"/>
          <p:cNvSpPr/>
          <p:nvPr>
            <p:custDataLst>
              <p:tags r:id="rId30"/>
            </p:custDataLst>
          </p:nvPr>
        </p:nvSpPr>
        <p:spPr bwMode="auto">
          <a:xfrm flipV="1">
            <a:off x="3419475" y="4411345"/>
            <a:ext cx="24130" cy="20955"/>
          </a:xfrm>
          <a:custGeom>
            <a:avLst/>
            <a:gdLst>
              <a:gd name="T0" fmla="*/ 2 w 8"/>
              <a:gd name="T1" fmla="*/ 6 h 7"/>
              <a:gd name="T2" fmla="*/ 7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7" y="6"/>
                </a:cubicBezTo>
                <a:cubicBezTo>
                  <a:pt x="8" y="4"/>
                  <a:pt x="8" y="2"/>
                  <a:pt x="6" y="1"/>
                </a:cubicBezTo>
                <a:cubicBezTo>
                  <a:pt x="5" y="0"/>
                  <a:pt x="3" y="0"/>
                  <a:pt x="2" y="1"/>
                </a:cubicBezTo>
                <a:cubicBezTo>
                  <a:pt x="0" y="3"/>
                  <a:pt x="1" y="5"/>
                  <a:pt x="2" y="6"/>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7" name="Freeform 10"/>
          <p:cNvSpPr/>
          <p:nvPr>
            <p:custDataLst>
              <p:tags r:id="rId31"/>
            </p:custDataLst>
          </p:nvPr>
        </p:nvSpPr>
        <p:spPr bwMode="auto">
          <a:xfrm flipV="1">
            <a:off x="3457575" y="4435475"/>
            <a:ext cx="30480" cy="30480"/>
          </a:xfrm>
          <a:custGeom>
            <a:avLst/>
            <a:gdLst>
              <a:gd name="T0" fmla="*/ 2 w 10"/>
              <a:gd name="T1" fmla="*/ 8 h 10"/>
              <a:gd name="T2" fmla="*/ 8 w 10"/>
              <a:gd name="T3" fmla="*/ 8 h 10"/>
              <a:gd name="T4" fmla="*/ 8 w 10"/>
              <a:gd name="T5" fmla="*/ 1 h 10"/>
              <a:gd name="T6" fmla="*/ 2 w 10"/>
              <a:gd name="T7" fmla="*/ 2 h 10"/>
              <a:gd name="T8" fmla="*/ 2 w 10"/>
              <a:gd name="T9" fmla="*/ 8 h 10"/>
            </a:gdLst>
            <a:ahLst/>
            <a:cxnLst>
              <a:cxn ang="0">
                <a:pos x="T0" y="T1"/>
              </a:cxn>
              <a:cxn ang="0">
                <a:pos x="T2" y="T3"/>
              </a:cxn>
              <a:cxn ang="0">
                <a:pos x="T4" y="T5"/>
              </a:cxn>
              <a:cxn ang="0">
                <a:pos x="T6" y="T7"/>
              </a:cxn>
              <a:cxn ang="0">
                <a:pos x="T8" y="T9"/>
              </a:cxn>
            </a:cxnLst>
            <a:rect l="0" t="0" r="r" b="b"/>
            <a:pathLst>
              <a:path w="10" h="10">
                <a:moveTo>
                  <a:pt x="2" y="8"/>
                </a:moveTo>
                <a:cubicBezTo>
                  <a:pt x="4" y="10"/>
                  <a:pt x="7" y="10"/>
                  <a:pt x="8" y="8"/>
                </a:cubicBezTo>
                <a:cubicBezTo>
                  <a:pt x="10" y="6"/>
                  <a:pt x="10" y="3"/>
                  <a:pt x="8" y="1"/>
                </a:cubicBezTo>
                <a:cubicBezTo>
                  <a:pt x="6" y="0"/>
                  <a:pt x="3" y="0"/>
                  <a:pt x="2" y="2"/>
                </a:cubicBezTo>
                <a:cubicBezTo>
                  <a:pt x="0" y="3"/>
                  <a:pt x="0" y="6"/>
                  <a:pt x="2" y="8"/>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8" name="Freeform 11"/>
          <p:cNvSpPr/>
          <p:nvPr>
            <p:custDataLst>
              <p:tags r:id="rId32"/>
            </p:custDataLst>
          </p:nvPr>
        </p:nvSpPr>
        <p:spPr bwMode="auto">
          <a:xfrm flipV="1">
            <a:off x="3505200" y="4455795"/>
            <a:ext cx="43180" cy="40005"/>
          </a:xfrm>
          <a:custGeom>
            <a:avLst/>
            <a:gdLst>
              <a:gd name="T0" fmla="*/ 3 w 14"/>
              <a:gd name="T1" fmla="*/ 11 h 13"/>
              <a:gd name="T2" fmla="*/ 11 w 14"/>
              <a:gd name="T3" fmla="*/ 10 h 13"/>
              <a:gd name="T4" fmla="*/ 11 w 14"/>
              <a:gd name="T5" fmla="*/ 2 h 13"/>
              <a:gd name="T6" fmla="*/ 3 w 14"/>
              <a:gd name="T7" fmla="*/ 2 h 13"/>
              <a:gd name="T8" fmla="*/ 3 w 14"/>
              <a:gd name="T9" fmla="*/ 11 h 13"/>
            </a:gdLst>
            <a:ahLst/>
            <a:cxnLst>
              <a:cxn ang="0">
                <a:pos x="T0" y="T1"/>
              </a:cxn>
              <a:cxn ang="0">
                <a:pos x="T2" y="T3"/>
              </a:cxn>
              <a:cxn ang="0">
                <a:pos x="T4" y="T5"/>
              </a:cxn>
              <a:cxn ang="0">
                <a:pos x="T6" y="T7"/>
              </a:cxn>
              <a:cxn ang="0">
                <a:pos x="T8" y="T9"/>
              </a:cxn>
            </a:cxnLst>
            <a:rect l="0" t="0" r="r" b="b"/>
            <a:pathLst>
              <a:path w="14" h="13">
                <a:moveTo>
                  <a:pt x="3" y="11"/>
                </a:moveTo>
                <a:cubicBezTo>
                  <a:pt x="6" y="13"/>
                  <a:pt x="9" y="13"/>
                  <a:pt x="11" y="10"/>
                </a:cubicBezTo>
                <a:cubicBezTo>
                  <a:pt x="14" y="8"/>
                  <a:pt x="13" y="4"/>
                  <a:pt x="11" y="2"/>
                </a:cubicBezTo>
                <a:cubicBezTo>
                  <a:pt x="8" y="0"/>
                  <a:pt x="5" y="0"/>
                  <a:pt x="3" y="2"/>
                </a:cubicBezTo>
                <a:cubicBezTo>
                  <a:pt x="0" y="5"/>
                  <a:pt x="1" y="9"/>
                  <a:pt x="3" y="11"/>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39" name="Freeform 12"/>
          <p:cNvSpPr/>
          <p:nvPr>
            <p:custDataLst>
              <p:tags r:id="rId33"/>
            </p:custDataLst>
          </p:nvPr>
        </p:nvSpPr>
        <p:spPr bwMode="auto">
          <a:xfrm flipV="1">
            <a:off x="3738880" y="4359275"/>
            <a:ext cx="107950" cy="173355"/>
          </a:xfrm>
          <a:custGeom>
            <a:avLst/>
            <a:gdLst>
              <a:gd name="T0" fmla="*/ 0 w 36"/>
              <a:gd name="T1" fmla="*/ 57 h 57"/>
              <a:gd name="T2" fmla="*/ 13 w 36"/>
              <a:gd name="T3" fmla="*/ 24 h 57"/>
              <a:gd name="T4" fmla="*/ 32 w 36"/>
              <a:gd name="T5" fmla="*/ 14 h 57"/>
              <a:gd name="T6" fmla="*/ 0 w 36"/>
              <a:gd name="T7" fmla="*/ 57 h 57"/>
            </a:gdLst>
            <a:ahLst/>
            <a:cxnLst>
              <a:cxn ang="0">
                <a:pos x="T0" y="T1"/>
              </a:cxn>
              <a:cxn ang="0">
                <a:pos x="T2" y="T3"/>
              </a:cxn>
              <a:cxn ang="0">
                <a:pos x="T4" y="T5"/>
              </a:cxn>
              <a:cxn ang="0">
                <a:pos x="T6" y="T7"/>
              </a:cxn>
            </a:cxnLst>
            <a:rect l="0" t="0" r="r" b="b"/>
            <a:pathLst>
              <a:path w="36" h="57">
                <a:moveTo>
                  <a:pt x="0" y="57"/>
                </a:moveTo>
                <a:cubicBezTo>
                  <a:pt x="0" y="57"/>
                  <a:pt x="12" y="37"/>
                  <a:pt x="13" y="24"/>
                </a:cubicBezTo>
                <a:cubicBezTo>
                  <a:pt x="14" y="11"/>
                  <a:pt x="27" y="0"/>
                  <a:pt x="32" y="14"/>
                </a:cubicBezTo>
                <a:cubicBezTo>
                  <a:pt x="36" y="26"/>
                  <a:pt x="5" y="52"/>
                  <a:pt x="0" y="5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32500" lnSpcReduction="20000"/>
          </a:bodyPr>
          <a:lstStyle/>
          <a:p>
            <a:endParaRPr lang="zh-CN" altLang="en-US"/>
          </a:p>
        </p:txBody>
      </p:sp>
      <p:sp>
        <p:nvSpPr>
          <p:cNvPr id="40" name="Freeform 13"/>
          <p:cNvSpPr/>
          <p:nvPr>
            <p:custDataLst>
              <p:tags r:id="rId34"/>
            </p:custDataLst>
          </p:nvPr>
        </p:nvSpPr>
        <p:spPr bwMode="auto">
          <a:xfrm flipV="1">
            <a:off x="3562350" y="4359275"/>
            <a:ext cx="104775" cy="173355"/>
          </a:xfrm>
          <a:custGeom>
            <a:avLst/>
            <a:gdLst>
              <a:gd name="T0" fmla="*/ 35 w 35"/>
              <a:gd name="T1" fmla="*/ 57 h 57"/>
              <a:gd name="T2" fmla="*/ 22 w 35"/>
              <a:gd name="T3" fmla="*/ 24 h 57"/>
              <a:gd name="T4" fmla="*/ 4 w 35"/>
              <a:gd name="T5" fmla="*/ 14 h 57"/>
              <a:gd name="T6" fmla="*/ 35 w 35"/>
              <a:gd name="T7" fmla="*/ 57 h 57"/>
            </a:gdLst>
            <a:ahLst/>
            <a:cxnLst>
              <a:cxn ang="0">
                <a:pos x="T0" y="T1"/>
              </a:cxn>
              <a:cxn ang="0">
                <a:pos x="T2" y="T3"/>
              </a:cxn>
              <a:cxn ang="0">
                <a:pos x="T4" y="T5"/>
              </a:cxn>
              <a:cxn ang="0">
                <a:pos x="T6" y="T7"/>
              </a:cxn>
            </a:cxnLst>
            <a:rect l="0" t="0" r="r" b="b"/>
            <a:pathLst>
              <a:path w="35" h="57">
                <a:moveTo>
                  <a:pt x="35" y="57"/>
                </a:moveTo>
                <a:cubicBezTo>
                  <a:pt x="35" y="57"/>
                  <a:pt x="24" y="37"/>
                  <a:pt x="22" y="24"/>
                </a:cubicBezTo>
                <a:cubicBezTo>
                  <a:pt x="21" y="11"/>
                  <a:pt x="8" y="0"/>
                  <a:pt x="4" y="14"/>
                </a:cubicBezTo>
                <a:cubicBezTo>
                  <a:pt x="0" y="26"/>
                  <a:pt x="31" y="52"/>
                  <a:pt x="35" y="5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32500" lnSpcReduction="20000"/>
          </a:bodyPr>
          <a:lstStyle/>
          <a:p>
            <a:endParaRPr lang="zh-CN" altLang="en-US"/>
          </a:p>
        </p:txBody>
      </p:sp>
      <p:sp>
        <p:nvSpPr>
          <p:cNvPr id="41" name="Freeform 14"/>
          <p:cNvSpPr/>
          <p:nvPr>
            <p:custDataLst>
              <p:tags r:id="rId35"/>
            </p:custDataLst>
          </p:nvPr>
        </p:nvSpPr>
        <p:spPr bwMode="auto">
          <a:xfrm flipV="1">
            <a:off x="3968750" y="4411345"/>
            <a:ext cx="24130" cy="20955"/>
          </a:xfrm>
          <a:custGeom>
            <a:avLst/>
            <a:gdLst>
              <a:gd name="T0" fmla="*/ 6 w 8"/>
              <a:gd name="T1" fmla="*/ 6 h 7"/>
              <a:gd name="T2" fmla="*/ 1 w 8"/>
              <a:gd name="T3" fmla="*/ 6 h 7"/>
              <a:gd name="T4" fmla="*/ 2 w 8"/>
              <a:gd name="T5" fmla="*/ 1 h 7"/>
              <a:gd name="T6" fmla="*/ 6 w 8"/>
              <a:gd name="T7" fmla="*/ 1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5" y="7"/>
                  <a:pt x="3" y="7"/>
                  <a:pt x="1" y="6"/>
                </a:cubicBezTo>
                <a:cubicBezTo>
                  <a:pt x="0" y="4"/>
                  <a:pt x="0" y="2"/>
                  <a:pt x="2" y="1"/>
                </a:cubicBezTo>
                <a:cubicBezTo>
                  <a:pt x="3" y="0"/>
                  <a:pt x="5" y="0"/>
                  <a:pt x="6" y="1"/>
                </a:cubicBezTo>
                <a:cubicBezTo>
                  <a:pt x="8" y="3"/>
                  <a:pt x="7" y="5"/>
                  <a:pt x="6" y="6"/>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2" name="Freeform 15"/>
          <p:cNvSpPr/>
          <p:nvPr>
            <p:custDataLst>
              <p:tags r:id="rId36"/>
            </p:custDataLst>
          </p:nvPr>
        </p:nvSpPr>
        <p:spPr bwMode="auto">
          <a:xfrm flipV="1">
            <a:off x="3924300" y="4435475"/>
            <a:ext cx="30480" cy="30480"/>
          </a:xfrm>
          <a:custGeom>
            <a:avLst/>
            <a:gdLst>
              <a:gd name="T0" fmla="*/ 8 w 10"/>
              <a:gd name="T1" fmla="*/ 8 h 10"/>
              <a:gd name="T2" fmla="*/ 1 w 10"/>
              <a:gd name="T3" fmla="*/ 8 h 10"/>
              <a:gd name="T4" fmla="*/ 2 w 10"/>
              <a:gd name="T5" fmla="*/ 1 h 10"/>
              <a:gd name="T6" fmla="*/ 8 w 10"/>
              <a:gd name="T7" fmla="*/ 2 h 10"/>
              <a:gd name="T8" fmla="*/ 8 w 10"/>
              <a:gd name="T9" fmla="*/ 8 h 10"/>
            </a:gdLst>
            <a:ahLst/>
            <a:cxnLst>
              <a:cxn ang="0">
                <a:pos x="T0" y="T1"/>
              </a:cxn>
              <a:cxn ang="0">
                <a:pos x="T2" y="T3"/>
              </a:cxn>
              <a:cxn ang="0">
                <a:pos x="T4" y="T5"/>
              </a:cxn>
              <a:cxn ang="0">
                <a:pos x="T6" y="T7"/>
              </a:cxn>
              <a:cxn ang="0">
                <a:pos x="T8" y="T9"/>
              </a:cxn>
            </a:cxnLst>
            <a:rect l="0" t="0" r="r" b="b"/>
            <a:pathLst>
              <a:path w="10" h="10">
                <a:moveTo>
                  <a:pt x="8" y="8"/>
                </a:moveTo>
                <a:cubicBezTo>
                  <a:pt x="6" y="10"/>
                  <a:pt x="3" y="10"/>
                  <a:pt x="1" y="8"/>
                </a:cubicBezTo>
                <a:cubicBezTo>
                  <a:pt x="0" y="6"/>
                  <a:pt x="0" y="3"/>
                  <a:pt x="2" y="1"/>
                </a:cubicBezTo>
                <a:cubicBezTo>
                  <a:pt x="4" y="0"/>
                  <a:pt x="6" y="0"/>
                  <a:pt x="8" y="2"/>
                </a:cubicBezTo>
                <a:cubicBezTo>
                  <a:pt x="10" y="3"/>
                  <a:pt x="10" y="6"/>
                  <a:pt x="8" y="8"/>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3" name="Freeform 16"/>
          <p:cNvSpPr/>
          <p:nvPr>
            <p:custDataLst>
              <p:tags r:id="rId37"/>
            </p:custDataLst>
          </p:nvPr>
        </p:nvSpPr>
        <p:spPr bwMode="auto">
          <a:xfrm flipV="1">
            <a:off x="3863975" y="4455795"/>
            <a:ext cx="41275" cy="40005"/>
          </a:xfrm>
          <a:custGeom>
            <a:avLst/>
            <a:gdLst>
              <a:gd name="T0" fmla="*/ 11 w 14"/>
              <a:gd name="T1" fmla="*/ 11 h 13"/>
              <a:gd name="T2" fmla="*/ 2 w 14"/>
              <a:gd name="T3" fmla="*/ 10 h 13"/>
              <a:gd name="T4" fmla="*/ 3 w 14"/>
              <a:gd name="T5" fmla="*/ 2 h 13"/>
              <a:gd name="T6" fmla="*/ 11 w 14"/>
              <a:gd name="T7" fmla="*/ 2 h 13"/>
              <a:gd name="T8" fmla="*/ 11 w 14"/>
              <a:gd name="T9" fmla="*/ 11 h 13"/>
            </a:gdLst>
            <a:ahLst/>
            <a:cxnLst>
              <a:cxn ang="0">
                <a:pos x="T0" y="T1"/>
              </a:cxn>
              <a:cxn ang="0">
                <a:pos x="T2" y="T3"/>
              </a:cxn>
              <a:cxn ang="0">
                <a:pos x="T4" y="T5"/>
              </a:cxn>
              <a:cxn ang="0">
                <a:pos x="T6" y="T7"/>
              </a:cxn>
              <a:cxn ang="0">
                <a:pos x="T8" y="T9"/>
              </a:cxn>
            </a:cxnLst>
            <a:rect l="0" t="0" r="r" b="b"/>
            <a:pathLst>
              <a:path w="14" h="13">
                <a:moveTo>
                  <a:pt x="11" y="11"/>
                </a:moveTo>
                <a:cubicBezTo>
                  <a:pt x="8" y="13"/>
                  <a:pt x="5" y="13"/>
                  <a:pt x="2" y="10"/>
                </a:cubicBezTo>
                <a:cubicBezTo>
                  <a:pt x="0" y="8"/>
                  <a:pt x="1" y="4"/>
                  <a:pt x="3" y="2"/>
                </a:cubicBezTo>
                <a:cubicBezTo>
                  <a:pt x="6" y="0"/>
                  <a:pt x="9" y="0"/>
                  <a:pt x="11" y="2"/>
                </a:cubicBezTo>
                <a:cubicBezTo>
                  <a:pt x="14" y="5"/>
                  <a:pt x="13" y="9"/>
                  <a:pt x="11" y="11"/>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4" name="Freeform 17"/>
          <p:cNvSpPr/>
          <p:nvPr>
            <p:custDataLst>
              <p:tags r:id="rId38"/>
            </p:custDataLst>
          </p:nvPr>
        </p:nvSpPr>
        <p:spPr bwMode="auto">
          <a:xfrm flipV="1">
            <a:off x="3654425" y="4395470"/>
            <a:ext cx="90805" cy="139700"/>
          </a:xfrm>
          <a:custGeom>
            <a:avLst/>
            <a:gdLst>
              <a:gd name="T0" fmla="*/ 25 w 30"/>
              <a:gd name="T1" fmla="*/ 27 h 46"/>
              <a:gd name="T2" fmla="*/ 30 w 30"/>
              <a:gd name="T3" fmla="*/ 16 h 46"/>
              <a:gd name="T4" fmla="*/ 15 w 30"/>
              <a:gd name="T5" fmla="*/ 0 h 46"/>
              <a:gd name="T6" fmla="*/ 0 w 30"/>
              <a:gd name="T7" fmla="*/ 16 h 46"/>
              <a:gd name="T8" fmla="*/ 5 w 30"/>
              <a:gd name="T9" fmla="*/ 27 h 46"/>
              <a:gd name="T10" fmla="*/ 3 w 30"/>
              <a:gd name="T11" fmla="*/ 34 h 46"/>
              <a:gd name="T12" fmla="*/ 15 w 30"/>
              <a:gd name="T13" fmla="*/ 46 h 46"/>
              <a:gd name="T14" fmla="*/ 27 w 30"/>
              <a:gd name="T15" fmla="*/ 34 h 46"/>
              <a:gd name="T16" fmla="*/ 25 w 30"/>
              <a:gd name="T17" fmla="*/ 2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6">
                <a:moveTo>
                  <a:pt x="25" y="27"/>
                </a:moveTo>
                <a:cubicBezTo>
                  <a:pt x="28" y="24"/>
                  <a:pt x="30" y="20"/>
                  <a:pt x="30" y="16"/>
                </a:cubicBezTo>
                <a:cubicBezTo>
                  <a:pt x="30" y="7"/>
                  <a:pt x="23" y="0"/>
                  <a:pt x="15" y="0"/>
                </a:cubicBezTo>
                <a:cubicBezTo>
                  <a:pt x="7" y="0"/>
                  <a:pt x="0" y="7"/>
                  <a:pt x="0" y="16"/>
                </a:cubicBezTo>
                <a:cubicBezTo>
                  <a:pt x="0" y="20"/>
                  <a:pt x="2" y="24"/>
                  <a:pt x="5" y="27"/>
                </a:cubicBezTo>
                <a:cubicBezTo>
                  <a:pt x="4" y="29"/>
                  <a:pt x="3" y="31"/>
                  <a:pt x="3" y="34"/>
                </a:cubicBezTo>
                <a:cubicBezTo>
                  <a:pt x="3" y="41"/>
                  <a:pt x="8" y="46"/>
                  <a:pt x="15" y="46"/>
                </a:cubicBezTo>
                <a:cubicBezTo>
                  <a:pt x="22" y="46"/>
                  <a:pt x="27" y="41"/>
                  <a:pt x="27" y="34"/>
                </a:cubicBezTo>
                <a:cubicBezTo>
                  <a:pt x="27" y="31"/>
                  <a:pt x="26" y="29"/>
                  <a:pt x="25" y="27"/>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5" name="Line 18"/>
          <p:cNvSpPr>
            <a:spLocks noChangeShapeType="1"/>
          </p:cNvSpPr>
          <p:nvPr>
            <p:custDataLst>
              <p:tags r:id="rId39"/>
            </p:custDataLst>
          </p:nvPr>
        </p:nvSpPr>
        <p:spPr bwMode="auto">
          <a:xfrm flipV="1">
            <a:off x="4342130" y="4258945"/>
            <a:ext cx="1062355" cy="0"/>
          </a:xfrm>
          <a:prstGeom prst="line">
            <a:avLst/>
          </a:prstGeom>
          <a:solidFill>
            <a:schemeClr val="accent1"/>
          </a:solidFill>
          <a:ln w="12700" cap="flat">
            <a:solidFill>
              <a:schemeClr val="accent1"/>
            </a:solidFill>
            <a:prstDash val="solid"/>
            <a:miter lim="800000"/>
          </a:ln>
        </p:spPr>
        <p:txBody>
          <a:bodyPr vert="horz" wrap="square" lIns="90000" tIns="46800" rIns="90000" bIns="46800" numCol="1" anchor="ctr" anchorCtr="0" compatLnSpc="1">
            <a:normAutofit fontScale="25000" lnSpcReduction="20000"/>
          </a:bodyPr>
          <a:lstStyle/>
          <a:p>
            <a:endParaRPr lang="zh-CN" altLang="en-US"/>
          </a:p>
        </p:txBody>
      </p:sp>
      <p:sp>
        <p:nvSpPr>
          <p:cNvPr id="46" name="Oval 19"/>
          <p:cNvSpPr>
            <a:spLocks noChangeArrowheads="1"/>
          </p:cNvSpPr>
          <p:nvPr>
            <p:custDataLst>
              <p:tags r:id="rId40"/>
            </p:custDataLst>
          </p:nvPr>
        </p:nvSpPr>
        <p:spPr bwMode="auto">
          <a:xfrm flipV="1">
            <a:off x="5359400" y="4213225"/>
            <a:ext cx="88900" cy="920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7" name="Line 20"/>
          <p:cNvSpPr>
            <a:spLocks noChangeShapeType="1"/>
          </p:cNvSpPr>
          <p:nvPr>
            <p:custDataLst>
              <p:tags r:id="rId41"/>
            </p:custDataLst>
          </p:nvPr>
        </p:nvSpPr>
        <p:spPr bwMode="auto">
          <a:xfrm flipH="1" flipV="1">
            <a:off x="2018030" y="4258945"/>
            <a:ext cx="1060450" cy="0"/>
          </a:xfrm>
          <a:prstGeom prst="line">
            <a:avLst/>
          </a:prstGeom>
          <a:solidFill>
            <a:schemeClr val="accent1"/>
          </a:solidFill>
          <a:ln w="12700" cap="flat">
            <a:solidFill>
              <a:schemeClr val="accent1"/>
            </a:solidFill>
            <a:prstDash val="solid"/>
            <a:miter lim="800000"/>
          </a:ln>
        </p:spPr>
        <p:txBody>
          <a:bodyPr vert="horz" wrap="square" lIns="90000" tIns="46800" rIns="90000" bIns="46800" numCol="1" anchor="ctr" anchorCtr="0" compatLnSpc="1">
            <a:normAutofit fontScale="25000" lnSpcReduction="20000"/>
          </a:bodyPr>
          <a:lstStyle/>
          <a:p>
            <a:endParaRPr lang="zh-CN" altLang="en-US"/>
          </a:p>
        </p:txBody>
      </p:sp>
      <p:sp>
        <p:nvSpPr>
          <p:cNvPr id="48" name="Oval 21"/>
          <p:cNvSpPr>
            <a:spLocks noChangeArrowheads="1"/>
          </p:cNvSpPr>
          <p:nvPr>
            <p:custDataLst>
              <p:tags r:id="rId42"/>
            </p:custDataLst>
          </p:nvPr>
        </p:nvSpPr>
        <p:spPr bwMode="auto">
          <a:xfrm flipV="1">
            <a:off x="1974850" y="4213225"/>
            <a:ext cx="90805" cy="92075"/>
          </a:xfrm>
          <a:prstGeom prst="ellipse">
            <a:avLst/>
          </a:pr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49" name="Freeform 22"/>
          <p:cNvSpPr/>
          <p:nvPr>
            <p:custDataLst>
              <p:tags r:id="rId43"/>
            </p:custDataLst>
          </p:nvPr>
        </p:nvSpPr>
        <p:spPr bwMode="auto">
          <a:xfrm flipV="1">
            <a:off x="3427730" y="4137025"/>
            <a:ext cx="247650" cy="234950"/>
          </a:xfrm>
          <a:custGeom>
            <a:avLst/>
            <a:gdLst>
              <a:gd name="T0" fmla="*/ 61 w 83"/>
              <a:gd name="T1" fmla="*/ 69 h 77"/>
              <a:gd name="T2" fmla="*/ 46 w 83"/>
              <a:gd name="T3" fmla="*/ 53 h 77"/>
              <a:gd name="T4" fmla="*/ 47 w 83"/>
              <a:gd name="T5" fmla="*/ 45 h 77"/>
              <a:gd name="T6" fmla="*/ 35 w 83"/>
              <a:gd name="T7" fmla="*/ 50 h 77"/>
              <a:gd name="T8" fmla="*/ 52 w 83"/>
              <a:gd name="T9" fmla="*/ 69 h 77"/>
              <a:gd name="T10" fmla="*/ 21 w 83"/>
              <a:gd name="T11" fmla="*/ 54 h 77"/>
              <a:gd name="T12" fmla="*/ 20 w 83"/>
              <a:gd name="T13" fmla="*/ 19 h 77"/>
              <a:gd name="T14" fmla="*/ 34 w 83"/>
              <a:gd name="T15" fmla="*/ 19 h 77"/>
              <a:gd name="T16" fmla="*/ 24 w 83"/>
              <a:gd name="T17" fmla="*/ 1 h 77"/>
              <a:gd name="T18" fmla="*/ 8 w 83"/>
              <a:gd name="T19" fmla="*/ 44 h 77"/>
              <a:gd name="T20" fmla="*/ 26 w 83"/>
              <a:gd name="T21" fmla="*/ 67 h 77"/>
              <a:gd name="T22" fmla="*/ 83 w 83"/>
              <a:gd name="T23" fmla="*/ 58 h 77"/>
              <a:gd name="T24" fmla="*/ 61 w 83"/>
              <a:gd name="T25"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7">
                <a:moveTo>
                  <a:pt x="61" y="69"/>
                </a:moveTo>
                <a:cubicBezTo>
                  <a:pt x="47" y="68"/>
                  <a:pt x="46" y="53"/>
                  <a:pt x="46" y="53"/>
                </a:cubicBezTo>
                <a:cubicBezTo>
                  <a:pt x="46" y="53"/>
                  <a:pt x="49" y="49"/>
                  <a:pt x="47" y="45"/>
                </a:cubicBezTo>
                <a:cubicBezTo>
                  <a:pt x="44" y="41"/>
                  <a:pt x="36" y="41"/>
                  <a:pt x="35" y="50"/>
                </a:cubicBezTo>
                <a:cubicBezTo>
                  <a:pt x="34" y="59"/>
                  <a:pt x="43" y="67"/>
                  <a:pt x="52" y="69"/>
                </a:cubicBezTo>
                <a:cubicBezTo>
                  <a:pt x="52" y="69"/>
                  <a:pt x="32" y="70"/>
                  <a:pt x="21" y="54"/>
                </a:cubicBezTo>
                <a:cubicBezTo>
                  <a:pt x="10" y="38"/>
                  <a:pt x="20" y="19"/>
                  <a:pt x="20" y="19"/>
                </a:cubicBezTo>
                <a:cubicBezTo>
                  <a:pt x="20" y="19"/>
                  <a:pt x="26" y="26"/>
                  <a:pt x="34" y="19"/>
                </a:cubicBezTo>
                <a:cubicBezTo>
                  <a:pt x="42" y="13"/>
                  <a:pt x="36" y="0"/>
                  <a:pt x="24" y="1"/>
                </a:cubicBezTo>
                <a:cubicBezTo>
                  <a:pt x="13" y="2"/>
                  <a:pt x="0" y="16"/>
                  <a:pt x="8" y="44"/>
                </a:cubicBezTo>
                <a:cubicBezTo>
                  <a:pt x="10" y="54"/>
                  <a:pt x="17" y="62"/>
                  <a:pt x="26" y="67"/>
                </a:cubicBezTo>
                <a:cubicBezTo>
                  <a:pt x="45" y="77"/>
                  <a:pt x="74" y="76"/>
                  <a:pt x="83" y="58"/>
                </a:cubicBezTo>
                <a:cubicBezTo>
                  <a:pt x="83" y="58"/>
                  <a:pt x="75" y="69"/>
                  <a:pt x="61"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52500" lnSpcReduction="20000"/>
          </a:bodyPr>
          <a:lstStyle/>
          <a:p>
            <a:endParaRPr lang="zh-CN" altLang="en-US"/>
          </a:p>
        </p:txBody>
      </p:sp>
      <p:sp>
        <p:nvSpPr>
          <p:cNvPr id="50" name="Freeform 23"/>
          <p:cNvSpPr/>
          <p:nvPr>
            <p:custDataLst>
              <p:tags r:id="rId44"/>
            </p:custDataLst>
          </p:nvPr>
        </p:nvSpPr>
        <p:spPr bwMode="auto">
          <a:xfrm flipV="1">
            <a:off x="3209925" y="4130675"/>
            <a:ext cx="304800" cy="281305"/>
          </a:xfrm>
          <a:custGeom>
            <a:avLst/>
            <a:gdLst>
              <a:gd name="T0" fmla="*/ 50 w 102"/>
              <a:gd name="T1" fmla="*/ 69 h 92"/>
              <a:gd name="T2" fmla="*/ 26 w 102"/>
              <a:gd name="T3" fmla="*/ 46 h 92"/>
              <a:gd name="T4" fmla="*/ 35 w 102"/>
              <a:gd name="T5" fmla="*/ 33 h 92"/>
              <a:gd name="T6" fmla="*/ 46 w 102"/>
              <a:gd name="T7" fmla="*/ 25 h 92"/>
              <a:gd name="T8" fmla="*/ 24 w 102"/>
              <a:gd name="T9" fmla="*/ 29 h 92"/>
              <a:gd name="T10" fmla="*/ 25 w 102"/>
              <a:gd name="T11" fmla="*/ 56 h 92"/>
              <a:gd name="T12" fmla="*/ 33 w 102"/>
              <a:gd name="T13" fmla="*/ 10 h 92"/>
              <a:gd name="T14" fmla="*/ 58 w 102"/>
              <a:gd name="T15" fmla="*/ 22 h 92"/>
              <a:gd name="T16" fmla="*/ 49 w 102"/>
              <a:gd name="T17" fmla="*/ 35 h 92"/>
              <a:gd name="T18" fmla="*/ 57 w 102"/>
              <a:gd name="T19" fmla="*/ 12 h 92"/>
              <a:gd name="T20" fmla="*/ 19 w 102"/>
              <a:gd name="T21" fmla="*/ 10 h 92"/>
              <a:gd name="T22" fmla="*/ 14 w 102"/>
              <a:gd name="T23" fmla="*/ 65 h 92"/>
              <a:gd name="T24" fmla="*/ 61 w 102"/>
              <a:gd name="T25" fmla="*/ 79 h 92"/>
              <a:gd name="T26" fmla="*/ 91 w 102"/>
              <a:gd name="T27" fmla="*/ 75 h 92"/>
              <a:gd name="T28" fmla="*/ 87 w 102"/>
              <a:gd name="T29" fmla="*/ 90 h 92"/>
              <a:gd name="T30" fmla="*/ 78 w 102"/>
              <a:gd name="T31" fmla="*/ 82 h 92"/>
              <a:gd name="T32" fmla="*/ 88 w 102"/>
              <a:gd name="T33" fmla="*/ 92 h 92"/>
              <a:gd name="T34" fmla="*/ 95 w 102"/>
              <a:gd name="T35" fmla="*/ 74 h 92"/>
              <a:gd name="T36" fmla="*/ 50 w 102"/>
              <a:gd name="T3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2">
                <a:moveTo>
                  <a:pt x="50" y="69"/>
                </a:moveTo>
                <a:cubicBezTo>
                  <a:pt x="34" y="70"/>
                  <a:pt x="26" y="58"/>
                  <a:pt x="26" y="46"/>
                </a:cubicBezTo>
                <a:cubicBezTo>
                  <a:pt x="26" y="35"/>
                  <a:pt x="35" y="33"/>
                  <a:pt x="35" y="33"/>
                </a:cubicBezTo>
                <a:cubicBezTo>
                  <a:pt x="41" y="36"/>
                  <a:pt x="47" y="32"/>
                  <a:pt x="46" y="25"/>
                </a:cubicBezTo>
                <a:cubicBezTo>
                  <a:pt x="44" y="18"/>
                  <a:pt x="30" y="18"/>
                  <a:pt x="24" y="29"/>
                </a:cubicBezTo>
                <a:cubicBezTo>
                  <a:pt x="18" y="40"/>
                  <a:pt x="25" y="56"/>
                  <a:pt x="25" y="56"/>
                </a:cubicBezTo>
                <a:cubicBezTo>
                  <a:pt x="12" y="36"/>
                  <a:pt x="19" y="16"/>
                  <a:pt x="33" y="10"/>
                </a:cubicBezTo>
                <a:cubicBezTo>
                  <a:pt x="45" y="5"/>
                  <a:pt x="58" y="10"/>
                  <a:pt x="58" y="22"/>
                </a:cubicBezTo>
                <a:cubicBezTo>
                  <a:pt x="59" y="34"/>
                  <a:pt x="49" y="35"/>
                  <a:pt x="49" y="35"/>
                </a:cubicBezTo>
                <a:cubicBezTo>
                  <a:pt x="58" y="37"/>
                  <a:pt x="65" y="21"/>
                  <a:pt x="57" y="12"/>
                </a:cubicBezTo>
                <a:cubicBezTo>
                  <a:pt x="49" y="2"/>
                  <a:pt x="33" y="0"/>
                  <a:pt x="19" y="10"/>
                </a:cubicBezTo>
                <a:cubicBezTo>
                  <a:pt x="7" y="19"/>
                  <a:pt x="0" y="46"/>
                  <a:pt x="14" y="65"/>
                </a:cubicBezTo>
                <a:cubicBezTo>
                  <a:pt x="28" y="84"/>
                  <a:pt x="54" y="80"/>
                  <a:pt x="61" y="79"/>
                </a:cubicBezTo>
                <a:cubicBezTo>
                  <a:pt x="67" y="78"/>
                  <a:pt x="83" y="69"/>
                  <a:pt x="91" y="75"/>
                </a:cubicBezTo>
                <a:cubicBezTo>
                  <a:pt x="98" y="81"/>
                  <a:pt x="93" y="89"/>
                  <a:pt x="87" y="90"/>
                </a:cubicBezTo>
                <a:cubicBezTo>
                  <a:pt x="80" y="90"/>
                  <a:pt x="78" y="82"/>
                  <a:pt x="78" y="82"/>
                </a:cubicBezTo>
                <a:cubicBezTo>
                  <a:pt x="77" y="87"/>
                  <a:pt x="81" y="91"/>
                  <a:pt x="88" y="92"/>
                </a:cubicBezTo>
                <a:cubicBezTo>
                  <a:pt x="95" y="92"/>
                  <a:pt x="102" y="83"/>
                  <a:pt x="95" y="74"/>
                </a:cubicBezTo>
                <a:cubicBezTo>
                  <a:pt x="88" y="65"/>
                  <a:pt x="67" y="68"/>
                  <a:pt x="50"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65000" lnSpcReduction="20000"/>
          </a:bodyPr>
          <a:lstStyle/>
          <a:p>
            <a:endParaRPr lang="zh-CN" altLang="en-US"/>
          </a:p>
        </p:txBody>
      </p:sp>
      <p:sp>
        <p:nvSpPr>
          <p:cNvPr id="51" name="Freeform 24"/>
          <p:cNvSpPr/>
          <p:nvPr>
            <p:custDataLst>
              <p:tags r:id="rId45"/>
            </p:custDataLst>
          </p:nvPr>
        </p:nvSpPr>
        <p:spPr bwMode="auto">
          <a:xfrm flipV="1">
            <a:off x="3727450" y="4137025"/>
            <a:ext cx="244475" cy="234950"/>
          </a:xfrm>
          <a:custGeom>
            <a:avLst/>
            <a:gdLst>
              <a:gd name="T0" fmla="*/ 21 w 82"/>
              <a:gd name="T1" fmla="*/ 69 h 77"/>
              <a:gd name="T2" fmla="*/ 37 w 82"/>
              <a:gd name="T3" fmla="*/ 53 h 77"/>
              <a:gd name="T4" fmla="*/ 36 w 82"/>
              <a:gd name="T5" fmla="*/ 45 h 77"/>
              <a:gd name="T6" fmla="*/ 47 w 82"/>
              <a:gd name="T7" fmla="*/ 50 h 77"/>
              <a:gd name="T8" fmla="*/ 30 w 82"/>
              <a:gd name="T9" fmla="*/ 69 h 77"/>
              <a:gd name="T10" fmla="*/ 61 w 82"/>
              <a:gd name="T11" fmla="*/ 54 h 77"/>
              <a:gd name="T12" fmla="*/ 63 w 82"/>
              <a:gd name="T13" fmla="*/ 19 h 77"/>
              <a:gd name="T14" fmla="*/ 48 w 82"/>
              <a:gd name="T15" fmla="*/ 19 h 77"/>
              <a:gd name="T16" fmla="*/ 58 w 82"/>
              <a:gd name="T17" fmla="*/ 1 h 77"/>
              <a:gd name="T18" fmla="*/ 75 w 82"/>
              <a:gd name="T19" fmla="*/ 44 h 77"/>
              <a:gd name="T20" fmla="*/ 56 w 82"/>
              <a:gd name="T21" fmla="*/ 67 h 77"/>
              <a:gd name="T22" fmla="*/ 0 w 82"/>
              <a:gd name="T23" fmla="*/ 58 h 77"/>
              <a:gd name="T24" fmla="*/ 21 w 82"/>
              <a:gd name="T25"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77">
                <a:moveTo>
                  <a:pt x="21" y="69"/>
                </a:moveTo>
                <a:cubicBezTo>
                  <a:pt x="35" y="68"/>
                  <a:pt x="37" y="53"/>
                  <a:pt x="37" y="53"/>
                </a:cubicBezTo>
                <a:cubicBezTo>
                  <a:pt x="37" y="53"/>
                  <a:pt x="33" y="49"/>
                  <a:pt x="36" y="45"/>
                </a:cubicBezTo>
                <a:cubicBezTo>
                  <a:pt x="38" y="41"/>
                  <a:pt x="46" y="41"/>
                  <a:pt x="47" y="50"/>
                </a:cubicBezTo>
                <a:cubicBezTo>
                  <a:pt x="48" y="59"/>
                  <a:pt x="39" y="67"/>
                  <a:pt x="30" y="69"/>
                </a:cubicBezTo>
                <a:cubicBezTo>
                  <a:pt x="30" y="69"/>
                  <a:pt x="51" y="70"/>
                  <a:pt x="61" y="54"/>
                </a:cubicBezTo>
                <a:cubicBezTo>
                  <a:pt x="72" y="38"/>
                  <a:pt x="63" y="19"/>
                  <a:pt x="63" y="19"/>
                </a:cubicBezTo>
                <a:cubicBezTo>
                  <a:pt x="63" y="19"/>
                  <a:pt x="56" y="26"/>
                  <a:pt x="48" y="19"/>
                </a:cubicBezTo>
                <a:cubicBezTo>
                  <a:pt x="40" y="13"/>
                  <a:pt x="46" y="0"/>
                  <a:pt x="58" y="1"/>
                </a:cubicBezTo>
                <a:cubicBezTo>
                  <a:pt x="70" y="2"/>
                  <a:pt x="82" y="16"/>
                  <a:pt x="75" y="44"/>
                </a:cubicBezTo>
                <a:cubicBezTo>
                  <a:pt x="72" y="54"/>
                  <a:pt x="65" y="62"/>
                  <a:pt x="56" y="67"/>
                </a:cubicBezTo>
                <a:cubicBezTo>
                  <a:pt x="37" y="77"/>
                  <a:pt x="8" y="76"/>
                  <a:pt x="0" y="58"/>
                </a:cubicBezTo>
                <a:cubicBezTo>
                  <a:pt x="0" y="58"/>
                  <a:pt x="7" y="69"/>
                  <a:pt x="21"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52500" lnSpcReduction="20000"/>
          </a:bodyPr>
          <a:lstStyle/>
          <a:p>
            <a:endParaRPr lang="zh-CN" altLang="en-US"/>
          </a:p>
        </p:txBody>
      </p:sp>
      <p:sp>
        <p:nvSpPr>
          <p:cNvPr id="52" name="Freeform 25"/>
          <p:cNvSpPr/>
          <p:nvPr>
            <p:custDataLst>
              <p:tags r:id="rId46"/>
            </p:custDataLst>
          </p:nvPr>
        </p:nvSpPr>
        <p:spPr bwMode="auto">
          <a:xfrm flipV="1">
            <a:off x="3884930" y="4130675"/>
            <a:ext cx="304800" cy="281305"/>
          </a:xfrm>
          <a:custGeom>
            <a:avLst/>
            <a:gdLst>
              <a:gd name="T0" fmla="*/ 52 w 102"/>
              <a:gd name="T1" fmla="*/ 69 h 92"/>
              <a:gd name="T2" fmla="*/ 76 w 102"/>
              <a:gd name="T3" fmla="*/ 46 h 92"/>
              <a:gd name="T4" fmla="*/ 67 w 102"/>
              <a:gd name="T5" fmla="*/ 33 h 92"/>
              <a:gd name="T6" fmla="*/ 57 w 102"/>
              <a:gd name="T7" fmla="*/ 25 h 92"/>
              <a:gd name="T8" fmla="*/ 78 w 102"/>
              <a:gd name="T9" fmla="*/ 29 h 92"/>
              <a:gd name="T10" fmla="*/ 78 w 102"/>
              <a:gd name="T11" fmla="*/ 56 h 92"/>
              <a:gd name="T12" fmla="*/ 69 w 102"/>
              <a:gd name="T13" fmla="*/ 10 h 92"/>
              <a:gd name="T14" fmla="*/ 44 w 102"/>
              <a:gd name="T15" fmla="*/ 22 h 92"/>
              <a:gd name="T16" fmla="*/ 54 w 102"/>
              <a:gd name="T17" fmla="*/ 35 h 92"/>
              <a:gd name="T18" fmla="*/ 45 w 102"/>
              <a:gd name="T19" fmla="*/ 12 h 92"/>
              <a:gd name="T20" fmla="*/ 83 w 102"/>
              <a:gd name="T21" fmla="*/ 10 h 92"/>
              <a:gd name="T22" fmla="*/ 88 w 102"/>
              <a:gd name="T23" fmla="*/ 65 h 92"/>
              <a:gd name="T24" fmla="*/ 42 w 102"/>
              <a:gd name="T25" fmla="*/ 79 h 92"/>
              <a:gd name="T26" fmla="*/ 12 w 102"/>
              <a:gd name="T27" fmla="*/ 75 h 92"/>
              <a:gd name="T28" fmla="*/ 15 w 102"/>
              <a:gd name="T29" fmla="*/ 90 h 92"/>
              <a:gd name="T30" fmla="*/ 25 w 102"/>
              <a:gd name="T31" fmla="*/ 82 h 92"/>
              <a:gd name="T32" fmla="*/ 14 w 102"/>
              <a:gd name="T33" fmla="*/ 92 h 92"/>
              <a:gd name="T34" fmla="*/ 7 w 102"/>
              <a:gd name="T35" fmla="*/ 74 h 92"/>
              <a:gd name="T36" fmla="*/ 52 w 102"/>
              <a:gd name="T3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2">
                <a:moveTo>
                  <a:pt x="52" y="69"/>
                </a:moveTo>
                <a:cubicBezTo>
                  <a:pt x="69" y="70"/>
                  <a:pt x="77" y="58"/>
                  <a:pt x="76" y="46"/>
                </a:cubicBezTo>
                <a:cubicBezTo>
                  <a:pt x="76" y="35"/>
                  <a:pt x="67" y="33"/>
                  <a:pt x="67" y="33"/>
                </a:cubicBezTo>
                <a:cubicBezTo>
                  <a:pt x="62" y="36"/>
                  <a:pt x="55" y="32"/>
                  <a:pt x="57" y="25"/>
                </a:cubicBezTo>
                <a:cubicBezTo>
                  <a:pt x="58" y="18"/>
                  <a:pt x="72" y="18"/>
                  <a:pt x="78" y="29"/>
                </a:cubicBezTo>
                <a:cubicBezTo>
                  <a:pt x="84" y="40"/>
                  <a:pt x="78" y="56"/>
                  <a:pt x="78" y="56"/>
                </a:cubicBezTo>
                <a:cubicBezTo>
                  <a:pt x="91" y="36"/>
                  <a:pt x="84" y="16"/>
                  <a:pt x="69" y="10"/>
                </a:cubicBezTo>
                <a:cubicBezTo>
                  <a:pt x="57" y="5"/>
                  <a:pt x="44" y="10"/>
                  <a:pt x="44" y="22"/>
                </a:cubicBezTo>
                <a:cubicBezTo>
                  <a:pt x="44" y="34"/>
                  <a:pt x="54" y="35"/>
                  <a:pt x="54" y="35"/>
                </a:cubicBezTo>
                <a:cubicBezTo>
                  <a:pt x="44" y="37"/>
                  <a:pt x="37" y="21"/>
                  <a:pt x="45" y="12"/>
                </a:cubicBezTo>
                <a:cubicBezTo>
                  <a:pt x="53" y="2"/>
                  <a:pt x="70" y="0"/>
                  <a:pt x="83" y="10"/>
                </a:cubicBezTo>
                <a:cubicBezTo>
                  <a:pt x="96" y="19"/>
                  <a:pt x="102" y="46"/>
                  <a:pt x="88" y="65"/>
                </a:cubicBezTo>
                <a:cubicBezTo>
                  <a:pt x="74" y="84"/>
                  <a:pt x="48" y="80"/>
                  <a:pt x="42" y="79"/>
                </a:cubicBezTo>
                <a:cubicBezTo>
                  <a:pt x="35" y="78"/>
                  <a:pt x="19" y="69"/>
                  <a:pt x="12" y="75"/>
                </a:cubicBezTo>
                <a:cubicBezTo>
                  <a:pt x="4" y="81"/>
                  <a:pt x="9" y="89"/>
                  <a:pt x="15" y="90"/>
                </a:cubicBezTo>
                <a:cubicBezTo>
                  <a:pt x="22" y="90"/>
                  <a:pt x="25" y="82"/>
                  <a:pt x="25" y="82"/>
                </a:cubicBezTo>
                <a:cubicBezTo>
                  <a:pt x="25" y="87"/>
                  <a:pt x="22" y="91"/>
                  <a:pt x="14" y="92"/>
                </a:cubicBezTo>
                <a:cubicBezTo>
                  <a:pt x="8" y="92"/>
                  <a:pt x="0" y="83"/>
                  <a:pt x="7" y="74"/>
                </a:cubicBezTo>
                <a:cubicBezTo>
                  <a:pt x="15" y="65"/>
                  <a:pt x="35" y="68"/>
                  <a:pt x="52" y="69"/>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65000" lnSpcReduction="20000"/>
          </a:bodyPr>
          <a:lstStyle/>
          <a:p>
            <a:endParaRPr lang="zh-CN" altLang="en-US"/>
          </a:p>
        </p:txBody>
      </p:sp>
      <p:sp>
        <p:nvSpPr>
          <p:cNvPr id="53" name="Freeform 26"/>
          <p:cNvSpPr/>
          <p:nvPr>
            <p:custDataLst>
              <p:tags r:id="rId47"/>
            </p:custDataLst>
          </p:nvPr>
        </p:nvSpPr>
        <p:spPr bwMode="auto">
          <a:xfrm flipV="1">
            <a:off x="3051175" y="4222750"/>
            <a:ext cx="167005" cy="152400"/>
          </a:xfrm>
          <a:custGeom>
            <a:avLst/>
            <a:gdLst>
              <a:gd name="T0" fmla="*/ 45 w 56"/>
              <a:gd name="T1" fmla="*/ 14 h 50"/>
              <a:gd name="T2" fmla="*/ 27 w 56"/>
              <a:gd name="T3" fmla="*/ 23 h 50"/>
              <a:gd name="T4" fmla="*/ 21 w 56"/>
              <a:gd name="T5" fmla="*/ 41 h 50"/>
              <a:gd name="T6" fmla="*/ 7 w 56"/>
              <a:gd name="T7" fmla="*/ 36 h 50"/>
              <a:gd name="T8" fmla="*/ 0 w 56"/>
              <a:gd name="T9" fmla="*/ 36 h 50"/>
              <a:gd name="T10" fmla="*/ 0 w 56"/>
              <a:gd name="T11" fmla="*/ 37 h 50"/>
              <a:gd name="T12" fmla="*/ 25 w 56"/>
              <a:gd name="T13" fmla="*/ 49 h 50"/>
              <a:gd name="T14" fmla="*/ 45 w 56"/>
              <a:gd name="T15" fmla="*/ 1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5" y="14"/>
                </a:moveTo>
                <a:cubicBezTo>
                  <a:pt x="34" y="0"/>
                  <a:pt x="21" y="17"/>
                  <a:pt x="27" y="23"/>
                </a:cubicBezTo>
                <a:cubicBezTo>
                  <a:pt x="34" y="29"/>
                  <a:pt x="30" y="40"/>
                  <a:pt x="21" y="41"/>
                </a:cubicBezTo>
                <a:cubicBezTo>
                  <a:pt x="16" y="42"/>
                  <a:pt x="11" y="40"/>
                  <a:pt x="7" y="36"/>
                </a:cubicBezTo>
                <a:cubicBezTo>
                  <a:pt x="0" y="36"/>
                  <a:pt x="0" y="36"/>
                  <a:pt x="0" y="36"/>
                </a:cubicBezTo>
                <a:cubicBezTo>
                  <a:pt x="0" y="37"/>
                  <a:pt x="0" y="37"/>
                  <a:pt x="0" y="37"/>
                </a:cubicBezTo>
                <a:cubicBezTo>
                  <a:pt x="5" y="45"/>
                  <a:pt x="14" y="50"/>
                  <a:pt x="25" y="49"/>
                </a:cubicBezTo>
                <a:cubicBezTo>
                  <a:pt x="43" y="47"/>
                  <a:pt x="56" y="29"/>
                  <a:pt x="45" y="14"/>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54" name="Freeform 27"/>
          <p:cNvSpPr/>
          <p:nvPr>
            <p:custDataLst>
              <p:tags r:id="rId48"/>
            </p:custDataLst>
          </p:nvPr>
        </p:nvSpPr>
        <p:spPr bwMode="auto">
          <a:xfrm flipV="1">
            <a:off x="4186555" y="4222750"/>
            <a:ext cx="168275" cy="152400"/>
          </a:xfrm>
          <a:custGeom>
            <a:avLst/>
            <a:gdLst>
              <a:gd name="T0" fmla="*/ 11 w 56"/>
              <a:gd name="T1" fmla="*/ 14 h 50"/>
              <a:gd name="T2" fmla="*/ 28 w 56"/>
              <a:gd name="T3" fmla="*/ 23 h 50"/>
              <a:gd name="T4" fmla="*/ 35 w 56"/>
              <a:gd name="T5" fmla="*/ 41 h 50"/>
              <a:gd name="T6" fmla="*/ 49 w 56"/>
              <a:gd name="T7" fmla="*/ 36 h 50"/>
              <a:gd name="T8" fmla="*/ 56 w 56"/>
              <a:gd name="T9" fmla="*/ 36 h 50"/>
              <a:gd name="T10" fmla="*/ 56 w 56"/>
              <a:gd name="T11" fmla="*/ 37 h 50"/>
              <a:gd name="T12" fmla="*/ 31 w 56"/>
              <a:gd name="T13" fmla="*/ 49 h 50"/>
              <a:gd name="T14" fmla="*/ 11 w 56"/>
              <a:gd name="T15" fmla="*/ 1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11" y="14"/>
                </a:moveTo>
                <a:cubicBezTo>
                  <a:pt x="22" y="0"/>
                  <a:pt x="35" y="17"/>
                  <a:pt x="28" y="23"/>
                </a:cubicBezTo>
                <a:cubicBezTo>
                  <a:pt x="22" y="29"/>
                  <a:pt x="26" y="40"/>
                  <a:pt x="35" y="41"/>
                </a:cubicBezTo>
                <a:cubicBezTo>
                  <a:pt x="40" y="42"/>
                  <a:pt x="44" y="40"/>
                  <a:pt x="49" y="36"/>
                </a:cubicBezTo>
                <a:cubicBezTo>
                  <a:pt x="56" y="36"/>
                  <a:pt x="56" y="36"/>
                  <a:pt x="56" y="36"/>
                </a:cubicBezTo>
                <a:cubicBezTo>
                  <a:pt x="56" y="37"/>
                  <a:pt x="56" y="37"/>
                  <a:pt x="56" y="37"/>
                </a:cubicBezTo>
                <a:cubicBezTo>
                  <a:pt x="51" y="45"/>
                  <a:pt x="42" y="50"/>
                  <a:pt x="31" y="49"/>
                </a:cubicBezTo>
                <a:cubicBezTo>
                  <a:pt x="13" y="47"/>
                  <a:pt x="0" y="29"/>
                  <a:pt x="11" y="14"/>
                </a:cubicBezTo>
                <a:close/>
              </a:path>
            </a:pathLst>
          </a:custGeom>
          <a:solidFill>
            <a:schemeClr val="accent1"/>
          </a:solidFill>
          <a:ln>
            <a:solidFill>
              <a:schemeClr val="accent1"/>
            </a:solidFill>
          </a:ln>
        </p:spPr>
        <p:txBody>
          <a:bodyPr vert="horz" wrap="square" lIns="90000" tIns="46800" rIns="90000" bIns="46800" numCol="1" anchor="ctr" anchorCtr="0" compatLnSpc="1">
            <a:normAutofit fontScale="25000" lnSpcReduction="20000"/>
          </a:bodyPr>
          <a:lstStyle/>
          <a:p>
            <a:endParaRPr lang="zh-CN" altLang="en-US"/>
          </a:p>
        </p:txBody>
      </p:sp>
      <p:sp>
        <p:nvSpPr>
          <p:cNvPr id="2" name="TextBox 105"/>
          <p:cNvSpPr txBox="1">
            <a:spLocks noChangeArrowheads="1"/>
          </p:cNvSpPr>
          <p:nvPr>
            <p:custDataLst>
              <p:tags r:id="rId49"/>
            </p:custDataLst>
          </p:nvPr>
        </p:nvSpPr>
        <p:spPr bwMode="auto">
          <a:xfrm>
            <a:off x="7766685" y="2385695"/>
            <a:ext cx="359981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1"/>
                </a:solidFill>
                <a:latin typeface="+mn-lt"/>
                <a:ea typeface="+mn-ea"/>
                <a:sym typeface="+mn-lt"/>
              </a:rPr>
              <a:t>先前的工作</a:t>
            </a:r>
            <a:endParaRPr lang="zh-CN" altLang="en-US" sz="2400" dirty="0">
              <a:solidFill>
                <a:schemeClr val="accent1"/>
              </a:solidFill>
              <a:latin typeface="+mn-lt"/>
              <a:ea typeface="+mn-ea"/>
              <a:sym typeface="+mn-lt"/>
            </a:endParaRPr>
          </a:p>
        </p:txBody>
      </p:sp>
      <p:sp>
        <p:nvSpPr>
          <p:cNvPr id="3" name="文本框 2"/>
          <p:cNvSpPr txBox="1"/>
          <p:nvPr>
            <p:custDataLst>
              <p:tags r:id="rId50"/>
            </p:custDataLst>
          </p:nvPr>
        </p:nvSpPr>
        <p:spPr>
          <a:xfrm>
            <a:off x="7065010" y="2385695"/>
            <a:ext cx="527685" cy="461645"/>
          </a:xfrm>
          <a:prstGeom prst="rect">
            <a:avLst/>
          </a:prstGeom>
          <a:solidFill>
            <a:schemeClr val="accent1"/>
          </a:solidFill>
          <a:ln>
            <a:noFill/>
          </a:ln>
        </p:spPr>
        <p:txBody>
          <a:bodyPr wrap="square" lIns="90000" tIns="46800" rIns="90000" bIns="46800" rtlCol="0" anchor="ctr" anchorCtr="0">
            <a:normAutofit/>
          </a:bodyPr>
          <a:lstStyle/>
          <a:p>
            <a:r>
              <a:rPr lang="en-US" altLang="zh-CN" sz="2400" dirty="0">
                <a:solidFill>
                  <a:schemeClr val="bg1"/>
                </a:solidFill>
                <a:sym typeface="+mn-lt"/>
              </a:rPr>
              <a:t>01</a:t>
            </a:r>
            <a:endParaRPr lang="zh-CN" altLang="en-US" sz="2400" dirty="0">
              <a:solidFill>
                <a:schemeClr val="bg1"/>
              </a:solidFill>
              <a:sym typeface="+mn-lt"/>
            </a:endParaRPr>
          </a:p>
        </p:txBody>
      </p:sp>
      <p:sp>
        <p:nvSpPr>
          <p:cNvPr id="5" name="TextBox 105"/>
          <p:cNvSpPr txBox="1">
            <a:spLocks noChangeArrowheads="1"/>
          </p:cNvSpPr>
          <p:nvPr>
            <p:custDataLst>
              <p:tags r:id="rId51"/>
            </p:custDataLst>
          </p:nvPr>
        </p:nvSpPr>
        <p:spPr bwMode="auto">
          <a:xfrm>
            <a:off x="7766685" y="3373755"/>
            <a:ext cx="359981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latin typeface="+mn-lt"/>
                <a:ea typeface="+mn-ea"/>
                <a:sym typeface="+mn-lt"/>
              </a:rPr>
              <a:t>MobileNets</a:t>
            </a:r>
            <a:r>
              <a:rPr lang="zh-CN" altLang="en-US" sz="2400" dirty="0">
                <a:solidFill>
                  <a:schemeClr val="accent1"/>
                </a:solidFill>
                <a:latin typeface="+mn-lt"/>
                <a:ea typeface="+mn-ea"/>
                <a:sym typeface="+mn-lt"/>
              </a:rPr>
              <a:t>架构</a:t>
            </a:r>
            <a:endParaRPr lang="zh-CN" altLang="en-US" sz="2400" dirty="0">
              <a:solidFill>
                <a:schemeClr val="accent1"/>
              </a:solidFill>
              <a:latin typeface="+mn-lt"/>
              <a:ea typeface="+mn-ea"/>
              <a:sym typeface="+mn-lt"/>
            </a:endParaRPr>
          </a:p>
        </p:txBody>
      </p:sp>
      <p:sp>
        <p:nvSpPr>
          <p:cNvPr id="55" name="文本框 54"/>
          <p:cNvSpPr txBox="1"/>
          <p:nvPr>
            <p:custDataLst>
              <p:tags r:id="rId52"/>
            </p:custDataLst>
          </p:nvPr>
        </p:nvSpPr>
        <p:spPr>
          <a:xfrm>
            <a:off x="7065010" y="3373755"/>
            <a:ext cx="527685" cy="461645"/>
          </a:xfrm>
          <a:prstGeom prst="rect">
            <a:avLst/>
          </a:prstGeom>
          <a:solidFill>
            <a:schemeClr val="accent1"/>
          </a:solidFill>
          <a:ln>
            <a:noFill/>
          </a:ln>
        </p:spPr>
        <p:txBody>
          <a:bodyPr wrap="square" lIns="90000" tIns="46800" rIns="90000" bIns="46800" rtlCol="0" anchor="ctr" anchorCtr="0">
            <a:normAutofit/>
          </a:bodyPr>
          <a:lstStyle/>
          <a:p>
            <a:r>
              <a:rPr lang="en-US" altLang="zh-CN" sz="2400" dirty="0">
                <a:solidFill>
                  <a:schemeClr val="bg1"/>
                </a:solidFill>
                <a:sym typeface="+mn-lt"/>
              </a:rPr>
              <a:t>02</a:t>
            </a:r>
            <a:endParaRPr lang="zh-CN" altLang="en-US" sz="2400" dirty="0">
              <a:solidFill>
                <a:schemeClr val="bg1"/>
              </a:solidFill>
              <a:sym typeface="+mn-lt"/>
            </a:endParaRPr>
          </a:p>
        </p:txBody>
      </p:sp>
      <p:sp>
        <p:nvSpPr>
          <p:cNvPr id="56" name="TextBox 105"/>
          <p:cNvSpPr txBox="1">
            <a:spLocks noChangeArrowheads="1"/>
          </p:cNvSpPr>
          <p:nvPr>
            <p:custDataLst>
              <p:tags r:id="rId53"/>
            </p:custDataLst>
          </p:nvPr>
        </p:nvSpPr>
        <p:spPr bwMode="auto">
          <a:xfrm>
            <a:off x="7766685" y="4362450"/>
            <a:ext cx="359981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latin typeface="+mn-lt"/>
                <a:ea typeface="+mn-ea"/>
                <a:sym typeface="+mn-lt"/>
              </a:rPr>
              <a:t>MobileNets</a:t>
            </a:r>
            <a:r>
              <a:rPr lang="zh-CN" altLang="en-US" sz="2400" dirty="0">
                <a:solidFill>
                  <a:schemeClr val="accent1"/>
                </a:solidFill>
                <a:latin typeface="+mn-lt"/>
                <a:ea typeface="+mn-ea"/>
                <a:sym typeface="+mn-lt"/>
              </a:rPr>
              <a:t>实践</a:t>
            </a:r>
            <a:endParaRPr lang="zh-CN" altLang="en-US" sz="2400" dirty="0">
              <a:solidFill>
                <a:schemeClr val="accent1"/>
              </a:solidFill>
              <a:latin typeface="+mn-lt"/>
              <a:ea typeface="+mn-ea"/>
              <a:sym typeface="+mn-lt"/>
            </a:endParaRPr>
          </a:p>
        </p:txBody>
      </p:sp>
      <p:sp>
        <p:nvSpPr>
          <p:cNvPr id="57" name="文本框 56"/>
          <p:cNvSpPr txBox="1"/>
          <p:nvPr>
            <p:custDataLst>
              <p:tags r:id="rId54"/>
            </p:custDataLst>
          </p:nvPr>
        </p:nvSpPr>
        <p:spPr>
          <a:xfrm>
            <a:off x="7065010" y="4362450"/>
            <a:ext cx="527685" cy="461645"/>
          </a:xfrm>
          <a:prstGeom prst="rect">
            <a:avLst/>
          </a:prstGeom>
          <a:solidFill>
            <a:schemeClr val="accent1"/>
          </a:solidFill>
          <a:ln>
            <a:noFill/>
          </a:ln>
        </p:spPr>
        <p:txBody>
          <a:bodyPr wrap="square" lIns="90000" tIns="46800" rIns="90000" bIns="46800" rtlCol="0" anchor="ctr" anchorCtr="0">
            <a:normAutofit/>
          </a:bodyPr>
          <a:lstStyle/>
          <a:p>
            <a:r>
              <a:rPr lang="en-US" altLang="zh-CN" sz="2400" dirty="0">
                <a:solidFill>
                  <a:schemeClr val="bg1"/>
                </a:solidFill>
                <a:sym typeface="+mn-lt"/>
              </a:rPr>
              <a:t>03</a:t>
            </a:r>
            <a:endParaRPr lang="zh-CN" altLang="en-US" sz="2400" dirty="0">
              <a:solidFill>
                <a:schemeClr val="bg1"/>
              </a:solidFill>
              <a:sym typeface="+mn-lt"/>
            </a:endParaRPr>
          </a:p>
        </p:txBody>
      </p:sp>
    </p:spTree>
    <p:custDataLst>
      <p:tags r:id="rId5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lstStyle/>
          <a:p>
            <a:r>
              <a:rPr lang="zh-CN" altLang="en-US"/>
              <a:t>谢谢观看</a:t>
            </a:r>
            <a:endParaRPr lang="zh-CN" altLang="en-US"/>
          </a:p>
        </p:txBody>
      </p:sp>
      <p:sp>
        <p:nvSpPr>
          <p:cNvPr id="5" name="副标题 4"/>
          <p:cNvSpPr>
            <a:spLocks noGrp="1"/>
          </p:cNvSpPr>
          <p:nvPr>
            <p:ph type="subTitle" idx="1"/>
            <p:custDataLst>
              <p:tags r:id="rId2"/>
            </p:custDataLst>
          </p:nvPr>
        </p:nvSpPr>
        <p:spPr/>
        <p:txBody>
          <a:bodyPr/>
          <a:lstStyle/>
          <a:p>
            <a:r>
              <a:rPr lang="en-US" altLang="zh-CN"/>
              <a:t>THANK YOU</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3"/>
          <p:cNvSpPr/>
          <p:nvPr>
            <p:custDataLst>
              <p:tags r:id="rId1"/>
            </p:custDataLst>
          </p:nvPr>
        </p:nvSpPr>
        <p:spPr>
          <a:xfrm>
            <a:off x="1023631" y="2345197"/>
            <a:ext cx="1731515" cy="1510884"/>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7" name="标题 6"/>
          <p:cNvSpPr>
            <a:spLocks noGrp="1"/>
          </p:cNvSpPr>
          <p:nvPr>
            <p:ph type="title"/>
            <p:custDataLst>
              <p:tags r:id="rId2"/>
            </p:custDataLst>
          </p:nvPr>
        </p:nvSpPr>
        <p:spPr>
          <a:xfrm>
            <a:off x="2808254" y="2448454"/>
            <a:ext cx="6039836" cy="798023"/>
          </a:xfrm>
        </p:spPr>
        <p:txBody>
          <a:bodyPr lIns="90000" tIns="46800" rIns="90000" bIns="46800">
            <a:normAutofit fontScale="90000"/>
          </a:bodyPr>
          <a:lstStyle/>
          <a:p>
            <a:r>
              <a:rPr lang="zh-CN" altLang="en-US" sz="4000"/>
              <a:t>先前的工作</a:t>
            </a:r>
            <a:endParaRPr lang="zh-CN" altLang="en-US" sz="4000"/>
          </a:p>
        </p:txBody>
      </p:sp>
      <p:sp>
        <p:nvSpPr>
          <p:cNvPr id="9" name="文本占位符 8"/>
          <p:cNvSpPr>
            <a:spLocks noGrp="1"/>
          </p:cNvSpPr>
          <p:nvPr>
            <p:ph type="body" idx="1"/>
            <p:custDataLst>
              <p:tags r:id="rId3"/>
            </p:custDataLst>
          </p:nvPr>
        </p:nvSpPr>
        <p:spPr>
          <a:xfrm>
            <a:off x="2807970" y="3246755"/>
            <a:ext cx="9036050" cy="963930"/>
          </a:xfrm>
        </p:spPr>
        <p:txBody>
          <a:bodyPr lIns="90000" tIns="46800" rIns="90000" bIns="46800">
            <a:normAutofit fontScale="80000"/>
          </a:bodyPr>
          <a:lstStyle/>
          <a:p>
            <a:r>
              <a:rPr lang="zh-CN" altLang="en-US" dirty="0"/>
              <a:t>通常可以将许多不同的方法分为压缩预训练网络和直接训练小型网络两类。</a:t>
            </a:r>
            <a:r>
              <a:rPr lang="en-US" altLang="zh-CN" dirty="0"/>
              <a:t>MobileNets</a:t>
            </a:r>
            <a:r>
              <a:rPr lang="zh-CN" altLang="en-US" dirty="0"/>
              <a:t>主要专注于优化延迟，但也产生小型网络。</a:t>
            </a:r>
            <a:r>
              <a:rPr lang="en-US" altLang="zh-CN" dirty="0"/>
              <a:t>MobileNets</a:t>
            </a:r>
            <a:r>
              <a:rPr lang="zh-CN" altLang="en-US" dirty="0"/>
              <a:t>主要由</a:t>
            </a:r>
            <a:r>
              <a:rPr lang="zh-CN" altLang="en-US" b="1" dirty="0"/>
              <a:t>深度可分离卷积</a:t>
            </a:r>
            <a:r>
              <a:rPr lang="zh-CN" altLang="en-US" dirty="0"/>
              <a:t>构成，最初在运动散射中引入，用于图像分类，随后用于</a:t>
            </a:r>
            <a:r>
              <a:rPr lang="en-US" altLang="zh-CN" dirty="0"/>
              <a:t>Inception</a:t>
            </a:r>
            <a:r>
              <a:rPr lang="zh-CN" altLang="en-US" dirty="0"/>
              <a:t>模型以减少前几层的计算。</a:t>
            </a:r>
            <a:endParaRPr lang="zh-CN" altLang="en-US" dirty="0"/>
          </a:p>
        </p:txBody>
      </p:sp>
      <p:sp>
        <p:nvSpPr>
          <p:cNvPr id="4" name="文本框 2"/>
          <p:cNvSpPr txBox="1">
            <a:spLocks noChangeArrowheads="1"/>
          </p:cNvSpPr>
          <p:nvPr>
            <p:custDataLst>
              <p:tags r:id="rId4"/>
            </p:custDataLst>
          </p:nvPr>
        </p:nvSpPr>
        <p:spPr bwMode="auto">
          <a:xfrm>
            <a:off x="1016009" y="2253585"/>
            <a:ext cx="1731516" cy="12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0" anchor="b">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995" b="1" dirty="0">
                <a:solidFill>
                  <a:schemeClr val="bg1"/>
                </a:solidFill>
                <a:latin typeface="+mn-lt"/>
                <a:ea typeface="+mn-ea"/>
                <a:sym typeface="Arial" panose="020B0604020202020204" pitchFamily="34" charset="0"/>
              </a:rPr>
              <a:t>01</a:t>
            </a:r>
            <a:endParaRPr lang="zh-CN" altLang="en-US" sz="7995" b="1" dirty="0">
              <a:solidFill>
                <a:schemeClr val="bg1"/>
              </a:solidFill>
              <a:latin typeface="+mn-lt"/>
              <a:ea typeface="+mn-ea"/>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3"/>
          <p:cNvSpPr/>
          <p:nvPr>
            <p:custDataLst>
              <p:tags r:id="rId1"/>
            </p:custDataLst>
          </p:nvPr>
        </p:nvSpPr>
        <p:spPr>
          <a:xfrm>
            <a:off x="1023631" y="2345197"/>
            <a:ext cx="1731515" cy="1510884"/>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7" name="标题 6"/>
          <p:cNvSpPr>
            <a:spLocks noGrp="1"/>
          </p:cNvSpPr>
          <p:nvPr>
            <p:ph type="title"/>
            <p:custDataLst>
              <p:tags r:id="rId2"/>
            </p:custDataLst>
          </p:nvPr>
        </p:nvSpPr>
        <p:spPr>
          <a:xfrm>
            <a:off x="2808254" y="2448454"/>
            <a:ext cx="6039836" cy="798023"/>
          </a:xfrm>
        </p:spPr>
        <p:txBody>
          <a:bodyPr lIns="90000" tIns="46800" rIns="90000" bIns="46800">
            <a:normAutofit fontScale="90000"/>
          </a:bodyPr>
          <a:lstStyle/>
          <a:p>
            <a:r>
              <a:rPr lang="en-US" altLang="zh-CN" sz="4000"/>
              <a:t>MobileNets</a:t>
            </a:r>
            <a:r>
              <a:rPr lang="zh-CN" altLang="en-US" sz="4000"/>
              <a:t>架构</a:t>
            </a:r>
            <a:endParaRPr lang="zh-CN" altLang="en-US" sz="4000"/>
          </a:p>
        </p:txBody>
      </p:sp>
      <p:sp>
        <p:nvSpPr>
          <p:cNvPr id="9" name="文本占位符 8"/>
          <p:cNvSpPr>
            <a:spLocks noGrp="1"/>
          </p:cNvSpPr>
          <p:nvPr>
            <p:ph type="body" idx="1"/>
            <p:custDataLst>
              <p:tags r:id="rId3"/>
            </p:custDataLst>
          </p:nvPr>
        </p:nvSpPr>
        <p:spPr/>
        <p:txBody>
          <a:bodyPr lIns="90000" tIns="46800" rIns="90000" bIns="46800"/>
          <a:lstStyle/>
          <a:p>
            <a:endParaRPr lang="zh-CN" altLang="en-US" dirty="0"/>
          </a:p>
          <a:p>
            <a:endParaRPr lang="zh-CN" altLang="en-US" dirty="0"/>
          </a:p>
        </p:txBody>
      </p:sp>
      <p:sp>
        <p:nvSpPr>
          <p:cNvPr id="4" name="文本框 2"/>
          <p:cNvSpPr txBox="1">
            <a:spLocks noChangeArrowheads="1"/>
          </p:cNvSpPr>
          <p:nvPr>
            <p:custDataLst>
              <p:tags r:id="rId4"/>
            </p:custDataLst>
          </p:nvPr>
        </p:nvSpPr>
        <p:spPr bwMode="auto">
          <a:xfrm>
            <a:off x="1016009" y="2253585"/>
            <a:ext cx="1731516" cy="12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0" anchor="b">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995" b="1" dirty="0">
                <a:solidFill>
                  <a:schemeClr val="bg1"/>
                </a:solidFill>
                <a:latin typeface="+mn-lt"/>
                <a:ea typeface="+mn-ea"/>
                <a:sym typeface="Arial" panose="020B0604020202020204" pitchFamily="34" charset="0"/>
              </a:rPr>
              <a:t>02</a:t>
            </a:r>
            <a:endParaRPr lang="zh-CN" altLang="en-US" sz="7995" b="1" dirty="0">
              <a:solidFill>
                <a:schemeClr val="bg1"/>
              </a:solidFill>
              <a:latin typeface="+mn-lt"/>
              <a:ea typeface="+mn-ea"/>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0526"/>
            <a:ext cx="10515600" cy="1325563"/>
          </a:xfrm>
        </p:spPr>
        <p:txBody>
          <a:bodyPr vert="horz" wrap="square" lIns="91440" tIns="45720" rIns="91440" bIns="45720" rtlCol="0" anchor="ctr">
            <a:normAutofit/>
          </a:bodyPr>
          <a:lstStyle/>
          <a:p>
            <a:r>
              <a:rPr lang="en-US" altLang="zh-CN" sz="3600" dirty="0"/>
              <a:t>2.1</a:t>
            </a:r>
            <a:endParaRPr lang="en-US" altLang="zh-CN" sz="3600" dirty="0"/>
          </a:p>
        </p:txBody>
      </p:sp>
      <p:sp>
        <p:nvSpPr>
          <p:cNvPr id="3" name="内容占位符 2"/>
          <p:cNvSpPr>
            <a:spLocks noGrp="1"/>
          </p:cNvSpPr>
          <p:nvPr>
            <p:ph idx="1"/>
            <p:custDataLst>
              <p:tags r:id="rId2"/>
            </p:custDataLst>
          </p:nvPr>
        </p:nvSpPr>
        <p:spPr>
          <a:xfrm>
            <a:off x="838200" y="1358265"/>
            <a:ext cx="10515600" cy="4351338"/>
          </a:xfrm>
        </p:spPr>
        <p:txBody>
          <a:bodyPr>
            <a:normAutofit/>
          </a:bodyPr>
          <a:lstStyle/>
          <a:p>
            <a:pPr algn="just">
              <a:lnSpc>
                <a:spcPct val="120000"/>
              </a:lnSpc>
            </a:pPr>
            <a:r>
              <a:rPr lang="zh-CN" altLang="en-US" sz="1800" dirty="0"/>
              <a:t>深度可分离卷积：这是一种分解卷积的形式，它将标准卷积分解为</a:t>
            </a:r>
            <a:r>
              <a:rPr lang="zh-CN" altLang="en-US" sz="1800" b="1" dirty="0"/>
              <a:t>深度卷积</a:t>
            </a:r>
            <a:r>
              <a:rPr lang="zh-CN" altLang="en-US" sz="1800" dirty="0"/>
              <a:t>和称为</a:t>
            </a:r>
            <a:r>
              <a:rPr lang="en-US" altLang="zh-CN" sz="1800" dirty="0"/>
              <a:t>“</a:t>
            </a:r>
            <a:r>
              <a:rPr lang="zh-CN" altLang="en-US" sz="1800" dirty="0"/>
              <a:t>pointwiseconvolution</a:t>
            </a:r>
            <a:r>
              <a:rPr lang="en-US" altLang="zh-CN" sz="1800" dirty="0"/>
              <a:t>”</a:t>
            </a:r>
            <a:r>
              <a:rPr lang="zh-CN" altLang="en-US" sz="1800" dirty="0"/>
              <a:t>的</a:t>
            </a:r>
            <a:r>
              <a:rPr lang="en-US" altLang="zh-CN" sz="1800" b="1" dirty="0"/>
              <a:t>1*1</a:t>
            </a:r>
            <a:r>
              <a:rPr lang="zh-CN" altLang="en-US" sz="1800" b="1" dirty="0"/>
              <a:t>卷积</a:t>
            </a:r>
            <a:r>
              <a:rPr lang="zh-CN" altLang="en-US" sz="1800" dirty="0"/>
              <a:t>。深度卷积为每个输入通道应用单个滤波器，然后应用</a:t>
            </a:r>
            <a:r>
              <a:rPr lang="en-US" altLang="zh-CN" sz="1800" dirty="0"/>
              <a:t>1*1</a:t>
            </a:r>
            <a:r>
              <a:rPr lang="zh-CN" altLang="en-US" sz="1800" dirty="0"/>
              <a:t>卷积来组合输出深度卷积。深度可分离卷积分为两层，一层用于过滤，另一层用于组合。这种方法具有大幅度减少计算和模型大小的效果。</a:t>
            </a:r>
            <a:endParaRPr lang="zh-CN" altLang="en-US" sz="1800" dirty="0"/>
          </a:p>
        </p:txBody>
      </p:sp>
      <p:pic>
        <p:nvPicPr>
          <p:cNvPr id="4" name="图片 3" descr="捕获"/>
          <p:cNvPicPr>
            <a:picLocks noChangeAspect="1"/>
          </p:cNvPicPr>
          <p:nvPr/>
        </p:nvPicPr>
        <p:blipFill>
          <a:blip r:embed="rId3"/>
          <a:stretch>
            <a:fillRect/>
          </a:stretch>
        </p:blipFill>
        <p:spPr>
          <a:xfrm>
            <a:off x="4206240" y="2524125"/>
            <a:ext cx="3121660" cy="404368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custDataLst>
              <p:tags r:id="rId1"/>
            </p:custDataLst>
          </p:nvPr>
        </p:nvSpPr>
        <p:spPr>
          <a:xfrm>
            <a:off x="829945" y="850265"/>
            <a:ext cx="8785860" cy="5152390"/>
          </a:xfrm>
        </p:spPr>
        <p:txBody>
          <a:bodyPr>
            <a:normAutofit lnSpcReduction="20000"/>
          </a:bodyPr>
          <a:lstStyle/>
          <a:p>
            <a:pPr>
              <a:lnSpc>
                <a:spcPct val="120000"/>
              </a:lnSpc>
            </a:pPr>
            <a:r>
              <a:rPr lang="en-US" altLang="zh-CN" sz="1800" dirty="0"/>
              <a:t>标准的卷积层是由卷积核K（尺寸是DKxDKxMxN）参数化的，其中DK是假设正方形核的空间维度，M是输入通道数量，N是输出通道数量。</a:t>
            </a:r>
            <a:endParaRPr lang="en-US" altLang="zh-CN" sz="1800" dirty="0"/>
          </a:p>
          <a:p>
            <a:pPr>
              <a:lnSpc>
                <a:spcPct val="120000"/>
              </a:lnSpc>
            </a:pPr>
            <a:r>
              <a:rPr lang="en-US" altLang="zh-CN" sz="1800" dirty="0">
                <a:solidFill>
                  <a:schemeClr val="tx1"/>
                </a:solidFill>
              </a:rPr>
              <a:t>如果假设卷积步幅是1并考虑padding，那么标准化卷积操作的输出特征图谱为</a:t>
            </a:r>
            <a:r>
              <a:rPr lang="en-US" altLang="zh-CN" sz="1800" dirty="0"/>
              <a:t>：</a:t>
            </a:r>
            <a:endParaRPr lang="en-US" altLang="zh-CN" sz="1800" dirty="0"/>
          </a:p>
          <a:p>
            <a:pPr>
              <a:lnSpc>
                <a:spcPct val="120000"/>
              </a:lnSpc>
            </a:pPr>
            <a:endParaRPr lang="en-US" altLang="zh-CN" sz="1800" dirty="0"/>
          </a:p>
          <a:p>
            <a:pPr>
              <a:lnSpc>
                <a:spcPct val="120000"/>
              </a:lnSpc>
            </a:pPr>
            <a:endParaRPr lang="en-US" altLang="zh-CN" sz="1800" dirty="0"/>
          </a:p>
          <a:p>
            <a:pPr>
              <a:lnSpc>
                <a:spcPct val="120000"/>
              </a:lnSpc>
            </a:pPr>
            <a:endParaRPr lang="en-US" altLang="zh-CN" sz="1800" dirty="0"/>
          </a:p>
          <a:p>
            <a:pPr>
              <a:lnSpc>
                <a:spcPct val="120000"/>
              </a:lnSpc>
            </a:pPr>
            <a:endParaRPr lang="en-US" altLang="zh-CN" sz="1800" dirty="0"/>
          </a:p>
          <a:p>
            <a:pPr>
              <a:lnSpc>
                <a:spcPct val="120000"/>
              </a:lnSpc>
            </a:pPr>
            <a:endParaRPr lang="zh-CN" altLang="en-US" sz="1800" dirty="0"/>
          </a:p>
        </p:txBody>
      </p:sp>
      <p:graphicFrame>
        <p:nvGraphicFramePr>
          <p:cNvPr id="8" name="图片占位符 7"/>
          <p:cNvGraphicFramePr>
            <a:graphicFrameLocks noChangeAspect="1"/>
          </p:cNvGraphicFramePr>
          <p:nvPr>
            <p:ph type="pic" idx="1"/>
          </p:nvPr>
        </p:nvGraphicFramePr>
        <p:xfrm>
          <a:off x="951230" y="1992630"/>
          <a:ext cx="7240270" cy="1443355"/>
        </p:xfrm>
        <a:graphic>
          <a:graphicData uri="http://schemas.openxmlformats.org/presentationml/2006/ole">
            <mc:AlternateContent xmlns:mc="http://schemas.openxmlformats.org/markup-compatibility/2006">
              <mc:Choice xmlns:v="urn:schemas-microsoft-com:vml" Requires="v">
                <p:oleObj spid="_x0000_s9" name="" r:id="rId2" imgW="5307330" imgH="1163320" progId="Equation.DSMT4">
                  <p:embed/>
                </p:oleObj>
              </mc:Choice>
              <mc:Fallback>
                <p:oleObj name="" r:id="rId2" imgW="5307330" imgH="1163320" progId="Equation.DSMT4">
                  <p:embed/>
                  <p:pic>
                    <p:nvPicPr>
                      <p:cNvPr id="0" name="图片 8"/>
                      <p:cNvPicPr/>
                      <p:nvPr/>
                    </p:nvPicPr>
                    <p:blipFill>
                      <a:blip r:embed="rId3"/>
                      <a:stretch>
                        <a:fillRect/>
                      </a:stretch>
                    </p:blipFill>
                    <p:spPr>
                      <a:xfrm>
                        <a:off x="951230" y="1992630"/>
                        <a:ext cx="7240270" cy="1443355"/>
                      </a:xfrm>
                      <a:prstGeom prst="rect">
                        <a:avLst/>
                      </a:prstGeom>
                    </p:spPr>
                  </p:pic>
                </p:oleObj>
              </mc:Fallback>
            </mc:AlternateContent>
          </a:graphicData>
        </a:graphic>
      </p:graphicFrame>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38200" y="814705"/>
            <a:ext cx="10515600" cy="4739640"/>
          </a:xfrm>
        </p:spPr>
        <p:txBody>
          <a:bodyPr>
            <a:normAutofit lnSpcReduction="20000"/>
          </a:bodyPr>
          <a:lstStyle/>
          <a:p>
            <a:pPr algn="just">
              <a:lnSpc>
                <a:spcPct val="120000"/>
              </a:lnSpc>
            </a:pPr>
            <a:r>
              <a:rPr lang="zh-CN" altLang="en-US" sz="1800" dirty="0"/>
              <a:t>输入的特征映射F尺寸为(DF,DF,M)，采用的标准卷积K为(DK,DK,M,N)，输出的特征映射为G尺寸为(DG,DG,N)</a:t>
            </a:r>
            <a:endParaRPr lang="zh-CN" altLang="en-US" sz="1800" dirty="0"/>
          </a:p>
          <a:p>
            <a:pPr algn="just">
              <a:lnSpc>
                <a:spcPct val="120000"/>
              </a:lnSpc>
            </a:pPr>
            <a:r>
              <a:rPr lang="zh-CN" altLang="en-US" sz="1800" dirty="0"/>
              <a:t>输入通道数为</a:t>
            </a:r>
            <a:r>
              <a:rPr lang="en-US" altLang="zh-CN" sz="1800" dirty="0"/>
              <a:t>M</a:t>
            </a:r>
            <a:r>
              <a:rPr lang="zh-CN" altLang="en-US" sz="1800" dirty="0"/>
              <a:t>，输出通道数为</a:t>
            </a:r>
            <a:r>
              <a:rPr lang="en-US" altLang="zh-CN" sz="1800" dirty="0"/>
              <a:t>N</a:t>
            </a:r>
            <a:endParaRPr lang="en-US" altLang="zh-CN" sz="1800" dirty="0"/>
          </a:p>
          <a:p>
            <a:pPr algn="just">
              <a:lnSpc>
                <a:spcPct val="120000"/>
              </a:lnSpc>
            </a:pPr>
            <a:endParaRPr lang="zh-CN" altLang="en-US" sz="1800" dirty="0"/>
          </a:p>
          <a:p>
            <a:pPr algn="just">
              <a:lnSpc>
                <a:spcPct val="120000"/>
              </a:lnSpc>
            </a:pPr>
            <a:r>
              <a:rPr lang="zh-CN" altLang="en-US" sz="1800" dirty="0"/>
              <a:t>计算量：</a:t>
            </a:r>
            <a:endParaRPr lang="zh-CN" altLang="en-US" sz="1800" dirty="0"/>
          </a:p>
          <a:p>
            <a:pPr algn="just">
              <a:lnSpc>
                <a:spcPct val="120000"/>
              </a:lnSpc>
            </a:pPr>
            <a:endParaRPr lang="zh-CN" altLang="en-US" sz="1800" dirty="0"/>
          </a:p>
          <a:p>
            <a:pPr algn="just">
              <a:lnSpc>
                <a:spcPct val="120000"/>
              </a:lnSpc>
            </a:pPr>
            <a:r>
              <a:rPr lang="zh-CN" altLang="en-US" sz="1800" dirty="0"/>
              <a:t>将标准卷积拆分具体操作：</a:t>
            </a:r>
            <a:endParaRPr lang="zh-CN" altLang="en-US" sz="1800" dirty="0"/>
          </a:p>
          <a:p>
            <a:pPr marL="0" indent="0" algn="just">
              <a:lnSpc>
                <a:spcPct val="120000"/>
              </a:lnSpc>
              <a:buNone/>
            </a:pPr>
            <a:r>
              <a:rPr lang="en-US" altLang="zh-CN" sz="1800" dirty="0"/>
              <a:t>	</a:t>
            </a:r>
            <a:r>
              <a:rPr lang="zh-CN" altLang="en-US" sz="1800" dirty="0"/>
              <a:t>深度卷积负责</a:t>
            </a:r>
            <a:r>
              <a:rPr lang="zh-CN" altLang="en-US" sz="1800" b="1" dirty="0"/>
              <a:t>滤波</a:t>
            </a:r>
            <a:r>
              <a:rPr lang="zh-CN" altLang="en-US" sz="1800" dirty="0"/>
              <a:t>作用，尺寸为(DK,DK,1,M)，输出特征为(DG,DG,M)</a:t>
            </a:r>
            <a:endParaRPr lang="zh-CN" altLang="en-US" sz="1800" dirty="0"/>
          </a:p>
          <a:p>
            <a:pPr marL="914400" lvl="2" indent="0" algn="just">
              <a:lnSpc>
                <a:spcPct val="120000"/>
              </a:lnSpc>
              <a:buNone/>
            </a:pPr>
            <a:r>
              <a:rPr lang="en-US" altLang="zh-CN" sz="1800" dirty="0"/>
              <a:t>逐点卷积负责</a:t>
            </a:r>
            <a:r>
              <a:rPr lang="en-US" altLang="zh-CN" sz="1800" b="1" dirty="0"/>
              <a:t>转换通道</a:t>
            </a:r>
            <a:r>
              <a:rPr lang="en-US" altLang="zh-CN" sz="1800" dirty="0"/>
              <a:t>，</a:t>
            </a:r>
            <a:r>
              <a:rPr lang="zh-CN" altLang="en-US" sz="1800" b="1" dirty="0"/>
              <a:t>它作用在深度卷积的输出特征映射上</a:t>
            </a:r>
            <a:r>
              <a:rPr lang="zh-CN" altLang="en-US" sz="1800" dirty="0"/>
              <a:t>，</a:t>
            </a:r>
            <a:r>
              <a:rPr lang="en-US" altLang="zh-CN" sz="1800" dirty="0"/>
              <a:t>尺寸为(1,1,M,N)</a:t>
            </a:r>
            <a:r>
              <a:rPr lang="zh-CN" altLang="en-US" sz="1800" dirty="0"/>
              <a:t>，</a:t>
            </a:r>
            <a:r>
              <a:rPr lang="en-US" altLang="zh-CN" sz="1800" dirty="0"/>
              <a:t>最终输出为(DG,DG,N)</a:t>
            </a:r>
            <a:endParaRPr lang="zh-CN" altLang="en-US" sz="1800" dirty="0"/>
          </a:p>
          <a:p>
            <a:pPr marL="914400" lvl="2" indent="0" algn="just">
              <a:lnSpc>
                <a:spcPct val="120000"/>
              </a:lnSpc>
              <a:buNone/>
            </a:pPr>
            <a:r>
              <a:rPr lang="zh-CN" altLang="en-US" sz="1800" dirty="0">
                <a:solidFill>
                  <a:schemeClr val="accent2">
                    <a:lumMod val="75000"/>
                  </a:schemeClr>
                </a:solidFill>
              </a:rPr>
              <a:t>公式：特征图大小：</a:t>
            </a:r>
            <a:r>
              <a:rPr lang="zh-CN" altLang="en-US" dirty="0">
                <a:solidFill>
                  <a:schemeClr val="accent2">
                    <a:lumMod val="75000"/>
                  </a:schemeClr>
                </a:solidFill>
                <a:sym typeface="+mn-ea"/>
              </a:rPr>
              <a:t>W' = (W − F + 2P )/S+1</a:t>
            </a:r>
            <a:endParaRPr lang="zh-CN" altLang="en-US" sz="1800" dirty="0">
              <a:solidFill>
                <a:schemeClr val="accent2">
                  <a:lumMod val="75000"/>
                </a:schemeClr>
              </a:solidFill>
              <a:sym typeface="+mn-ea"/>
            </a:endParaRPr>
          </a:p>
          <a:p>
            <a:pPr marL="914400" lvl="2" indent="0" algn="just">
              <a:lnSpc>
                <a:spcPct val="120000"/>
              </a:lnSpc>
              <a:buNone/>
            </a:pPr>
            <a:r>
              <a:rPr lang="zh-CN" altLang="en-US" sz="1800" dirty="0">
                <a:solidFill>
                  <a:schemeClr val="accent2">
                    <a:lumMod val="75000"/>
                  </a:schemeClr>
                </a:solidFill>
              </a:rPr>
              <a:t>若令</a:t>
            </a:r>
            <a:r>
              <a:rPr lang="en-US" altLang="zh-CN" sz="1800" dirty="0">
                <a:solidFill>
                  <a:schemeClr val="accent2">
                    <a:lumMod val="75000"/>
                  </a:schemeClr>
                </a:solidFill>
              </a:rPr>
              <a:t>P = (F-1) / 2</a:t>
            </a:r>
            <a:r>
              <a:rPr lang="zh-CN" altLang="en-US" sz="1800" dirty="0">
                <a:solidFill>
                  <a:schemeClr val="accent2">
                    <a:lumMod val="75000"/>
                  </a:schemeClr>
                </a:solidFill>
              </a:rPr>
              <a:t>，在</a:t>
            </a:r>
            <a:r>
              <a:rPr lang="en-US" altLang="zh-CN" sz="1800" dirty="0">
                <a:solidFill>
                  <a:schemeClr val="accent2">
                    <a:lumMod val="75000"/>
                  </a:schemeClr>
                </a:solidFill>
              </a:rPr>
              <a:t>stride</a:t>
            </a:r>
            <a:r>
              <a:rPr lang="zh-CN" altLang="en-US" sz="1800" dirty="0">
                <a:solidFill>
                  <a:schemeClr val="accent2">
                    <a:lumMod val="75000"/>
                  </a:schemeClr>
                </a:solidFill>
              </a:rPr>
              <a:t>为</a:t>
            </a:r>
            <a:r>
              <a:rPr lang="en-US" altLang="zh-CN" sz="1800" dirty="0">
                <a:solidFill>
                  <a:schemeClr val="accent2">
                    <a:lumMod val="75000"/>
                  </a:schemeClr>
                </a:solidFill>
              </a:rPr>
              <a:t>1</a:t>
            </a:r>
            <a:r>
              <a:rPr lang="zh-CN" altLang="en-US" sz="1800" dirty="0">
                <a:solidFill>
                  <a:schemeClr val="accent2">
                    <a:lumMod val="75000"/>
                  </a:schemeClr>
                </a:solidFill>
              </a:rPr>
              <a:t>时，可使得输出与输入大小对等</a:t>
            </a:r>
            <a:endParaRPr lang="zh-CN" altLang="en-US" sz="1800" dirty="0">
              <a:solidFill>
                <a:schemeClr val="accent2">
                  <a:lumMod val="75000"/>
                </a:schemeClr>
              </a:solidFill>
            </a:endParaRPr>
          </a:p>
          <a:p>
            <a:pPr marL="914400" lvl="2" indent="0" algn="just">
              <a:lnSpc>
                <a:spcPct val="120000"/>
              </a:lnSpc>
              <a:buNone/>
            </a:pPr>
            <a:r>
              <a:rPr lang="zh-CN" altLang="en-US" sz="1800" dirty="0">
                <a:hlinkClick r:id="rId2" action="ppaction://hlinksldjump"/>
              </a:rPr>
              <a:t>示例</a:t>
            </a:r>
            <a:endParaRPr lang="zh-CN" altLang="en-US" sz="1800" dirty="0"/>
          </a:p>
        </p:txBody>
      </p:sp>
      <p:graphicFrame>
        <p:nvGraphicFramePr>
          <p:cNvPr id="6" name="对象 5"/>
          <p:cNvGraphicFramePr/>
          <p:nvPr/>
        </p:nvGraphicFramePr>
        <p:xfrm>
          <a:off x="2181225" y="2243138"/>
          <a:ext cx="3517265" cy="532765"/>
        </p:xfrm>
        <a:graphic>
          <a:graphicData uri="http://schemas.openxmlformats.org/presentationml/2006/ole">
            <mc:AlternateContent xmlns:mc="http://schemas.openxmlformats.org/markup-compatibility/2006">
              <mc:Choice xmlns:v="urn:schemas-microsoft-com:vml" Requires="v">
                <p:oleObj spid="_x0000_s7" name="" r:id="rId3" imgW="2362835" imgH="339090" progId="Equation.KSEE3">
                  <p:embed/>
                </p:oleObj>
              </mc:Choice>
              <mc:Fallback>
                <p:oleObj name="" r:id="rId3" imgW="2362835" imgH="339090" progId="Equation.KSEE3">
                  <p:embed/>
                  <p:pic>
                    <p:nvPicPr>
                      <p:cNvPr id="0" name="图片 6"/>
                      <p:cNvPicPr/>
                      <p:nvPr/>
                    </p:nvPicPr>
                    <p:blipFill>
                      <a:blip r:embed="rId4"/>
                      <a:stretch>
                        <a:fillRect/>
                      </a:stretch>
                    </p:blipFill>
                    <p:spPr>
                      <a:xfrm>
                        <a:off x="2181225" y="2243138"/>
                        <a:ext cx="3517265" cy="532765"/>
                      </a:xfrm>
                      <a:prstGeom prst="rect">
                        <a:avLst/>
                      </a:prstGeom>
                    </p:spPr>
                  </p:pic>
                </p:oleObj>
              </mc:Fallback>
            </mc:AlternateContent>
          </a:graphicData>
        </a:graphic>
      </p:graphicFrame>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60120" y="283210"/>
            <a:ext cx="1939925" cy="368300"/>
          </a:xfrm>
          <a:prstGeom prst="rect">
            <a:avLst/>
          </a:prstGeom>
          <a:noFill/>
        </p:spPr>
        <p:txBody>
          <a:bodyPr wrap="square" rtlCol="0">
            <a:spAutoFit/>
          </a:bodyPr>
          <a:p>
            <a:r>
              <a:rPr lang="zh-CN" altLang="en-US"/>
              <a:t>常规卷积操作</a:t>
            </a:r>
            <a:endParaRPr lang="zh-CN" altLang="en-US"/>
          </a:p>
        </p:txBody>
      </p:sp>
      <p:graphicFrame>
        <p:nvGraphicFramePr>
          <p:cNvPr id="0" name="表格 -1"/>
          <p:cNvGraphicFramePr/>
          <p:nvPr/>
        </p:nvGraphicFramePr>
        <p:xfrm>
          <a:off x="960120" y="1507490"/>
          <a:ext cx="2171065" cy="2071370"/>
        </p:xfrm>
        <a:graphic>
          <a:graphicData uri="http://schemas.openxmlformats.org/drawingml/2006/table">
            <a:tbl>
              <a:tblPr firstRow="1" bandRow="1">
                <a:tableStyleId>{5C22544A-7EE6-4342-B048-85BDC9FD1C3A}</a:tableStyleId>
              </a:tblPr>
              <a:tblGrid>
                <a:gridCol w="344805"/>
                <a:gridCol w="304800"/>
                <a:gridCol w="304165"/>
                <a:gridCol w="304165"/>
                <a:gridCol w="304800"/>
                <a:gridCol w="303530"/>
                <a:gridCol w="304800"/>
              </a:tblGrid>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9591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969010" y="966470"/>
            <a:ext cx="2520950" cy="368300"/>
          </a:xfrm>
          <a:prstGeom prst="rect">
            <a:avLst/>
          </a:prstGeom>
          <a:noFill/>
        </p:spPr>
        <p:txBody>
          <a:bodyPr wrap="square" rtlCol="0">
            <a:spAutoFit/>
            <a:scene3d>
              <a:camera prst="orthographicFront"/>
              <a:lightRig rig="threePt" dir="t"/>
            </a:scene3d>
          </a:bodyPr>
          <a:p>
            <a:pPr algn="ctr"/>
            <a:r>
              <a:rPr lang="zh-CN" altLang="en-US">
                <a:solidFill>
                  <a:schemeClr val="accent1"/>
                </a:solidFill>
                <a:effectLst>
                  <a:outerShdw blurRad="38100" dist="25400" dir="5400000" algn="ctr" rotWithShape="0">
                    <a:srgbClr val="6E747A">
                      <a:alpha val="43000"/>
                    </a:srgbClr>
                  </a:outerShdw>
                </a:effectLst>
              </a:rPr>
              <a:t>输入图片（</a:t>
            </a:r>
            <a:r>
              <a:rPr lang="en-US" altLang="zh-CN">
                <a:solidFill>
                  <a:schemeClr val="accent1"/>
                </a:solidFill>
                <a:effectLst>
                  <a:outerShdw blurRad="38100" dist="25400" dir="5400000" algn="ctr" rotWithShape="0">
                    <a:srgbClr val="6E747A">
                      <a:alpha val="43000"/>
                    </a:srgbClr>
                  </a:outerShdw>
                </a:effectLst>
              </a:rPr>
              <a:t>7</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7</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01600" y="2212975"/>
            <a:ext cx="806450" cy="368300"/>
          </a:xfrm>
          <a:prstGeom prst="rect">
            <a:avLst/>
          </a:prstGeom>
          <a:noFill/>
        </p:spPr>
        <p:txBody>
          <a:bodyPr wrap="square" rtlCol="0">
            <a:spAutoFit/>
          </a:bodyPr>
          <a:p>
            <a:r>
              <a:rPr lang="zh-CN" altLang="en-US"/>
              <a:t>通道</a:t>
            </a:r>
            <a:r>
              <a:rPr lang="en-US" altLang="zh-CN"/>
              <a:t>1</a:t>
            </a:r>
            <a:endParaRPr lang="en-US" altLang="zh-CN"/>
          </a:p>
        </p:txBody>
      </p:sp>
      <p:graphicFrame>
        <p:nvGraphicFramePr>
          <p:cNvPr id="7" name="表格 6"/>
          <p:cNvGraphicFramePr/>
          <p:nvPr/>
        </p:nvGraphicFramePr>
        <p:xfrm>
          <a:off x="4211320" y="1507490"/>
          <a:ext cx="840105" cy="866775"/>
        </p:xfrm>
        <a:graphic>
          <a:graphicData uri="http://schemas.openxmlformats.org/drawingml/2006/table">
            <a:tbl>
              <a:tblPr firstRow="1" bandRow="1">
                <a:tableStyleId>{5C22544A-7EE6-4342-B048-85BDC9FD1C3A}</a:tableStyleId>
              </a:tblPr>
              <a:tblGrid>
                <a:gridCol w="273050"/>
                <a:gridCol w="285750"/>
                <a:gridCol w="281305"/>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4224020" y="966470"/>
            <a:ext cx="82740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filter1</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9" name="表格 8"/>
          <p:cNvGraphicFramePr/>
          <p:nvPr/>
        </p:nvGraphicFramePr>
        <p:xfrm>
          <a:off x="5963285" y="150749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5962650" y="966470"/>
            <a:ext cx="96075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output</a:t>
            </a:r>
            <a:endParaRPr lang="en-US" altLang="zh-CN">
              <a:solidFill>
                <a:schemeClr val="accent1"/>
              </a:solidFill>
              <a:effectLst>
                <a:outerShdw blurRad="38100" dist="25400" dir="5400000" algn="ctr" rotWithShape="0">
                  <a:srgbClr val="6E747A">
                    <a:alpha val="43000"/>
                  </a:srgbClr>
                </a:outerShdw>
              </a:effectLst>
            </a:endParaRPr>
          </a:p>
        </p:txBody>
      </p:sp>
      <p:sp>
        <p:nvSpPr>
          <p:cNvPr id="11" name="圆角矩形 10"/>
          <p:cNvSpPr/>
          <p:nvPr/>
        </p:nvSpPr>
        <p:spPr>
          <a:xfrm>
            <a:off x="969010" y="1518920"/>
            <a:ext cx="929640" cy="878205"/>
          </a:xfrm>
          <a:prstGeom prst="roundRect">
            <a:avLst/>
          </a:prstGeom>
          <a:noFill/>
          <a:ln>
            <a:solidFill>
              <a:schemeClr val="tx1"/>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cxnSp>
        <p:nvCxnSpPr>
          <p:cNvPr id="12" name="直接箭头连接符 11"/>
          <p:cNvCxnSpPr>
            <a:stCxn id="7" idx="1"/>
            <a:endCxn id="11" idx="3"/>
          </p:cNvCxnSpPr>
          <p:nvPr/>
        </p:nvCxnSpPr>
        <p:spPr>
          <a:xfrm flipH="1">
            <a:off x="1898650" y="1941195"/>
            <a:ext cx="2312670" cy="17145"/>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sp>
        <p:nvSpPr>
          <p:cNvPr id="13" name="文本框 12"/>
          <p:cNvSpPr txBox="1"/>
          <p:nvPr/>
        </p:nvSpPr>
        <p:spPr>
          <a:xfrm>
            <a:off x="4134485" y="598170"/>
            <a:ext cx="3736975" cy="368300"/>
          </a:xfrm>
          <a:prstGeom prst="rect">
            <a:avLst/>
          </a:prstGeom>
          <a:noFill/>
        </p:spPr>
        <p:txBody>
          <a:bodyPr wrap="square" rtlCol="0">
            <a:spAutoFit/>
          </a:bodyPr>
          <a:p>
            <a:r>
              <a:rPr lang="en-US" altLang="zh-CN"/>
              <a:t>padding = 1</a:t>
            </a:r>
            <a:r>
              <a:rPr lang="zh-CN" altLang="en-US"/>
              <a:t>，</a:t>
            </a:r>
            <a:r>
              <a:rPr lang="en-US" altLang="zh-CN"/>
              <a:t>stride = 2</a:t>
            </a:r>
            <a:r>
              <a:rPr lang="zh-CN" altLang="en-US"/>
              <a:t>，</a:t>
            </a:r>
            <a:r>
              <a:rPr lang="en-US" altLang="zh-CN"/>
              <a:t>bias = 1</a:t>
            </a:r>
            <a:endParaRPr lang="en-US" altLang="zh-CN"/>
          </a:p>
        </p:txBody>
      </p:sp>
      <p:graphicFrame>
        <p:nvGraphicFramePr>
          <p:cNvPr id="14" name="表格 13"/>
          <p:cNvGraphicFramePr/>
          <p:nvPr/>
        </p:nvGraphicFramePr>
        <p:xfrm>
          <a:off x="944880" y="4071620"/>
          <a:ext cx="2200910" cy="2009140"/>
        </p:xfrm>
        <a:graphic>
          <a:graphicData uri="http://schemas.openxmlformats.org/drawingml/2006/table">
            <a:tbl>
              <a:tblPr firstRow="1" bandRow="1">
                <a:tableStyleId>{5C22544A-7EE6-4342-B048-85BDC9FD1C3A}</a:tableStyleId>
              </a:tblPr>
              <a:tblGrid>
                <a:gridCol w="347980"/>
                <a:gridCol w="320040"/>
                <a:gridCol w="287655"/>
                <a:gridCol w="299085"/>
                <a:gridCol w="299085"/>
                <a:gridCol w="318135"/>
                <a:gridCol w="328930"/>
              </a:tblGrid>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r h="287020">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FF0000"/>
                      </a:solidFill>
                      <a:prstDash val="solid"/>
                      <a:headEnd type="none" w="med" len="med"/>
                      <a:tailEnd type="none" w="med" len="med"/>
                    </a:lnL>
                    <a:lnR w="6350" cap="flat" cmpd="sng">
                      <a:solidFill>
                        <a:srgbClr val="FF0000"/>
                      </a:solidFill>
                      <a:prstDash val="solid"/>
                      <a:headEnd type="none" w="med" len="med"/>
                      <a:tailEnd type="none" w="med" len="med"/>
                    </a:lnR>
                    <a:lnT w="6350" cap="flat" cmpd="sng">
                      <a:solidFill>
                        <a:srgbClr val="FF0000"/>
                      </a:solidFill>
                      <a:prstDash val="solid"/>
                      <a:headEnd type="none" w="med" len="med"/>
                      <a:tailEnd type="none" w="med" len="med"/>
                    </a:lnT>
                    <a:lnB w="6350" cap="flat" cmpd="sng">
                      <a:solidFill>
                        <a:srgbClr val="FF0000"/>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80645" y="4663440"/>
            <a:ext cx="807085" cy="368300"/>
          </a:xfrm>
          <a:prstGeom prst="rect">
            <a:avLst/>
          </a:prstGeom>
          <a:noFill/>
        </p:spPr>
        <p:txBody>
          <a:bodyPr wrap="square" rtlCol="0">
            <a:spAutoFit/>
          </a:bodyPr>
          <a:p>
            <a:r>
              <a:rPr lang="zh-CN" altLang="en-US"/>
              <a:t>通道</a:t>
            </a:r>
            <a:r>
              <a:rPr lang="en-US" altLang="zh-CN"/>
              <a:t>2</a:t>
            </a:r>
            <a:endParaRPr lang="en-US" altLang="zh-CN"/>
          </a:p>
        </p:txBody>
      </p:sp>
      <p:graphicFrame>
        <p:nvGraphicFramePr>
          <p:cNvPr id="16" name="表格 15"/>
          <p:cNvGraphicFramePr/>
          <p:nvPr/>
        </p:nvGraphicFramePr>
        <p:xfrm>
          <a:off x="4224020" y="4071620"/>
          <a:ext cx="899795" cy="866775"/>
        </p:xfrm>
        <a:graphic>
          <a:graphicData uri="http://schemas.openxmlformats.org/drawingml/2006/table">
            <a:tbl>
              <a:tblPr firstRow="1" bandRow="1">
                <a:tableStyleId>{5C22544A-7EE6-4342-B048-85BDC9FD1C3A}</a:tableStyleId>
              </a:tblPr>
              <a:tblGrid>
                <a:gridCol w="292735"/>
                <a:gridCol w="306070"/>
                <a:gridCol w="300990"/>
              </a:tblGrid>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860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7" name="圆角矩形 16"/>
          <p:cNvSpPr/>
          <p:nvPr/>
        </p:nvSpPr>
        <p:spPr>
          <a:xfrm>
            <a:off x="958850" y="4081780"/>
            <a:ext cx="939800" cy="836930"/>
          </a:xfrm>
          <a:prstGeom prst="round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a:stCxn id="16" idx="1"/>
            <a:endCxn id="17" idx="3"/>
          </p:cNvCxnSpPr>
          <p:nvPr/>
        </p:nvCxnSpPr>
        <p:spPr>
          <a:xfrm flipH="1" flipV="1">
            <a:off x="1898650" y="4500245"/>
            <a:ext cx="2325370" cy="508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20" name="直接箭头连接符 19"/>
          <p:cNvCxnSpPr>
            <a:stCxn id="7" idx="3"/>
          </p:cNvCxnSpPr>
          <p:nvPr/>
        </p:nvCxnSpPr>
        <p:spPr>
          <a:xfrm flipV="1">
            <a:off x="5051425" y="1732915"/>
            <a:ext cx="931545" cy="208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6" idx="3"/>
          </p:cNvCxnSpPr>
          <p:nvPr/>
        </p:nvCxnSpPr>
        <p:spPr>
          <a:xfrm flipV="1">
            <a:off x="5123815" y="1732915"/>
            <a:ext cx="808355" cy="2772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645785" y="3049905"/>
            <a:ext cx="212407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-1 + 6 + bias</a:t>
            </a:r>
            <a:endParaRPr lang="en-US" altLang="zh-CN">
              <a:solidFill>
                <a:schemeClr val="accent1"/>
              </a:solidFill>
              <a:effectLst>
                <a:outerShdw blurRad="38100" dist="25400" dir="5400000" algn="ctr" rotWithShape="0">
                  <a:srgbClr val="6E747A">
                    <a:alpha val="43000"/>
                  </a:srgbClr>
                </a:outerShdw>
              </a:effectLst>
            </a:endParaRPr>
          </a:p>
        </p:txBody>
      </p:sp>
      <p:sp>
        <p:nvSpPr>
          <p:cNvPr id="25" name="文本框 24"/>
          <p:cNvSpPr txBox="1"/>
          <p:nvPr/>
        </p:nvSpPr>
        <p:spPr>
          <a:xfrm>
            <a:off x="7616190" y="1334770"/>
            <a:ext cx="3502025" cy="1198880"/>
          </a:xfrm>
          <a:prstGeom prst="rect">
            <a:avLst/>
          </a:prstGeom>
          <a:noFill/>
        </p:spPr>
        <p:txBody>
          <a:bodyPr wrap="square" rtlCol="0">
            <a:spAutoFit/>
          </a:bodyPr>
          <a:p>
            <a:r>
              <a:rPr lang="zh-CN" altLang="en-US"/>
              <a:t>输入图片的第</a:t>
            </a:r>
            <a:r>
              <a:rPr lang="en-US" altLang="zh-CN"/>
              <a:t>m</a:t>
            </a:r>
            <a:r>
              <a:rPr lang="zh-CN" altLang="en-US"/>
              <a:t>个通道对应着第</a:t>
            </a:r>
            <a:r>
              <a:rPr lang="en-US" altLang="zh-CN"/>
              <a:t>n</a:t>
            </a:r>
            <a:r>
              <a:rPr lang="zh-CN" altLang="en-US"/>
              <a:t>个</a:t>
            </a:r>
            <a:r>
              <a:rPr lang="en-US" altLang="zh-CN"/>
              <a:t>filter</a:t>
            </a:r>
            <a:r>
              <a:rPr lang="zh-CN" altLang="en-US"/>
              <a:t>的第</a:t>
            </a:r>
            <a:r>
              <a:rPr lang="en-US" altLang="zh-CN"/>
              <a:t>m</a:t>
            </a:r>
            <a:r>
              <a:rPr lang="zh-CN" altLang="en-US"/>
              <a:t>个通道，结果相加得到的是第</a:t>
            </a:r>
            <a:r>
              <a:rPr lang="en-US" altLang="zh-CN"/>
              <a:t>n</a:t>
            </a:r>
            <a:r>
              <a:rPr lang="zh-CN" altLang="en-US"/>
              <a:t>个通道。即</a:t>
            </a:r>
            <a:r>
              <a:rPr lang="en-US" altLang="zh-CN"/>
              <a:t>filter</a:t>
            </a:r>
            <a:r>
              <a:rPr lang="zh-CN" altLang="en-US"/>
              <a:t>的个数决定了输出结果的通道数</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67_1*i*3"/>
  <p:tag name="KSO_WM_TEMPLATE_CATEGORY" val="custom"/>
  <p:tag name="KSO_WM_TEMPLATE_INDEX" val="20184567"/>
  <p:tag name="KSO_WM_UNIT_INDEX" val="3"/>
</p:tagLst>
</file>

<file path=ppt/tags/tag10.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70"/>
  <p:tag name="KSO_WM_UNIT_ISCONTENTSTITLE" val="0"/>
  <p:tag name="KSO_WM_UNIT_HIGHLIGHT" val="0"/>
  <p:tag name="KSO_WM_UNIT_COMPATIBLE" val="0"/>
  <p:tag name="KSO_WM_UNIT_CLEAR" val="0"/>
  <p:tag name="KSO_WM_UNIT_PRESET_TEXT_INDEX" val="4"/>
  <p:tag name="KSO_WM_UNIT_PRESET_TEXT_LEN" val="57"/>
  <p:tag name="KSO_WM_UNIT_ID" val="custom20184567_1*b*1"/>
</p:tagLst>
</file>

<file path=ppt/tags/tag10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101.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7_4*a*1"/>
</p:tagLst>
</file>

<file path=ppt/tags/tag102.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CLEAR" val="0"/>
  <p:tag name="KSO_WM_UNIT_PRESET_TEXT_INDEX" val="5"/>
  <p:tag name="KSO_WM_UNIT_PRESET_TEXT_LEN" val="232"/>
  <p:tag name="KSO_WM_UNIT_ID" val="custom20184567_4*f*1"/>
</p:tagLst>
</file>

<file path=ppt/tags/tag103.xml><?xml version="1.0" encoding="utf-8"?>
<p:tagLst xmlns:p="http://schemas.openxmlformats.org/presentationml/2006/main">
  <p:tag name="KSO_WM_SLIDE_SIZE" val="827*426"/>
  <p:tag name="KSO_WM_SLIDE_POSITION" val="66*5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4"/>
  <p:tag name="KSO_WM_TEMPLATE_CATEGORY" val="custom"/>
  <p:tag name="KSO_WM_TEMPLATE_INDEX" val="20184567"/>
  <p:tag name="KSO_WM_SLIDE_ID" val="custom20184567_4"/>
  <p:tag name="KSO_WM_SLIDE_INDEX" val="4"/>
  <p:tag name="KSO_WM_TEMPLATE_SUBCATEGORY" val="combine"/>
  <p:tag name="KSO_WM_SLIDE_SUBTYPE" val="picTxt"/>
</p:tagLst>
</file>

<file path=ppt/tags/tag104.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7_4*a*1"/>
</p:tagLst>
</file>

<file path=ppt/tags/tag105.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CLEAR" val="0"/>
  <p:tag name="KSO_WM_UNIT_PRESET_TEXT_INDEX" val="5"/>
  <p:tag name="KSO_WM_UNIT_PRESET_TEXT_LEN" val="232"/>
  <p:tag name="KSO_WM_UNIT_ID" val="custom20184567_4*f*1"/>
</p:tagLst>
</file>

<file path=ppt/tags/tag106.xml><?xml version="1.0" encoding="utf-8"?>
<p:tagLst xmlns:p="http://schemas.openxmlformats.org/presentationml/2006/main">
  <p:tag name="KSO_WM_SLIDE_SIZE" val="827*426"/>
  <p:tag name="KSO_WM_SLIDE_POSITION" val="66*5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4"/>
  <p:tag name="KSO_WM_TEMPLATE_CATEGORY" val="custom"/>
  <p:tag name="KSO_WM_TEMPLATE_INDEX" val="20184567"/>
  <p:tag name="KSO_WM_SLIDE_ID" val="custom20184567_4"/>
  <p:tag name="KSO_WM_SLIDE_INDEX" val="4"/>
  <p:tag name="KSO_WM_TEMPLATE_SUBCATEGORY" val="combine"/>
  <p:tag name="KSO_WM_SLIDE_SUBTYPE" val="picTxt"/>
</p:tagLst>
</file>

<file path=ppt/tags/tag107.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108.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10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11.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0962_1"/>
  <p:tag name="KSO_WM_TEMPLATE_CATEGORY" val="custom"/>
  <p:tag name="KSO_WM_TEMPLATE_INDEX" val="20184567"/>
  <p:tag name="KSO_WM_SLIDE_ID" val="custom20184567_1"/>
  <p:tag name="KSO_WM_SLIDE_INDEX" val="1"/>
  <p:tag name="KSO_WM_TEMPLATE_SUBCATEGORY" val="combine"/>
  <p:tag name="KSO_WM_TEMPLATE_THUMBS_INDEX" val="1、9、12、15、19、22、"/>
  <p:tag name="KSO_WM_TEMPLATE_TOPIC_ID" val="2869567"/>
  <p:tag name="KSO_WM_TEMPLATE_OUTLINE_ID" val="15"/>
  <p:tag name="KSO_WM_TEMPLATE_SCENE_ID" val="1"/>
  <p:tag name="KSO_WM_TEMPLATE_JOB_ID" val="2"/>
  <p:tag name="KSO_WM_TEMPLATE_TOPIC_DEFAULT" val="1"/>
  <p:tag name="KSO_WM_SLIDE_SUBTYPE" val="pureTxt"/>
</p:tagLst>
</file>

<file path=ppt/tags/tag110.xml><?xml version="1.0" encoding="utf-8"?>
<p:tagLst xmlns:p="http://schemas.openxmlformats.org/presentationml/2006/main">
  <p:tag name="KSO_WM_TAG_VERSION" val="1.0"/>
  <p:tag name="KSO_WM_BEAUTIFY_FLAG" val="#wm#"/>
  <p:tag name="KSO_WM_UNIT_TYPE" val="i"/>
  <p:tag name="KSO_WM_UNIT_ID" val="custom20184567_12*i*0"/>
  <p:tag name="KSO_WM_TEMPLATE_CATEGORY" val="custom"/>
  <p:tag name="KSO_WM_TEMPLATE_INDEX" val="20184567"/>
  <p:tag name="KSO_WM_UNIT_INDEX" val="0"/>
</p:tagLst>
</file>

<file path=ppt/tags/tag111.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UNIT_ID" val="custom20184567_12*a*1"/>
  <p:tag name="KSO_WM_UNIT_PRESET_TEXT" val="SECTION TITLE"/>
</p:tagLst>
</file>

<file path=ppt/tags/tag112.xml><?xml version="1.0" encoding="utf-8"?>
<p:tagLst xmlns:p="http://schemas.openxmlformats.org/presentationml/2006/main">
  <p:tag name="MH" val="20161022204031"/>
  <p:tag name="MH_LIBRARY" val="GRAPHIC"/>
  <p:tag name="MH_ORDER" val="文本框 2"/>
  <p:tag name="KSO_WM_UNIT_LAYERLEVEL" val="1"/>
  <p:tag name="KSO_WM_UNIT_VALUE" val="1"/>
  <p:tag name="KSO_WM_UNIT_HIGHLIGHT" val="0"/>
  <p:tag name="KSO_WM_UNIT_COMPATIBLE" val="1"/>
  <p:tag name="KSO_WM_UNIT_CLEAR" val="0"/>
  <p:tag name="KSO_WM_UNIT_PRESET_TEXT" val="01"/>
  <p:tag name="KSO_WM_TAG_VERSION" val="1.0"/>
  <p:tag name="KSO_WM_BEAUTIFY_FLAG" val="#wm#"/>
  <p:tag name="KSO_WM_UNIT_TYPE" val="i"/>
  <p:tag name="KSO_WM_UNIT_ID" val="custom20184567_12*i*3"/>
  <p:tag name="KSO_WM_TEMPLATE_CATEGORY" val="custom"/>
  <p:tag name="KSO_WM_TEMPLATE_INDEX" val="20184567"/>
  <p:tag name="KSO_WM_UNIT_INDEX" val="3"/>
</p:tagLst>
</file>

<file path=ppt/tags/tag113.xml><?xml version="1.0" encoding="utf-8"?>
<p:tagLst xmlns:p="http://schemas.openxmlformats.org/presentationml/2006/main">
  <p:tag name="MH" val="20161022204031"/>
  <p:tag name="MH_LIBRARY" val="GRAPHIC"/>
  <p:tag name="KSO_WM_TAG_VERSION" val="1.0"/>
  <p:tag name="KSO_WM_SLIDE_ITEM_CNT" val="2"/>
  <p:tag name="KSO_WM_SLIDE_LAYOUT" val="a_b_e"/>
  <p:tag name="KSO_WM_SLIDE_LAYOUT_CNT" val="1_1_1"/>
  <p:tag name="KSO_WM_SLIDE_TYPE" val="sectionTitle"/>
  <p:tag name="KSO_WM_BEAUTIFY_FLAG" val="#wm#"/>
  <p:tag name="KSO_WM_COMBINE_RELATE_SLIDE_ID" val="background20180962_6"/>
  <p:tag name="KSO_WM_TEMPLATE_CATEGORY" val="custom"/>
  <p:tag name="KSO_WM_TEMPLATE_INDEX" val="20184567"/>
  <p:tag name="KSO_WM_SLIDE_ID" val="custom20184567_12"/>
  <p:tag name="KSO_WM_SLIDE_INDEX" val="12"/>
  <p:tag name="KSO_WM_TEMPLATE_SUBCATEGORY" val="combine"/>
  <p:tag name="KSO_WM_SLIDE_SUBTYPE" val="pureTxt"/>
</p:tagLst>
</file>

<file path=ppt/tags/tag114.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11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116.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4567_5*f*1"/>
</p:tagLst>
</file>

<file path=ppt/tags/tag117.xml><?xml version="1.0" encoding="utf-8"?>
<p:tagLst xmlns:p="http://schemas.openxmlformats.org/presentationml/2006/main">
  <p:tag name="KSO_WM_TAG_VERSION" val="1.0"/>
  <p:tag name="KSO_WM_BEAUTIFY_FLAG" val="#wm#"/>
  <p:tag name="KSO_WM_UNIT_TYPE" val="i"/>
  <p:tag name="KSO_WM_UNIT_ID" val="custom20184567_5*i*2"/>
  <p:tag name="KSO_WM_TEMPLATE_CATEGORY" val="custom"/>
  <p:tag name="KSO_WM_TEMPLATE_INDEX" val="20184567"/>
  <p:tag name="KSO_WM_UNIT_INDEX" val="2"/>
</p:tagLst>
</file>

<file path=ppt/tags/tag118.xml><?xml version="1.0" encoding="utf-8"?>
<p:tagLst xmlns:p="http://schemas.openxmlformats.org/presentationml/2006/main">
  <p:tag name="KSO_WM_SLIDE_SIZE" val="790*389"/>
  <p:tag name="KSO_WM_SLIDE_POSITION" val="84*125"/>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5"/>
  <p:tag name="KSO_WM_TEMPLATE_CATEGORY" val="custom"/>
  <p:tag name="KSO_WM_TEMPLATE_INDEX" val="20184567"/>
  <p:tag name="KSO_WM_SLIDE_ID" val="custom20184567_5"/>
  <p:tag name="KSO_WM_SLIDE_INDEX" val="5"/>
  <p:tag name="KSO_WM_TEMPLATE_SUBCATEGORY" val="combine"/>
  <p:tag name="KSO_WM_SLIDE_SUBTYPE" val="picTxt"/>
</p:tagLst>
</file>

<file path=ppt/tags/tag119.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8"/>
  <p:tag name="KSO_WM_UNIT_LAYERLEVEL" val="1"/>
  <p:tag name="KSO_WM_UNIT_INDEX" val="1"/>
  <p:tag name="KSO_WM_UNIT_TYPE" val="a"/>
  <p:tag name="KSO_WM_UNIT_ID" val="custom20184567_5*a*1"/>
</p:tagLst>
</file>

<file path=ppt/tags/tag12.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70"/>
  <p:tag name="KSO_WM_UNIT_ISCONTENTSTITLE" val="0"/>
  <p:tag name="KSO_WM_UNIT_HIGHLIGHT" val="0"/>
  <p:tag name="KSO_WM_UNIT_COMPATIBLE" val="0"/>
  <p:tag name="KSO_WM_UNIT_CLEAR" val="0"/>
  <p:tag name="KSO_WM_UNIT_PRESET_TEXT_INDEX" val="4"/>
  <p:tag name="KSO_WM_UNIT_PRESET_TEXT_LEN" val="57"/>
  <p:tag name="KSO_WM_UNIT_ID" val="custom20184567_1*b*1"/>
</p:tagLst>
</file>

<file path=ppt/tags/tag120.xml><?xml version="1.0" encoding="utf-8"?>
<p:tagLst xmlns:p="http://schemas.openxmlformats.org/presentationml/2006/main">
  <p:tag name="KSO_WM_TAG_VERSION" val="1.0"/>
  <p:tag name="KSO_WM_BEAUTIFY_FLAG" val="#wm#"/>
  <p:tag name="KSO_WM_UNIT_TYPE" val="i"/>
  <p:tag name="KSO_WM_UNIT_ID" val="custom20184567_5*i*2"/>
  <p:tag name="KSO_WM_TEMPLATE_CATEGORY" val="custom"/>
  <p:tag name="KSO_WM_TEMPLATE_INDEX" val="20184567"/>
  <p:tag name="KSO_WM_UNIT_INDEX" val="2"/>
</p:tagLst>
</file>

<file path=ppt/tags/tag121.xml><?xml version="1.0" encoding="utf-8"?>
<p:tagLst xmlns:p="http://schemas.openxmlformats.org/presentationml/2006/main">
  <p:tag name="KSO_WM_SLIDE_SIZE" val="790*389"/>
  <p:tag name="KSO_WM_SLIDE_POSITION" val="84*125"/>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5"/>
  <p:tag name="KSO_WM_TEMPLATE_CATEGORY" val="custom"/>
  <p:tag name="KSO_WM_TEMPLATE_INDEX" val="20184567"/>
  <p:tag name="KSO_WM_SLIDE_ID" val="custom20184567_5"/>
  <p:tag name="KSO_WM_SLIDE_INDEX" val="5"/>
  <p:tag name="KSO_WM_TEMPLATE_SUBCATEGORY" val="combine"/>
  <p:tag name="KSO_WM_SLIDE_SUBTYPE" val="picTxt"/>
</p:tagLst>
</file>

<file path=ppt/tags/tag122.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7_4*a*1"/>
</p:tagLst>
</file>

<file path=ppt/tags/tag123.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CLEAR" val="0"/>
  <p:tag name="KSO_WM_UNIT_PRESET_TEXT_INDEX" val="5"/>
  <p:tag name="KSO_WM_UNIT_PRESET_TEXT_LEN" val="232"/>
  <p:tag name="KSO_WM_UNIT_ID" val="custom20184567_4*f*1"/>
</p:tagLst>
</file>

<file path=ppt/tags/tag124.xml><?xml version="1.0" encoding="utf-8"?>
<p:tagLst xmlns:p="http://schemas.openxmlformats.org/presentationml/2006/main">
  <p:tag name="KSO_WM_SLIDE_SIZE" val="827*426"/>
  <p:tag name="KSO_WM_SLIDE_POSITION" val="66*5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4"/>
  <p:tag name="KSO_WM_TEMPLATE_CATEGORY" val="custom"/>
  <p:tag name="KSO_WM_TEMPLATE_INDEX" val="20184567"/>
  <p:tag name="KSO_WM_SLIDE_ID" val="custom20184567_4"/>
  <p:tag name="KSO_WM_SLIDE_INDEX" val="4"/>
  <p:tag name="KSO_WM_TEMPLATE_SUBCATEGORY" val="combine"/>
  <p:tag name="KSO_WM_SLIDE_SUBTYPE" val="picTxt"/>
</p:tagLst>
</file>

<file path=ppt/tags/tag125.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126.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12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128.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129.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13.xml><?xml version="1.0" encoding="utf-8"?>
<p:tagLst xmlns:p="http://schemas.openxmlformats.org/presentationml/2006/main">
  <p:tag name="KSO_WM_TEMPLATE_CATEGORY" val="custom"/>
  <p:tag name="KSO_WM_TEMPLATE_INDEX" val="20184567"/>
  <p:tag name="KSO_WM_UNIT_TYPE" val="c"/>
  <p:tag name="KSO_WM_UNIT_INDEX" val="1"/>
  <p:tag name="KSO_WM_UNIT_ID" val="custom20184567_1*c*1"/>
  <p:tag name="KSO_WM_UNIT_LAYERLEVEL" val="1"/>
  <p:tag name="KSO_WM_UNIT_VALUE" val="3"/>
  <p:tag name="KSO_WM_UNIT_HIGHLIGHT" val="0"/>
  <p:tag name="KSO_WM_UNIT_COMPATIBLE" val="1"/>
  <p:tag name="KSO_WM_UNIT_CLEAR" val="0"/>
  <p:tag name="KSO_WM_BEAUTIFY_FLAG" val="#wm#"/>
  <p:tag name="KSO_WM_TAG_VERSION" val="1.0"/>
  <p:tag name="KSO_WM_UNIT_PRESET_TEXT" val="2018"/>
</p:tagLst>
</file>

<file path=ppt/tags/tag13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131.xml><?xml version="1.0" encoding="utf-8"?>
<p:tagLst xmlns:p="http://schemas.openxmlformats.org/presentationml/2006/main">
  <p:tag name="KSO_WM_BEAUTIFY_FLAG" val="#wm#"/>
  <p:tag name="KSO_WM_TEMPLATE_CATEGORY" val="custom"/>
  <p:tag name="KSO_WM_TEMPLATE_INDEX" val="20184567"/>
</p:tagLst>
</file>

<file path=ppt/tags/tag132.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TYPE" val="a"/>
  <p:tag name="KSO_WM_UNIT_ID" val="custom20184567_20*a*1"/>
</p:tagLst>
</file>

<file path=ppt/tags/tag133.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TYPE" val="f"/>
  <p:tag name="KSO_WM_UNIT_ID" val="custom20184567_20*f*1"/>
</p:tagLst>
</file>

<file path=ppt/tags/tag134.xml><?xml version="1.0" encoding="utf-8"?>
<p:tagLst xmlns:p="http://schemas.openxmlformats.org/presentationml/2006/main">
  <p:tag name="KSO_WM_TAG_VERSION" val="1.0"/>
  <p:tag name="KSO_WM_BEAUTIFY_FLAG" val="#wm#"/>
  <p:tag name="KSO_WM_UNIT_TYPE" val="i"/>
  <p:tag name="KSO_WM_UNIT_ID" val="custom20184567_20*i*2"/>
  <p:tag name="KSO_WM_TEMPLATE_CATEGORY" val="custom"/>
  <p:tag name="KSO_WM_TEMPLATE_INDEX" val="20184567"/>
  <p:tag name="KSO_WM_UNIT_INDEX" val="2"/>
</p:tagLst>
</file>

<file path=ppt/tags/tag13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80962_8"/>
  <p:tag name="KSO_WM_TEMPLATE_CATEGORY" val="custom"/>
  <p:tag name="KSO_WM_TEMPLATE_INDEX" val="20184567"/>
  <p:tag name="KSO_WM_SLIDE_ID" val="custom20184567_20"/>
  <p:tag name="KSO_WM_SLIDE_INDEX" val="20"/>
  <p:tag name="KSO_WM_TEMPLATE_SUBCATEGORY" val="combine"/>
  <p:tag name="KSO_WM_SLIDE_SUBTYPE" val="pureTxt"/>
</p:tagLst>
</file>

<file path=ppt/tags/tag136.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ID" val="custom20184567_22*a*1"/>
  <p:tag name="KSO_WM_UNIT_PRESET_TEXT" val="谢谢观看"/>
</p:tagLst>
</file>

<file path=ppt/tags/tag137.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50"/>
  <p:tag name="KSO_WM_UNIT_HIGHLIGHT" val="0"/>
  <p:tag name="KSO_WM_UNIT_COMPATIBLE" val="0"/>
  <p:tag name="KSO_WM_UNIT_CLEAR" val="0"/>
  <p:tag name="KSO_WM_UNIT_ID" val="custom20184567_22*f*1"/>
  <p:tag name="KSO_WM_UNIT_PRESET_TEXT" val="THANK YOU"/>
</p:tagLst>
</file>

<file path=ppt/tags/tag138.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80962_10"/>
  <p:tag name="KSO_WM_TEMPLATE_CATEGORY" val="custom"/>
  <p:tag name="KSO_WM_TEMPLATE_INDEX" val="20184567"/>
  <p:tag name="KSO_WM_SLIDE_ID" val="custom20184567_22"/>
  <p:tag name="KSO_WM_SLIDE_INDEX" val="22"/>
  <p:tag name="KSO_WM_TEMPLATE_SUBCATEGORY" val="combine"/>
  <p:tag name="KSO_WM_SLIDE_SUBTYPE" val="diag"/>
</p:tagLst>
</file>

<file path=ppt/tags/tag14.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0962_1"/>
  <p:tag name="KSO_WM_TEMPLATE_CATEGORY" val="custom"/>
  <p:tag name="KSO_WM_TEMPLATE_INDEX" val="20184567"/>
  <p:tag name="KSO_WM_SLIDE_ID" val="custom20184567_1"/>
  <p:tag name="KSO_WM_SLIDE_INDEX" val="1"/>
  <p:tag name="KSO_WM_TEMPLATE_SUBCATEGORY" val="combine"/>
  <p:tag name="KSO_WM_TEMPLATE_THUMBS_INDEX" val="1、9、12、15、19、22、"/>
  <p:tag name="KSO_WM_TEMPLATE_TOPIC_ID" val="2869567"/>
  <p:tag name="KSO_WM_TEMPLATE_OUTLINE_ID" val="15"/>
  <p:tag name="KSO_WM_TEMPLATE_SCENE_ID" val="1"/>
  <p:tag name="KSO_WM_TEMPLATE_JOB_ID" val="2"/>
  <p:tag name="KSO_WM_TEMPLATE_TOPIC_DEFAULT" val="1"/>
  <p:tag name="KSO_WM_SLIDE_SUBTYPE" val="pureTxt"/>
</p:tagLst>
</file>

<file path=ppt/tags/tag15.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UNIT_CLEAR" val="0"/>
  <p:tag name="KSO_WM_DIAGRAM_GROUP_CODE" val="l1_1"/>
  <p:tag name="KSO_WM_UNIT_ID" val="custom20184567_6*a*1"/>
  <p:tag name="KSO_WM_UNIT_PRESET_TEXT" val="目录"/>
  <p:tag name="KSO_WM_UNIT_TEXT_FILL_FORE_SCHEMECOLOR_INDEX" val="5"/>
  <p:tag name="KSO_WM_UNIT_TEXT_FILL_TYPE" val="1"/>
  <p:tag name="KSO_WM_UNIT_USESOURCEFORMAT_APPLY" val="1"/>
</p:tagLst>
</file>

<file path=ppt/tags/tag16.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8"/>
  <p:tag name="KSO_WM_UNIT_ISCONTENTSTITLE" val="0"/>
  <p:tag name="KSO_WM_UNIT_HIGHLIGHT" val="0"/>
  <p:tag name="KSO_WM_UNIT_COMPATIBLE" val="0"/>
  <p:tag name="KSO_WM_UNIT_CLEAR" val="0"/>
  <p:tag name="KSO_WM_DIAGRAM_GROUP_CODE" val="l1_1"/>
  <p:tag name="KSO_WM_UNIT_ID" val="custom20184567_6*b*1"/>
  <p:tag name="KSO_WM_UNIT_PRESET_TEXT" val="CONTENTS"/>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28"/>
  <p:tag name="KSO_WM_TEMPLATE_CATEGORY" val="custom"/>
  <p:tag name="KSO_WM_TEMPLATE_INDEX" val="20184567"/>
  <p:tag name="KSO_WM_UNIT_INDEX" val="28"/>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29"/>
  <p:tag name="KSO_WM_TEMPLATE_CATEGORY" val="custom"/>
  <p:tag name="KSO_WM_TEMPLATE_INDEX" val="20184567"/>
  <p:tag name="KSO_WM_UNIT_INDEX" val="29"/>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0"/>
  <p:tag name="KSO_WM_TEMPLATE_CATEGORY" val="custom"/>
  <p:tag name="KSO_WM_TEMPLATE_INDEX" val="20184567"/>
  <p:tag name="KSO_WM_UNIT_INDEX" val="30"/>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BEAUTIFY_FLAG" val="#wm#"/>
  <p:tag name="KSO_WM_UNIT_TYPE" val="i"/>
  <p:tag name="KSO_WM_UNIT_ID" val="custom20184567_1*i*4"/>
  <p:tag name="KSO_WM_TEMPLATE_CATEGORY" val="custom"/>
  <p:tag name="KSO_WM_TEMPLATE_INDEX" val="20184567"/>
  <p:tag name="KSO_WM_UNIT_INDEX" val="4"/>
</p:tagLst>
</file>

<file path=ppt/tags/tag20.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1"/>
  <p:tag name="KSO_WM_TEMPLATE_CATEGORY" val="custom"/>
  <p:tag name="KSO_WM_TEMPLATE_INDEX" val="20184567"/>
  <p:tag name="KSO_WM_UNIT_INDEX" val="3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2"/>
  <p:tag name="KSO_WM_TEMPLATE_CATEGORY" val="custom"/>
  <p:tag name="KSO_WM_TEMPLATE_INDEX" val="20184567"/>
  <p:tag name="KSO_WM_UNIT_INDEX" val="32"/>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3"/>
  <p:tag name="KSO_WM_TEMPLATE_CATEGORY" val="custom"/>
  <p:tag name="KSO_WM_TEMPLATE_INDEX" val="20184567"/>
  <p:tag name="KSO_WM_UNIT_INDEX" val="33"/>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4"/>
  <p:tag name="KSO_WM_TEMPLATE_CATEGORY" val="custom"/>
  <p:tag name="KSO_WM_TEMPLATE_INDEX" val="20184567"/>
  <p:tag name="KSO_WM_UNIT_INDEX" val="34"/>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5"/>
  <p:tag name="KSO_WM_TEMPLATE_CATEGORY" val="custom"/>
  <p:tag name="KSO_WM_TEMPLATE_INDEX" val="20184567"/>
  <p:tag name="KSO_WM_UNIT_INDEX" val="35"/>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6"/>
  <p:tag name="KSO_WM_TEMPLATE_CATEGORY" val="custom"/>
  <p:tag name="KSO_WM_TEMPLATE_INDEX" val="20184567"/>
  <p:tag name="KSO_WM_UNIT_INDEX" val="36"/>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7"/>
  <p:tag name="KSO_WM_TEMPLATE_CATEGORY" val="custom"/>
  <p:tag name="KSO_WM_TEMPLATE_INDEX" val="20184567"/>
  <p:tag name="KSO_WM_UNIT_INDEX" val="37"/>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8"/>
  <p:tag name="KSO_WM_TEMPLATE_CATEGORY" val="custom"/>
  <p:tag name="KSO_WM_TEMPLATE_INDEX" val="20184567"/>
  <p:tag name="KSO_WM_UNIT_INDEX" val="38"/>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39"/>
  <p:tag name="KSO_WM_TEMPLATE_CATEGORY" val="custom"/>
  <p:tag name="KSO_WM_TEMPLATE_INDEX" val="20184567"/>
  <p:tag name="KSO_WM_UNIT_INDEX" val="39"/>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0"/>
  <p:tag name="KSO_WM_TEMPLATE_CATEGORY" val="custom"/>
  <p:tag name="KSO_WM_TEMPLATE_INDEX" val="20184567"/>
  <p:tag name="KSO_WM_UNIT_INDEX" val="40"/>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UNIT_TYPE" val="i"/>
  <p:tag name="KSO_WM_UNIT_ID" val="custom20181639_3*i*3"/>
  <p:tag name="KSO_WM_TEMPLATE_CATEGORY" val="custom"/>
  <p:tag name="KSO_WM_TEMPLATE_INDEX" val="20181639"/>
  <p:tag name="KSO_WM_UNIT_INDEX" val="3"/>
</p:tagLst>
</file>

<file path=ppt/tags/tag30.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1"/>
  <p:tag name="KSO_WM_TEMPLATE_CATEGORY" val="custom"/>
  <p:tag name="KSO_WM_TEMPLATE_INDEX" val="20184567"/>
  <p:tag name="KSO_WM_UNIT_INDEX" val="4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2"/>
  <p:tag name="KSO_WM_TEMPLATE_CATEGORY" val="custom"/>
  <p:tag name="KSO_WM_TEMPLATE_INDEX" val="20184567"/>
  <p:tag name="KSO_WM_UNIT_INDEX" val="42"/>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3"/>
  <p:tag name="KSO_WM_TEMPLATE_CATEGORY" val="custom"/>
  <p:tag name="KSO_WM_TEMPLATE_INDEX" val="20184567"/>
  <p:tag name="KSO_WM_UNIT_INDEX" val="43"/>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4"/>
  <p:tag name="KSO_WM_TEMPLATE_CATEGORY" val="custom"/>
  <p:tag name="KSO_WM_TEMPLATE_INDEX" val="20184567"/>
  <p:tag name="KSO_WM_UNIT_INDEX" val="44"/>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5"/>
  <p:tag name="KSO_WM_TEMPLATE_CATEGORY" val="custom"/>
  <p:tag name="KSO_WM_TEMPLATE_INDEX" val="20184567"/>
  <p:tag name="KSO_WM_UNIT_INDEX" val="45"/>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6"/>
  <p:tag name="KSO_WM_TEMPLATE_CATEGORY" val="custom"/>
  <p:tag name="KSO_WM_TEMPLATE_INDEX" val="20184567"/>
  <p:tag name="KSO_WM_UNIT_INDEX" val="46"/>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7"/>
  <p:tag name="KSO_WM_TEMPLATE_CATEGORY" val="custom"/>
  <p:tag name="KSO_WM_TEMPLATE_INDEX" val="20184567"/>
  <p:tag name="KSO_WM_UNIT_INDEX" val="47"/>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8"/>
  <p:tag name="KSO_WM_TEMPLATE_CATEGORY" val="custom"/>
  <p:tag name="KSO_WM_TEMPLATE_INDEX" val="20184567"/>
  <p:tag name="KSO_WM_UNIT_INDEX" val="48"/>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49"/>
  <p:tag name="KSO_WM_TEMPLATE_CATEGORY" val="custom"/>
  <p:tag name="KSO_WM_TEMPLATE_INDEX" val="20184567"/>
  <p:tag name="KSO_WM_UNIT_INDEX" val="49"/>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50"/>
  <p:tag name="KSO_WM_TEMPLATE_CATEGORY" val="custom"/>
  <p:tag name="KSO_WM_TEMPLATE_INDEX" val="20184567"/>
  <p:tag name="KSO_WM_UNIT_INDEX" val="50"/>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UNIT_TYPE" val="i"/>
  <p:tag name="KSO_WM_UNIT_ID" val="custom20184567_22*i*2"/>
  <p:tag name="KSO_WM_TEMPLATE_CATEGORY" val="custom"/>
  <p:tag name="KSO_WM_TEMPLATE_INDEX" val="20184567"/>
  <p:tag name="KSO_WM_UNIT_INDEX" val="2"/>
</p:tagLst>
</file>

<file path=ppt/tags/tag40.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75"/>
  <p:tag name="KSO_WM_TEMPLATE_CATEGORY" val="custom"/>
  <p:tag name="KSO_WM_TEMPLATE_INDEX" val="20184567"/>
  <p:tag name="KSO_WM_UNIT_INDEX" val="75"/>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76"/>
  <p:tag name="KSO_WM_TEMPLATE_CATEGORY" val="custom"/>
  <p:tag name="KSO_WM_TEMPLATE_INDEX" val="20184567"/>
  <p:tag name="KSO_WM_UNIT_INDEX" val="76"/>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77"/>
  <p:tag name="KSO_WM_TEMPLATE_CATEGORY" val="custom"/>
  <p:tag name="KSO_WM_TEMPLATE_INDEX" val="20184567"/>
  <p:tag name="KSO_WM_UNIT_INDEX" val="77"/>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78"/>
  <p:tag name="KSO_WM_TEMPLATE_CATEGORY" val="custom"/>
  <p:tag name="KSO_WM_TEMPLATE_INDEX" val="20184567"/>
  <p:tag name="KSO_WM_UNIT_INDEX" val="78"/>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79"/>
  <p:tag name="KSO_WM_TEMPLATE_CATEGORY" val="custom"/>
  <p:tag name="KSO_WM_TEMPLATE_INDEX" val="20184567"/>
  <p:tag name="KSO_WM_UNIT_INDEX" val="79"/>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0"/>
  <p:tag name="KSO_WM_TEMPLATE_CATEGORY" val="custom"/>
  <p:tag name="KSO_WM_TEMPLATE_INDEX" val="20184567"/>
  <p:tag name="KSO_WM_UNIT_INDEX" val="80"/>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1"/>
  <p:tag name="KSO_WM_TEMPLATE_CATEGORY" val="custom"/>
  <p:tag name="KSO_WM_TEMPLATE_INDEX" val="20184567"/>
  <p:tag name="KSO_WM_UNIT_INDEX" val="8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2"/>
  <p:tag name="KSO_WM_TEMPLATE_CATEGORY" val="custom"/>
  <p:tag name="KSO_WM_TEMPLATE_INDEX" val="20184567"/>
  <p:tag name="KSO_WM_UNIT_INDEX" val="82"/>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3"/>
  <p:tag name="KSO_WM_TEMPLATE_CATEGORY" val="custom"/>
  <p:tag name="KSO_WM_TEMPLATE_INDEX" val="20184567"/>
  <p:tag name="KSO_WM_UNIT_INDEX" val="83"/>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4"/>
  <p:tag name="KSO_WM_TEMPLATE_CATEGORY" val="custom"/>
  <p:tag name="KSO_WM_TEMPLATE_INDEX" val="20184567"/>
  <p:tag name="KSO_WM_UNIT_INDEX" val="84"/>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UNIT_TYPE" val="i"/>
  <p:tag name="KSO_WM_UNIT_ID" val="custom20184567_22*i*3"/>
  <p:tag name="KSO_WM_TEMPLATE_CATEGORY" val="custom"/>
  <p:tag name="KSO_WM_TEMPLATE_INDEX" val="20184567"/>
  <p:tag name="KSO_WM_UNIT_INDEX" val="3"/>
</p:tagLst>
</file>

<file path=ppt/tags/tag50.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5"/>
  <p:tag name="KSO_WM_TEMPLATE_CATEGORY" val="custom"/>
  <p:tag name="KSO_WM_TEMPLATE_INDEX" val="20184567"/>
  <p:tag name="KSO_WM_UNIT_INDEX" val="85"/>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6"/>
  <p:tag name="KSO_WM_TEMPLATE_CATEGORY" val="custom"/>
  <p:tag name="KSO_WM_TEMPLATE_INDEX" val="20184567"/>
  <p:tag name="KSO_WM_UNIT_INDEX" val="86"/>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7"/>
  <p:tag name="KSO_WM_TEMPLATE_CATEGORY" val="custom"/>
  <p:tag name="KSO_WM_TEMPLATE_INDEX" val="20184567"/>
  <p:tag name="KSO_WM_UNIT_INDEX" val="87"/>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8"/>
  <p:tag name="KSO_WM_TEMPLATE_CATEGORY" val="custom"/>
  <p:tag name="KSO_WM_TEMPLATE_INDEX" val="20184567"/>
  <p:tag name="KSO_WM_UNIT_INDEX" val="88"/>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4.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89"/>
  <p:tag name="KSO_WM_TEMPLATE_CATEGORY" val="custom"/>
  <p:tag name="KSO_WM_TEMPLATE_INDEX" val="20184567"/>
  <p:tag name="KSO_WM_UNIT_INDEX" val="89"/>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0"/>
  <p:tag name="KSO_WM_TEMPLATE_CATEGORY" val="custom"/>
  <p:tag name="KSO_WM_TEMPLATE_INDEX" val="20184567"/>
  <p:tag name="KSO_WM_UNIT_INDEX" val="90"/>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1"/>
  <p:tag name="KSO_WM_TEMPLATE_CATEGORY" val="custom"/>
  <p:tag name="KSO_WM_TEMPLATE_INDEX" val="20184567"/>
  <p:tag name="KSO_WM_UNIT_INDEX" val="9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2"/>
  <p:tag name="KSO_WM_TEMPLATE_CATEGORY" val="custom"/>
  <p:tag name="KSO_WM_TEMPLATE_INDEX" val="20184567"/>
  <p:tag name="KSO_WM_UNIT_INDEX" val="92"/>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3"/>
  <p:tag name="KSO_WM_TEMPLATE_CATEGORY" val="custom"/>
  <p:tag name="KSO_WM_TEMPLATE_INDEX" val="20184567"/>
  <p:tag name="KSO_WM_UNIT_INDEX" val="93"/>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4"/>
  <p:tag name="KSO_WM_TEMPLATE_CATEGORY" val="custom"/>
  <p:tag name="KSO_WM_TEMPLATE_INDEX" val="20184567"/>
  <p:tag name="KSO_WM_UNIT_INDEX" val="94"/>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20184567"/>
</p:tagLst>
</file>

<file path=ppt/tags/tag60.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5"/>
  <p:tag name="KSO_WM_TEMPLATE_CATEGORY" val="custom"/>
  <p:tag name="KSO_WM_TEMPLATE_INDEX" val="20184567"/>
  <p:tag name="KSO_WM_UNIT_INDEX" val="95"/>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6"/>
  <p:tag name="KSO_WM_TEMPLATE_CATEGORY" val="custom"/>
  <p:tag name="KSO_WM_TEMPLATE_INDEX" val="20184567"/>
  <p:tag name="KSO_WM_UNIT_INDEX" val="96"/>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DIAGRAM_GROUP_CODE" val="l1_1"/>
  <p:tag name="KSO_WM_TAG_VERSION" val="1.0"/>
  <p:tag name="KSO_WM_BEAUTIFY_FLAG" val="#wm#"/>
  <p:tag name="KSO_WM_UNIT_TYPE" val="i"/>
  <p:tag name="KSO_WM_UNIT_ID" val="custom20184567_6*i*97"/>
  <p:tag name="KSO_WM_TEMPLATE_CATEGORY" val="custom"/>
  <p:tag name="KSO_WM_TEMPLATE_INDEX" val="20184567"/>
  <p:tag name="KSO_WM_UNIT_INDEX" val="97"/>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f"/>
  <p:tag name="KSO_WM_UNIT_INDEX" val="1_1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custom20184567_9*l_h_f*1_1_1"/>
  <p:tag name="KSO_WM_UNIT_TEXT_FILL_FORE_SCHEMECOLOR_INDEX" val="5"/>
  <p:tag name="KSO_WM_UNIT_TEXT_FILL_TYPE" val="1"/>
  <p:tag name="KSO_WM_UNIT_USESOURCEFORMAT_APPLY" val="1"/>
</p:tagLst>
</file>

<file path=ppt/tags/tag64.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i"/>
  <p:tag name="KSO_WM_UNIT_INDEX" val="1_1_1"/>
  <p:tag name="KSO_WM_UNIT_LAYERLEVEL" val="1_1_1"/>
  <p:tag name="KSO_WM_DIAGRAM_GROUP_CODE" val="l1-1"/>
  <p:tag name="KSO_WM_UNIT_ID" val="custom20184567_9*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65.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f"/>
  <p:tag name="KSO_WM_UNIT_INDEX" val="1_2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custom20184567_9*l_h_f*1_2_1"/>
  <p:tag name="KSO_WM_UNIT_TEXT_FILL_FORE_SCHEMECOLOR_INDEX" val="5"/>
  <p:tag name="KSO_WM_UNIT_TEXT_FILL_TYPE" val="1"/>
  <p:tag name="KSO_WM_UNIT_USESOURCEFORMAT_APPLY" val="1"/>
</p:tagLst>
</file>

<file path=ppt/tags/tag66.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i"/>
  <p:tag name="KSO_WM_UNIT_INDEX" val="1_2_1"/>
  <p:tag name="KSO_WM_UNIT_LAYERLEVEL" val="1_1_1"/>
  <p:tag name="KSO_WM_DIAGRAM_GROUP_CODE" val="l1-1"/>
  <p:tag name="KSO_WM_UNIT_ID" val="custom20184567_9*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67.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f"/>
  <p:tag name="KSO_WM_UNIT_INDEX" val="1_3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custom20184567_9*l_h_f*1_3_1"/>
  <p:tag name="KSO_WM_UNIT_TEXT_FILL_FORE_SCHEMECOLOR_INDEX" val="5"/>
  <p:tag name="KSO_WM_UNIT_TEXT_FILL_TYPE" val="1"/>
  <p:tag name="KSO_WM_UNIT_USESOURCEFORMAT_APPLY" val="1"/>
</p:tagLst>
</file>

<file path=ppt/tags/tag68.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l_h_i"/>
  <p:tag name="KSO_WM_UNIT_INDEX" val="1_3_1"/>
  <p:tag name="KSO_WM_UNIT_LAYERLEVEL" val="1_1_1"/>
  <p:tag name="KSO_WM_DIAGRAM_GROUP_CODE" val="l1-1"/>
  <p:tag name="KSO_WM_UNIT_ID" val="custom20184567_9*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69.xml><?xml version="1.0" encoding="utf-8"?>
<p:tagLst xmlns:p="http://schemas.openxmlformats.org/presentationml/2006/main">
  <p:tag name="KSO_WM_TAG_VERSION" val="1.0"/>
  <p:tag name="KSO_WM_SLIDE_ITEM_CNT" val="1"/>
  <p:tag name="KSO_WM_SLIDE_LAYOUT" val="a_b_l"/>
  <p:tag name="KSO_WM_SLIDE_LAYOUT_CNT" val="1_1_1"/>
  <p:tag name="KSO_WM_SLIDE_TYPE" val="contents"/>
  <p:tag name="KSO_WM_BEAUTIFY_FLAG" val="#wm#"/>
  <p:tag name="KSO_WM_COMBINE_RELATE_SLIDE_ID" val="custom20181405_6"/>
  <p:tag name="KSO_WM_TEMPLATE_CATEGORY" val="custom"/>
  <p:tag name="KSO_WM_TEMPLATE_INDEX" val="20184567"/>
  <p:tag name="KSO_WM_SLIDE_ID" val="custom20184567_6"/>
  <p:tag name="KSO_WM_SLIDE_INDEX" val="6"/>
  <p:tag name="KSO_WM_DIAGRAM_GROUP_CODE" val="l1-1"/>
  <p:tag name="KSO_WM_TEMPLATE_SUBCATEGORY" val="combine"/>
  <p:tag name="KSO_WM_SLIDE_SUBTYPE" val="diag"/>
</p:tagLst>
</file>

<file path=ppt/tags/tag7.xml><?xml version="1.0" encoding="utf-8"?>
<p:tagLst xmlns:p="http://schemas.openxmlformats.org/presentationml/2006/main">
  <p:tag name="KSO_WM_TAG_VERSION" val="1.0"/>
  <p:tag name="KSO_WM_TEMPLATE_CATEGORY" val="custom"/>
  <p:tag name="KSO_WM_TEMPLATE_INDEX" val="20184567"/>
</p:tagLst>
</file>

<file path=ppt/tags/tag70.xml><?xml version="1.0" encoding="utf-8"?>
<p:tagLst xmlns:p="http://schemas.openxmlformats.org/presentationml/2006/main">
  <p:tag name="KSO_WM_TAG_VERSION" val="1.0"/>
  <p:tag name="KSO_WM_BEAUTIFY_FLAG" val="#wm#"/>
  <p:tag name="KSO_WM_UNIT_TYPE" val="i"/>
  <p:tag name="KSO_WM_UNIT_ID" val="custom20184567_12*i*0"/>
  <p:tag name="KSO_WM_TEMPLATE_CATEGORY" val="custom"/>
  <p:tag name="KSO_WM_TEMPLATE_INDEX" val="20184567"/>
  <p:tag name="KSO_WM_UNIT_INDEX" val="0"/>
</p:tagLst>
</file>

<file path=ppt/tags/tag71.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UNIT_ID" val="custom20184567_12*a*1"/>
  <p:tag name="KSO_WM_UNIT_PRESET_TEXT" val="SECTION TITLE"/>
</p:tagLst>
</file>

<file path=ppt/tags/tag72.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UNIT_PRESET_TEXT_INDEX" val="4"/>
  <p:tag name="KSO_WM_UNIT_PRESET_TEXT_LEN" val="57"/>
  <p:tag name="KSO_WM_UNIT_ID" val="custom20184567_12*b*1"/>
</p:tagLst>
</file>

<file path=ppt/tags/tag73.xml><?xml version="1.0" encoding="utf-8"?>
<p:tagLst xmlns:p="http://schemas.openxmlformats.org/presentationml/2006/main">
  <p:tag name="MH" val="20161022204031"/>
  <p:tag name="MH_LIBRARY" val="GRAPHIC"/>
  <p:tag name="MH_ORDER" val="文本框 2"/>
  <p:tag name="KSO_WM_UNIT_LAYERLEVEL" val="1"/>
  <p:tag name="KSO_WM_UNIT_VALUE" val="1"/>
  <p:tag name="KSO_WM_UNIT_HIGHLIGHT" val="0"/>
  <p:tag name="KSO_WM_UNIT_COMPATIBLE" val="1"/>
  <p:tag name="KSO_WM_UNIT_CLEAR" val="0"/>
  <p:tag name="KSO_WM_UNIT_PRESET_TEXT" val="01"/>
  <p:tag name="KSO_WM_TAG_VERSION" val="1.0"/>
  <p:tag name="KSO_WM_BEAUTIFY_FLAG" val="#wm#"/>
  <p:tag name="KSO_WM_UNIT_TYPE" val="i"/>
  <p:tag name="KSO_WM_UNIT_ID" val="custom20184567_12*i*3"/>
  <p:tag name="KSO_WM_TEMPLATE_CATEGORY" val="custom"/>
  <p:tag name="KSO_WM_TEMPLATE_INDEX" val="20184567"/>
  <p:tag name="KSO_WM_UNIT_INDEX" val="3"/>
</p:tagLst>
</file>

<file path=ppt/tags/tag74.xml><?xml version="1.0" encoding="utf-8"?>
<p:tagLst xmlns:p="http://schemas.openxmlformats.org/presentationml/2006/main">
  <p:tag name="MH" val="20161022204031"/>
  <p:tag name="MH_LIBRARY" val="GRAPHIC"/>
  <p:tag name="KSO_WM_TAG_VERSION" val="1.0"/>
  <p:tag name="KSO_WM_SLIDE_ITEM_CNT" val="2"/>
  <p:tag name="KSO_WM_SLIDE_LAYOUT" val="a_b_e"/>
  <p:tag name="KSO_WM_SLIDE_LAYOUT_CNT" val="1_1_1"/>
  <p:tag name="KSO_WM_SLIDE_TYPE" val="sectionTitle"/>
  <p:tag name="KSO_WM_BEAUTIFY_FLAG" val="#wm#"/>
  <p:tag name="KSO_WM_COMBINE_RELATE_SLIDE_ID" val="background20180962_6"/>
  <p:tag name="KSO_WM_TEMPLATE_CATEGORY" val="custom"/>
  <p:tag name="KSO_WM_TEMPLATE_INDEX" val="20184567"/>
  <p:tag name="KSO_WM_SLIDE_ID" val="custom20184567_12"/>
  <p:tag name="KSO_WM_SLIDE_INDEX" val="12"/>
  <p:tag name="KSO_WM_TEMPLATE_SUBCATEGORY" val="combine"/>
  <p:tag name="KSO_WM_SLIDE_SUBTYPE" val="pureTxt"/>
</p:tagLst>
</file>

<file path=ppt/tags/tag75.xml><?xml version="1.0" encoding="utf-8"?>
<p:tagLst xmlns:p="http://schemas.openxmlformats.org/presentationml/2006/main">
  <p:tag name="KSO_WM_TAG_VERSION" val="1.0"/>
  <p:tag name="KSO_WM_BEAUTIFY_FLAG" val="#wm#"/>
  <p:tag name="KSO_WM_UNIT_TYPE" val="i"/>
  <p:tag name="KSO_WM_UNIT_ID" val="custom20184567_12*i*0"/>
  <p:tag name="KSO_WM_TEMPLATE_CATEGORY" val="custom"/>
  <p:tag name="KSO_WM_TEMPLATE_INDEX" val="20184567"/>
  <p:tag name="KSO_WM_UNIT_INDEX" val="0"/>
</p:tagLst>
</file>

<file path=ppt/tags/tag76.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UNIT_ID" val="custom20184567_12*a*1"/>
  <p:tag name="KSO_WM_UNIT_PRESET_TEXT" val="SECTION TITLE"/>
</p:tagLst>
</file>

<file path=ppt/tags/tag77.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UNIT_PRESET_TEXT_INDEX" val="4"/>
  <p:tag name="KSO_WM_UNIT_PRESET_TEXT_LEN" val="57"/>
  <p:tag name="KSO_WM_UNIT_ID" val="custom20184567_12*b*1"/>
</p:tagLst>
</file>

<file path=ppt/tags/tag78.xml><?xml version="1.0" encoding="utf-8"?>
<p:tagLst xmlns:p="http://schemas.openxmlformats.org/presentationml/2006/main">
  <p:tag name="MH" val="20161022204031"/>
  <p:tag name="MH_LIBRARY" val="GRAPHIC"/>
  <p:tag name="MH_ORDER" val="文本框 2"/>
  <p:tag name="KSO_WM_UNIT_LAYERLEVEL" val="1"/>
  <p:tag name="KSO_WM_UNIT_VALUE" val="1"/>
  <p:tag name="KSO_WM_UNIT_HIGHLIGHT" val="0"/>
  <p:tag name="KSO_WM_UNIT_COMPATIBLE" val="1"/>
  <p:tag name="KSO_WM_UNIT_CLEAR" val="0"/>
  <p:tag name="KSO_WM_UNIT_PRESET_TEXT" val="01"/>
  <p:tag name="KSO_WM_TAG_VERSION" val="1.0"/>
  <p:tag name="KSO_WM_BEAUTIFY_FLAG" val="#wm#"/>
  <p:tag name="KSO_WM_UNIT_TYPE" val="i"/>
  <p:tag name="KSO_WM_UNIT_ID" val="custom20184567_12*i*3"/>
  <p:tag name="KSO_WM_TEMPLATE_CATEGORY" val="custom"/>
  <p:tag name="KSO_WM_TEMPLATE_INDEX" val="20184567"/>
  <p:tag name="KSO_WM_UNIT_INDEX" val="3"/>
</p:tagLst>
</file>

<file path=ppt/tags/tag79.xml><?xml version="1.0" encoding="utf-8"?>
<p:tagLst xmlns:p="http://schemas.openxmlformats.org/presentationml/2006/main">
  <p:tag name="MH" val="20161022204031"/>
  <p:tag name="MH_LIBRARY" val="GRAPHIC"/>
  <p:tag name="KSO_WM_TAG_VERSION" val="1.0"/>
  <p:tag name="KSO_WM_SLIDE_ITEM_CNT" val="2"/>
  <p:tag name="KSO_WM_SLIDE_LAYOUT" val="a_b_e"/>
  <p:tag name="KSO_WM_SLIDE_LAYOUT_CNT" val="1_1_1"/>
  <p:tag name="KSO_WM_SLIDE_TYPE" val="sectionTitle"/>
  <p:tag name="KSO_WM_BEAUTIFY_FLAG" val="#wm#"/>
  <p:tag name="KSO_WM_COMBINE_RELATE_SLIDE_ID" val="background20180962_6"/>
  <p:tag name="KSO_WM_TEMPLATE_CATEGORY" val="custom"/>
  <p:tag name="KSO_WM_TEMPLATE_INDEX" val="20184567"/>
  <p:tag name="KSO_WM_SLIDE_ID" val="custom20184567_12"/>
  <p:tag name="KSO_WM_SLIDE_INDEX" val="12"/>
  <p:tag name="KSO_WM_TEMPLATE_SUBCATEGORY" val="combine"/>
  <p:tag name="KSO_WM_SLIDE_SUBTYPE" val="pureTxt"/>
</p:tagLst>
</file>

<file path=ppt/tags/tag8.xml><?xml version="1.0" encoding="utf-8"?>
<p:tagLst xmlns:p="http://schemas.openxmlformats.org/presentationml/2006/main">
  <p:tag name="KSO_WM_TAG_VERSION" val="1.0"/>
  <p:tag name="KSO_WM_BEAUTIFY_FLAG" val="#wm#"/>
  <p:tag name="KSO_WM_COMBINE_RELATE_SLIDE_ID" val="background20180962_1"/>
  <p:tag name="KSO_WM_TEMPLATE_CATEGORY" val="custom"/>
  <p:tag name="KSO_WM_TEMPLATE_INDEX" val="20184567"/>
  <p:tag name="KSO_WM_TEMPLATE_SUBCATEGORY" val="combine"/>
  <p:tag name="KSO_WM_TEMPLATE_THUMBS_INDEX" val="1、9、12、15、19、22、"/>
  <p:tag name="KSO_WM_TEMPLATE_TOPIC_ID" val="2869567"/>
  <p:tag name="KSO_WM_TEMPLATE_OUTLINE_ID" val="15"/>
  <p:tag name="KSO_WM_TEMPLATE_SCENE_ID" val="1"/>
  <p:tag name="KSO_WM_TEMPLATE_JOB_ID" val="2"/>
  <p:tag name="KSO_WM_TEMPLATE_TOPIC_DEFAULT" val="1"/>
</p:tagLst>
</file>

<file path=ppt/tags/tag80.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81.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8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83.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CLEAR" val="0"/>
  <p:tag name="KSO_WM_UNIT_PRESET_TEXT_INDEX" val="5"/>
  <p:tag name="KSO_WM_UNIT_PRESET_TEXT_LEN" val="232"/>
  <p:tag name="KSO_WM_UNIT_ID" val="custom20184567_4*f*1"/>
</p:tagLst>
</file>

<file path=ppt/tags/tag84.xml><?xml version="1.0" encoding="utf-8"?>
<p:tagLst xmlns:p="http://schemas.openxmlformats.org/presentationml/2006/main">
  <p:tag name="KSO_WM_SLIDE_SIZE" val="827*426"/>
  <p:tag name="KSO_WM_SLIDE_POSITION" val="66*56"/>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62_4"/>
  <p:tag name="KSO_WM_TEMPLATE_CATEGORY" val="custom"/>
  <p:tag name="KSO_WM_TEMPLATE_INDEX" val="20184567"/>
  <p:tag name="KSO_WM_SLIDE_ID" val="custom20184567_4"/>
  <p:tag name="KSO_WM_SLIDE_INDEX" val="4"/>
  <p:tag name="KSO_WM_TEMPLATE_SUBCATEGORY" val="combine"/>
  <p:tag name="KSO_WM_SLIDE_SUBTYPE" val="picTxt"/>
</p:tagLst>
</file>

<file path=ppt/tags/tag85.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8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87.xml><?xml version="1.0" encoding="utf-8"?>
<p:tagLst xmlns:p="http://schemas.openxmlformats.org/presentationml/2006/main">
  <p:tag name="KSO_WM_BEAUTIFY_FLAG" val="#wm#"/>
  <p:tag name="KSO_WM_TEMPLATE_CATEGORY" val="custom"/>
  <p:tag name="KSO_WM_TEMPLATE_INDEX" val="20184567"/>
</p:tagLst>
</file>

<file path=ppt/tags/tag88.xml><?xml version="1.0" encoding="utf-8"?>
<p:tagLst xmlns:p="http://schemas.openxmlformats.org/presentationml/2006/main">
  <p:tag name="KSO_WM_BEAUTIFY_FLAG" val="#wm#"/>
  <p:tag name="KSO_WM_TEMPLATE_CATEGORY" val="custom"/>
  <p:tag name="KSO_WM_TEMPLATE_INDEX" val="20184567"/>
</p:tagLst>
</file>

<file path=ppt/tags/tag89.xml><?xml version="1.0" encoding="utf-8"?>
<p:tagLst xmlns:p="http://schemas.openxmlformats.org/presentationml/2006/main">
  <p:tag name="KSO_WM_BEAUTIFY_FLAG" val="#wm#"/>
  <p:tag name="KSO_WM_TEMPLATE_CATEGORY" val="custom"/>
  <p:tag name="KSO_WM_TEMPLATE_INDEX" val="20184567"/>
</p:tagLst>
</file>

<file path=ppt/tags/tag9.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UNIT_ID" val="custom20184567_1*a*1"/>
  <p:tag name="KSO_WM_UNIT_PRESET_TEXT" val="小清新简约工作总结"/>
</p:tagLst>
</file>

<file path=ppt/tags/tag90.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91.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9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93.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ags/tag9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2"/>
  <p:tag name="KSO_WM_SLIDE_INDEX" val="2"/>
  <p:tag name="KSO_WM_TEMPLATE_SUBCATEGORY" val="combine"/>
  <p:tag name="KSO_WM_SLIDE_SUBTYPE" val="pureTxt"/>
</p:tagLst>
</file>

<file path=ppt/tags/tag95.xml><?xml version="1.0" encoding="utf-8"?>
<p:tagLst xmlns:p="http://schemas.openxmlformats.org/presentationml/2006/main">
  <p:tag name="KSO_WM_BEAUTIFY_FLAG" val="#wm#"/>
  <p:tag name="KSO_WM_TEMPLATE_CATEGORY" val="custom"/>
  <p:tag name="KSO_WM_TEMPLATE_INDEX" val="20184567"/>
</p:tagLst>
</file>

<file path=ppt/tags/tag96.xml><?xml version="1.0" encoding="utf-8"?>
<p:tagLst xmlns:p="http://schemas.openxmlformats.org/presentationml/2006/main">
  <p:tag name="KSO_WM_BEAUTIFY_FLAG" val="#wm#"/>
  <p:tag name="KSO_WM_TEMPLATE_CATEGORY" val="custom"/>
  <p:tag name="KSO_WM_TEMPLATE_INDEX" val="20184567"/>
</p:tagLst>
</file>

<file path=ppt/tags/tag97.xml><?xml version="1.0" encoding="utf-8"?>
<p:tagLst xmlns:p="http://schemas.openxmlformats.org/presentationml/2006/main">
  <p:tag name="KSO_WM_BEAUTIFY_FLAG" val="#wm#"/>
  <p:tag name="KSO_WM_TEMPLATE_CATEGORY" val="custom"/>
  <p:tag name="KSO_WM_TEMPLATE_INDEX" val="20184567"/>
</p:tagLst>
</file>

<file path=ppt/tags/tag98.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2*a*1"/>
</p:tagLst>
</file>

<file path=ppt/tags/tag99.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2*f*1"/>
</p:tagLst>
</file>

<file path=ppt/theme/theme1.xml><?xml version="1.0" encoding="utf-8"?>
<a:theme xmlns:a="http://schemas.openxmlformats.org/drawingml/2006/main" name="Office 主题">
  <a:themeElements>
    <a:clrScheme name="自定义 115">
      <a:dk1>
        <a:srgbClr val="000000"/>
      </a:dk1>
      <a:lt1>
        <a:srgbClr val="FFFFFF"/>
      </a:lt1>
      <a:dk2>
        <a:srgbClr val="529BA0"/>
      </a:dk2>
      <a:lt2>
        <a:srgbClr val="E7E6E6"/>
      </a:lt2>
      <a:accent1>
        <a:srgbClr val="529BA0"/>
      </a:accent1>
      <a:accent2>
        <a:srgbClr val="A0C1D1"/>
      </a:accent2>
      <a:accent3>
        <a:srgbClr val="FFFFFF"/>
      </a:accent3>
      <a:accent4>
        <a:srgbClr val="000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4229</Words>
  <Application>WPS 演示</Application>
  <PresentationFormat>宽屏</PresentationFormat>
  <Paragraphs>781</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30</vt:i4>
      </vt:variant>
    </vt:vector>
  </HeadingPairs>
  <TitlesOfParts>
    <vt:vector size="45" baseType="lpstr">
      <vt:lpstr>Arial</vt:lpstr>
      <vt:lpstr>宋体</vt:lpstr>
      <vt:lpstr>Wingdings</vt:lpstr>
      <vt:lpstr>Calibri</vt:lpstr>
      <vt:lpstr>微软雅黑</vt:lpstr>
      <vt:lpstr>Arial Unicode MS</vt:lpstr>
      <vt:lpstr>Arial</vt:lpstr>
      <vt:lpstr>黑体</vt:lpstr>
      <vt:lpstr>Office 主题</vt:lpstr>
      <vt:lpstr>Equation.DSMT4</vt:lpstr>
      <vt:lpstr>Equation.KSEE3</vt:lpstr>
      <vt:lpstr>Equation.DSMT4</vt:lpstr>
      <vt:lpstr>Equation.DSMT4</vt:lpstr>
      <vt:lpstr>Equation.DSMT4</vt:lpstr>
      <vt:lpstr>Equation.DSMT4</vt:lpstr>
      <vt:lpstr>Mobilenet</vt:lpstr>
      <vt:lpstr>PowerPoint 演示文稿</vt:lpstr>
      <vt:lpstr>PowerPoint 演示文稿</vt:lpstr>
      <vt:lpstr>先前的工作</vt:lpstr>
      <vt:lpstr>MobileNets架构</vt:lpstr>
      <vt:lpstr>2.1</vt:lpstr>
      <vt:lpstr>PowerPoint 演示文稿</vt:lpstr>
      <vt:lpstr>PowerPoint 演示文稿</vt:lpstr>
      <vt:lpstr>PowerPoint 演示文稿</vt:lpstr>
      <vt:lpstr>PowerPoint 演示文稿</vt:lpstr>
      <vt:lpstr>PowerPoint 演示文稿</vt:lpstr>
      <vt:lpstr>Depthwiseconvolution</vt:lpstr>
      <vt:lpstr>PowerPoint 演示文稿</vt:lpstr>
      <vt:lpstr>PowerPoint 演示文稿</vt:lpstr>
      <vt:lpstr>PowerPoint 演示文稿</vt:lpstr>
      <vt:lpstr>PowerPoint 演示文稿</vt:lpstr>
      <vt:lpstr>2.2</vt:lpstr>
      <vt:lpstr>Mobilenet的层结构</vt:lpstr>
      <vt:lpstr>各层的分布</vt:lpstr>
      <vt:lpstr>2.3</vt:lpstr>
      <vt:lpstr>MobileNets实践</vt:lpstr>
      <vt:lpstr>3.1</vt:lpstr>
      <vt:lpstr>PowerPoint 演示文稿</vt:lpstr>
      <vt:lpstr>PowerPoint 演示文稿</vt:lpstr>
      <vt:lpstr>3.2</vt:lpstr>
      <vt:lpstr>3.3</vt:lpstr>
      <vt:lpstr>3.4</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Molecule</cp:lastModifiedBy>
  <cp:revision>70</cp:revision>
  <dcterms:created xsi:type="dcterms:W3CDTF">2015-05-05T08:02:00Z</dcterms:created>
  <dcterms:modified xsi:type="dcterms:W3CDTF">2018-04-13T05:20:11Z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