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DE0BE-8F4F-4A2C-ABBE-C22A14F71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0EDC02-F389-4AE2-9441-15C1FA69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A2706-E574-4C1B-A647-DF8C7EF5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02CF-E551-4D48-99D0-1CBCC3E0FCE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61B70-73F9-4BDA-BABB-87A31B4A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FA665-A02F-495D-8253-69B907D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8AAB-779F-4F7D-BF9C-5CBABA105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2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DEE83-42E1-4250-810A-50319278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3CB7E-D241-48E7-B0B4-4C62BD7D7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CEC48-B8F0-4D85-9407-D2BBAA16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02CF-E551-4D48-99D0-1CBCC3E0FCE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67125-85A2-4E15-83F3-0395F4C5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2221B-B1CE-4F11-9EC2-B1F76314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8AAB-779F-4F7D-BF9C-5CBABA105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966711-78F4-4FA7-A75F-FF7EC0D94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C7453B-0420-4DEA-807E-F4B9DC532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123A2-A3AF-41DD-A72D-9F8BF163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02CF-E551-4D48-99D0-1CBCC3E0FCE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DD3AC-4AF0-4F4B-846E-187628D5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2C744-A4BD-4D47-8308-DD9F7947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8AAB-779F-4F7D-BF9C-5CBABA105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A36BD-5AD9-478F-B846-DDE0D80F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567F9-17B7-41F8-94D8-22F11218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AA5C2-5CF5-4990-A892-07AB2777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02CF-E551-4D48-99D0-1CBCC3E0FCE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FAB5F-514F-432C-B711-370A4FD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A4A96-5F81-4D75-8DB0-12ED4593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8AAB-779F-4F7D-BF9C-5CBABA105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7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4457F-BDBB-4CDD-A944-C2EE237C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D99B51-6878-4962-B8BB-6FA12C58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84B30-5287-4363-AFF2-3191D548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02CF-E551-4D48-99D0-1CBCC3E0FCE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76C13-EB6D-4AB1-B7AE-F875D81F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604BE-0F68-4989-B994-240730D6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8AAB-779F-4F7D-BF9C-5CBABA105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4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7D8D6-BA4A-44F9-A9C4-5C47FAF9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22F91-E5D6-4F73-B2FF-5B7E2D13D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722B8-3C22-4EB3-AF5E-DBB7C69F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2D1262-BADC-4C1C-9F9A-612D79DE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02CF-E551-4D48-99D0-1CBCC3E0FCE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359EC9-4DF0-45D3-99B3-0B6D555F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77F597-1589-4858-92A7-F132C8D3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8AAB-779F-4F7D-BF9C-5CBABA105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6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025E-CF6C-4DE2-ACFA-E797095F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0D79A-BC87-4C9C-998B-631E4610D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BB0CC-A2AF-429C-9320-21646283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63A2C2-918E-414D-8254-2AC905FB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2F096-2CFB-42A2-BDB1-24D20FFDA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3A7DA2-C141-4074-B4A9-9B80ED17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02CF-E551-4D48-99D0-1CBCC3E0FCE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2553FD-3DF2-4A1B-BC9B-D3128021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E519CF-214B-4F54-965B-42C661E7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8AAB-779F-4F7D-BF9C-5CBABA105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8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79BB8-05B0-4529-8634-F905323E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0BC95F-F710-417D-9BCF-4E229BC2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02CF-E551-4D48-99D0-1CBCC3E0FCE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73C7B-4FC3-4BE2-B858-E7A5E6BA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BAF9B-9703-4F22-8001-AF3BCB69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8AAB-779F-4F7D-BF9C-5CBABA105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7C0B49-1038-46AC-8A42-C23225CA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02CF-E551-4D48-99D0-1CBCC3E0FCE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1B7B69-A695-4712-8492-0707903D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6288B-B1C2-429F-BFFC-F02FA37D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8AAB-779F-4F7D-BF9C-5CBABA105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0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6F2D3-6A2E-4746-9B2F-E5F90B29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5C1B4-6BBC-462A-ACFA-EBDCBFAA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03547-9BAD-49FB-B5A8-A757A36BF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7D790-ABC4-4FFC-93B3-F7D04725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02CF-E551-4D48-99D0-1CBCC3E0FCE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601F07-AF46-4224-B485-CA6A1724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01F6E-F648-46D8-833F-87763344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8AAB-779F-4F7D-BF9C-5CBABA105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5AF3-690E-43BF-B6DF-EC2A495A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AA0299-5F22-4E5D-B17E-C579B787C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0E37F0-FE2A-4DF9-BD02-EB28A92DC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4D914E-02FB-45F5-BA9E-002506B1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02CF-E551-4D48-99D0-1CBCC3E0FCE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3A76C-01F4-4610-9470-9BA2D95B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DA6C4-75AC-4770-A653-261B06B8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8AAB-779F-4F7D-BF9C-5CBABA105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61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C75337-C692-4260-9431-D893FE40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BE39E7-5FC7-46FA-A3DA-AA6115F42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2B563-DE78-47B5-929F-932A1E8D2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02CF-E551-4D48-99D0-1CBCC3E0FCE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F84F8-B815-499D-87C8-4F81FAC38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08CCD-F51E-429F-B2CF-E932E87BF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8AAB-779F-4F7D-BF9C-5CBABA105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3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10279-8115-4E8A-9789-B82601F86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Deep Cross-Modal Hashing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430C5C-8988-434C-B924-26BB1E31A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跨模态深度哈希</a:t>
            </a:r>
          </a:p>
        </p:txBody>
      </p:sp>
    </p:spTree>
    <p:extLst>
      <p:ext uri="{BB962C8B-B14F-4D97-AF65-F5344CB8AC3E}">
        <p14:creationId xmlns:p14="http://schemas.microsoft.com/office/powerpoint/2010/main" val="57213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9B241-C5A9-452C-8B26-31DE2FAE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损失函数第三项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35CCF-79E4-4179-9A72-92189E5C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乘上一个全</a:t>
            </a:r>
            <a:r>
              <a:rPr lang="en-US" altLang="zh-CN" dirty="0"/>
              <a:t>1</a:t>
            </a:r>
            <a:r>
              <a:rPr lang="zh-CN" altLang="en-US" dirty="0"/>
              <a:t>矩阵，那么对于</a:t>
            </a:r>
            <a:r>
              <a:rPr lang="en-US" altLang="zh-CN" dirty="0"/>
              <a:t>F</a:t>
            </a:r>
            <a:r>
              <a:rPr lang="zh-CN" altLang="en-US" dirty="0"/>
              <a:t>的每一行（假设只有</a:t>
            </a:r>
            <a:r>
              <a:rPr lang="en-US" altLang="zh-CN" dirty="0"/>
              <a:t>+1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），当</a:t>
            </a:r>
            <a:r>
              <a:rPr lang="en-US" altLang="zh-CN" dirty="0"/>
              <a:t>+1</a:t>
            </a:r>
            <a:r>
              <a:rPr lang="zh-CN" altLang="en-US" dirty="0"/>
              <a:t>的数量越接近于</a:t>
            </a:r>
            <a:r>
              <a:rPr lang="en-US" altLang="zh-CN" dirty="0"/>
              <a:t>-1</a:t>
            </a:r>
            <a:r>
              <a:rPr lang="zh-CN" altLang="en-US" dirty="0"/>
              <a:t>的，</a:t>
            </a:r>
            <a:r>
              <a:rPr lang="en-US" altLang="zh-CN" b="1" dirty="0"/>
              <a:t>F1</a:t>
            </a:r>
            <a:r>
              <a:rPr lang="zh-CN" altLang="en-US" dirty="0"/>
              <a:t>的</a:t>
            </a:r>
            <a:r>
              <a:rPr lang="en-US" altLang="zh-CN" dirty="0"/>
              <a:t>f</a:t>
            </a:r>
            <a:r>
              <a:rPr lang="zh-CN" altLang="en-US" dirty="0"/>
              <a:t>范数的越小；</a:t>
            </a:r>
            <a:r>
              <a:rPr lang="en-US" altLang="zh-CN" b="1" dirty="0"/>
              <a:t>G1</a:t>
            </a:r>
            <a:r>
              <a:rPr lang="zh-CN" altLang="en-US" dirty="0"/>
              <a:t>同理；</a:t>
            </a:r>
            <a:endParaRPr lang="en-US" altLang="zh-CN" dirty="0"/>
          </a:p>
          <a:p>
            <a:r>
              <a:rPr lang="zh-CN" altLang="en-US" dirty="0"/>
              <a:t>这一项用于最大化二进制哈希码中每一个</a:t>
            </a:r>
            <a:r>
              <a:rPr lang="en-US" altLang="zh-CN" dirty="0"/>
              <a:t>bit</a:t>
            </a:r>
            <a:r>
              <a:rPr lang="zh-CN" altLang="en-US" dirty="0"/>
              <a:t>所能携带的信息</a:t>
            </a:r>
            <a:endParaRPr lang="en-US" altLang="zh-CN" dirty="0"/>
          </a:p>
          <a:p>
            <a:r>
              <a:rPr lang="zh-CN" altLang="en-US" dirty="0"/>
              <a:t>（我的理解是假如最理想的情况</a:t>
            </a:r>
            <a:r>
              <a:rPr lang="en-US" altLang="zh-CN" dirty="0"/>
              <a:t>F</a:t>
            </a:r>
            <a:r>
              <a:rPr lang="zh-CN" altLang="en-US" dirty="0"/>
              <a:t>的每一行的</a:t>
            </a:r>
            <a:r>
              <a:rPr lang="en-US" altLang="zh-CN" dirty="0"/>
              <a:t>+1</a:t>
            </a:r>
            <a:r>
              <a:rPr lang="zh-CN" altLang="en-US" dirty="0"/>
              <a:t>数量等于</a:t>
            </a:r>
            <a:r>
              <a:rPr lang="en-US" altLang="zh-CN" dirty="0"/>
              <a:t>-1</a:t>
            </a:r>
            <a:r>
              <a:rPr lang="zh-CN" altLang="en-US" dirty="0"/>
              <a:t>，那么查找时每查找一位就能过滤掉一半数据，提高查找效率）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070E4E-521B-4AA2-AB9C-794AB1D2D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69" y="681037"/>
            <a:ext cx="3424742" cy="5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4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88ACE-4515-4030-BAB8-3A5248D4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E7F80B-287C-47BF-BBEB-916261A8F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作者通过实验发现对同一训练点的不同模态如果使用同一哈希码，训练效果会更好</a:t>
                </a:r>
                <a:endParaRPr lang="en-US" altLang="zh-CN" dirty="0"/>
              </a:p>
              <a:p>
                <a:r>
                  <a:rPr lang="zh-CN" altLang="en-US" dirty="0"/>
                  <a:t>所以令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=B</a:t>
                </a:r>
                <a:r>
                  <a:rPr lang="zh-CN" altLang="en-US" dirty="0"/>
                  <a:t>，得到最终损失函数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E7F80B-287C-47BF-BBEB-916261A8F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8C5DF04-605A-4DA5-8D52-8CB7AF032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7894313" cy="27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8744D-D1C1-4716-943B-81486846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666073-4316-4587-B491-10801A97C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算法的最终输出是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/>
                  <a:t>B</a:t>
                </a:r>
              </a:p>
              <a:p>
                <a:r>
                  <a:rPr lang="zh-CN" altLang="en-US" dirty="0"/>
                  <a:t>训练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时，先固定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，然后使用随机梯度下降算法和</a:t>
                </a:r>
                <a:r>
                  <a:rPr lang="en-US" altLang="zh-CN" dirty="0"/>
                  <a:t>BP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r>
                  <a:rPr lang="zh-CN" altLang="en-US" dirty="0"/>
                  <a:t>对于每个训练点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，先计算以下梯度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666073-4316-4587-B491-10801A97C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CBF3F62-3AB4-4421-8218-7E444E611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0635"/>
            <a:ext cx="5369131" cy="15931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9E62A22-C8B2-42C3-B552-8AB32DCE04D3}"/>
                  </a:ext>
                </a:extLst>
              </p:cNvPr>
              <p:cNvSpPr txBox="1"/>
              <p:nvPr/>
            </p:nvSpPr>
            <p:spPr>
              <a:xfrm>
                <a:off x="838200" y="4974505"/>
                <a:ext cx="10044333" cy="1424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然后通过链式法则计算</a:t>
                </a:r>
                <a:endParaRPr lang="en-US" altLang="zh-CN" sz="2800" dirty="0"/>
              </a:p>
              <a:p>
                <a:r>
                  <a:rPr lang="zh-CN" altLang="en-US" sz="2800" dirty="0"/>
                  <a:t>最后用</a:t>
                </a:r>
                <a:r>
                  <a:rPr lang="en-US" altLang="zh-CN" sz="2800" dirty="0"/>
                  <a:t>BP</a:t>
                </a:r>
                <a:r>
                  <a:rPr lang="zh-CN" altLang="en-US" sz="2800" dirty="0"/>
                  <a:t>算法更新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800" dirty="0"/>
                  <a:t>；</a:t>
                </a:r>
                <a:endParaRPr lang="en-US" altLang="zh-CN" sz="2800" dirty="0"/>
              </a:p>
              <a:p>
                <a:r>
                  <a:rPr lang="zh-CN" altLang="en-US" sz="2800" dirty="0"/>
                  <a:t>训练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zh-CN" altLang="en-US" sz="2800" dirty="0"/>
                  <a:t>时也一样；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9E62A22-C8B2-42C3-B552-8AB32DCE0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74505"/>
                <a:ext cx="10044333" cy="1424621"/>
              </a:xfrm>
              <a:prstGeom prst="rect">
                <a:avLst/>
              </a:prstGeom>
              <a:blipFill>
                <a:blip r:embed="rId4"/>
                <a:stretch>
                  <a:fillRect l="-1275" t="-4701" b="-8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22EF11B-66AA-4F19-8378-2D4734FD56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31" y="5000528"/>
            <a:ext cx="574038" cy="4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4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5DE22-627F-46DE-B5EB-7BBF67CB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F12A82-2E93-49D5-AD79-93ACF9C82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，固定好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zh-CN" altLang="en-US" dirty="0"/>
                  <a:t>后</a:t>
                </a:r>
                <a:endParaRPr lang="en-US" altLang="zh-CN" dirty="0"/>
              </a:p>
              <a:p>
                <a:r>
                  <a:rPr lang="zh-CN" altLang="en-US" dirty="0"/>
                  <a:t>由于最小化</a:t>
                </a:r>
                <a:endParaRPr lang="en-US" altLang="zh-CN" dirty="0"/>
              </a:p>
              <a:p>
                <a:r>
                  <a:rPr lang="zh-CN" altLang="en-US" dirty="0"/>
                  <a:t>根据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范数的定义可以转化为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F12A82-2E93-49D5-AD79-93ACF9C82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0F51E0D-57B5-460B-9396-B3E987695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16188"/>
            <a:ext cx="6502479" cy="16256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515620-147B-44FE-A06F-F1632A8A9EAE}"/>
              </a:ext>
            </a:extLst>
          </p:cNvPr>
          <p:cNvSpPr txBox="1"/>
          <p:nvPr/>
        </p:nvSpPr>
        <p:spPr>
          <a:xfrm>
            <a:off x="998806" y="5376744"/>
            <a:ext cx="103549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也就是说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DD39E5-645F-43B7-AE24-3A234899A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" y="5828858"/>
            <a:ext cx="4539867" cy="6962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C332B4-8805-4873-92E8-0887A0458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835" y="2392050"/>
            <a:ext cx="3538790" cy="5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0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B6495-538D-4EFE-800A-B875046B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D93446-F357-4C07-A8A3-5FD7C4105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5445"/>
            <a:ext cx="5134692" cy="43154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BC69BB-B047-4068-9EEB-5B757C65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10" y="1815445"/>
            <a:ext cx="498227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8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81051-8B18-4D73-9CA6-648474ED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方法评估（</a:t>
            </a:r>
            <a:r>
              <a:rPr lang="en-US" altLang="zh-CN" b="1" dirty="0"/>
              <a:t>Hamming Ranking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30EF77-6E72-496F-A713-6E2EE0C25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289345" cy="44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8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E8577-7960-41C8-8E49-65E73C5F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方法评估（</a:t>
            </a:r>
            <a:r>
              <a:rPr lang="en-US" altLang="zh-CN" b="1" dirty="0"/>
              <a:t> Hamming Ranking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ABFB23-B4BF-4028-A2E5-0079CD4AC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75583"/>
            <a:ext cx="10515600" cy="4520828"/>
          </a:xfrm>
        </p:spPr>
      </p:pic>
    </p:spTree>
    <p:extLst>
      <p:ext uri="{BB962C8B-B14F-4D97-AF65-F5344CB8AC3E}">
        <p14:creationId xmlns:p14="http://schemas.microsoft.com/office/powerpoint/2010/main" val="747951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52C81-6959-45D6-BC98-B5DF08EC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方法评估（</a:t>
            </a:r>
            <a:r>
              <a:rPr lang="en-US" altLang="zh-CN" b="1" dirty="0"/>
              <a:t> Hash Lookup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1DABD4-BEC4-432C-AF70-2A3E6E9A2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861451" cy="4824376"/>
          </a:xfrm>
        </p:spPr>
      </p:pic>
    </p:spTree>
    <p:extLst>
      <p:ext uri="{BB962C8B-B14F-4D97-AF65-F5344CB8AC3E}">
        <p14:creationId xmlns:p14="http://schemas.microsoft.com/office/powerpoint/2010/main" val="369818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365BE-CF01-4020-9A4E-8AB3CF7A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69FED-4B93-4F21-85EA-9417B4DC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这是一篇</a:t>
            </a:r>
            <a:r>
              <a:rPr lang="en-US" altLang="zh-CN" dirty="0"/>
              <a:t>cvpr2017</a:t>
            </a:r>
            <a:r>
              <a:rPr lang="zh-CN" altLang="en-US" dirty="0"/>
              <a:t>的论文；</a:t>
            </a:r>
            <a:endParaRPr lang="en-US" altLang="zh-CN" dirty="0"/>
          </a:p>
          <a:p>
            <a:r>
              <a:rPr lang="zh-CN" altLang="en-US" dirty="0"/>
              <a:t>作者利用一个两路的深度模型将两种不同模态的数据</a:t>
            </a:r>
            <a:r>
              <a:rPr lang="en-US" altLang="zh-CN" dirty="0"/>
              <a:t>(</a:t>
            </a:r>
            <a:r>
              <a:rPr lang="zh-CN" altLang="en-US" dirty="0"/>
              <a:t>文章中是文本和图像</a:t>
            </a:r>
            <a:r>
              <a:rPr lang="en-US" altLang="zh-CN" dirty="0"/>
              <a:t>)</a:t>
            </a:r>
            <a:r>
              <a:rPr lang="zh-CN" altLang="en-US" dirty="0"/>
              <a:t>变换到一个公共空间，并要求相似的样本在这个公共空间中相互靠近。通过同时对图像和图像、图像和文本、文本和文本这几种不同类型的样本对施加这个约束，可以保证两种模态样本的对齐。如此一来，即可实现在公共空间中的跨模态检索。</a:t>
            </a:r>
          </a:p>
        </p:txBody>
      </p:sp>
    </p:spTree>
    <p:extLst>
      <p:ext uri="{BB962C8B-B14F-4D97-AF65-F5344CB8AC3E}">
        <p14:creationId xmlns:p14="http://schemas.microsoft.com/office/powerpoint/2010/main" val="181863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F5202-A5E6-4747-AFAD-D66FDE25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8A290C-2596-49C0-84A2-86ECD6973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" y="2166424"/>
            <a:ext cx="11873425" cy="3685735"/>
          </a:xfrm>
        </p:spPr>
      </p:pic>
    </p:spTree>
    <p:extLst>
      <p:ext uri="{BB962C8B-B14F-4D97-AF65-F5344CB8AC3E}">
        <p14:creationId xmlns:p14="http://schemas.microsoft.com/office/powerpoint/2010/main" val="297611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9FFDF-1949-46B0-97CE-050D4C8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1B349-82FB-4DA6-8ACC-6865E87A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图像特征学习：由五个卷积层和三个全连接层组成的</a:t>
            </a:r>
            <a:r>
              <a:rPr lang="en-US" altLang="zh-CN" dirty="0"/>
              <a:t>CNN</a:t>
            </a:r>
            <a:r>
              <a:rPr lang="zh-CN" altLang="en-US" dirty="0"/>
              <a:t>模型；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32430-6A24-4088-8287-A282F3014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4522"/>
            <a:ext cx="5557317" cy="29915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4F3D29-EE17-4F01-A634-39A8A4572D10}"/>
              </a:ext>
            </a:extLst>
          </p:cNvPr>
          <p:cNvSpPr txBox="1"/>
          <p:nvPr/>
        </p:nvSpPr>
        <p:spPr>
          <a:xfrm>
            <a:off x="7146388" y="2644726"/>
            <a:ext cx="420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f. Num x size x size</a:t>
            </a:r>
            <a:r>
              <a:rPr lang="zh-CN" altLang="en-US" dirty="0"/>
              <a:t>：卷积核的数量和感受野尺寸（</a:t>
            </a:r>
            <a:r>
              <a:rPr lang="en-US" altLang="zh-CN" dirty="0"/>
              <a:t>receptive field size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St. </a:t>
            </a:r>
            <a:r>
              <a:rPr lang="zh-CN" altLang="en-US" dirty="0"/>
              <a:t>：卷积核的步长；</a:t>
            </a:r>
            <a:endParaRPr lang="en-US" altLang="zh-CN" dirty="0"/>
          </a:p>
          <a:p>
            <a:r>
              <a:rPr lang="en-US" altLang="zh-CN" dirty="0"/>
              <a:t>pad</a:t>
            </a:r>
            <a:r>
              <a:rPr lang="zh-CN" altLang="en-US" dirty="0"/>
              <a:t>：每个</a:t>
            </a:r>
            <a:r>
              <a:rPr lang="en-US" altLang="zh-CN" dirty="0"/>
              <a:t>size</a:t>
            </a:r>
            <a:r>
              <a:rPr lang="zh-CN" altLang="en-US" dirty="0"/>
              <a:t>输入的像素数量；</a:t>
            </a:r>
            <a:endParaRPr lang="en-US" altLang="zh-CN" dirty="0"/>
          </a:p>
          <a:p>
            <a:r>
              <a:rPr lang="en-US" altLang="zh-CN" dirty="0"/>
              <a:t>LRN</a:t>
            </a:r>
            <a:r>
              <a:rPr lang="zh-CN" altLang="en-US" dirty="0"/>
              <a:t>：局部响应归一化；</a:t>
            </a:r>
            <a:endParaRPr lang="en-US" altLang="zh-CN" dirty="0"/>
          </a:p>
          <a:p>
            <a:r>
              <a:rPr lang="en-US" altLang="zh-CN" dirty="0"/>
              <a:t>Pool</a:t>
            </a:r>
            <a:r>
              <a:rPr lang="zh-CN" altLang="en-US" dirty="0"/>
              <a:t>：下采样因子</a:t>
            </a:r>
          </a:p>
        </p:txBody>
      </p:sp>
    </p:spTree>
    <p:extLst>
      <p:ext uri="{BB962C8B-B14F-4D97-AF65-F5344CB8AC3E}">
        <p14:creationId xmlns:p14="http://schemas.microsoft.com/office/powerpoint/2010/main" val="269674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AFE99-9891-4F7D-8048-7C75FF73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D6CC1-6EF8-47D0-9616-33A1D726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文本特征学习：由两层全连接层组成的深度神经网络模型；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060352-ED06-419C-A54C-B38236DAA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766"/>
            <a:ext cx="6822457" cy="19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2D16D-C35F-4674-8620-CAFAE70A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特征学习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922D51-A82A-4CE5-AD6A-A8F7DC9E6B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二者的输出均为长度为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的哈希编码，分别用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第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张图片的哈希码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表示第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段文本的哈希码；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分别代表两个神经网络的训练参数；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922D51-A82A-4CE5-AD6A-A8F7DC9E6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02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4FDA-BE8A-4FF9-B79C-87F9AA7B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哈希编码学习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B9C73-313C-4C82-9A29-ADF11A7E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先给出损失函数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986F63-D94D-4B92-916C-A3AB913A3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37" y="365125"/>
            <a:ext cx="5992166" cy="2947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926268D6-083D-49E0-A4DF-6F8F23B771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9678283"/>
                  </p:ext>
                </p:extLst>
              </p:nvPr>
            </p:nvGraphicFramePr>
            <p:xfrm>
              <a:off x="838200" y="3312688"/>
              <a:ext cx="8128000" cy="34029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5831">
                      <a:extLst>
                        <a:ext uri="{9D8B030D-6E8A-4147-A177-3AD203B41FA5}">
                          <a16:colId xmlns:a16="http://schemas.microsoft.com/office/drawing/2014/main" val="2792047981"/>
                        </a:ext>
                      </a:extLst>
                    </a:gridCol>
                    <a:gridCol w="3972169">
                      <a:extLst>
                        <a:ext uri="{9D8B030D-6E8A-4147-A177-3AD203B41FA5}">
                          <a16:colId xmlns:a16="http://schemas.microsoft.com/office/drawing/2014/main" val="14034290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意义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367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536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8537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973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第</a:t>
                          </a:r>
                          <a:r>
                            <a:rPr lang="en-US" altLang="zh-CN" dirty="0" err="1"/>
                            <a:t>i</a:t>
                          </a:r>
                          <a:r>
                            <a:rPr lang="zh-CN" altLang="en-US" dirty="0"/>
                            <a:t>张图片的哈希码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906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第</a:t>
                          </a:r>
                          <a:r>
                            <a:rPr lang="en-US" altLang="zh-CN" dirty="0"/>
                            <a:t>j</a:t>
                          </a:r>
                          <a:r>
                            <a:rPr lang="zh-CN" altLang="en-US" dirty="0"/>
                            <a:t>段文本的哈希码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5830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CN" dirty="0"/>
                            <a:t>γ</a:t>
                          </a:r>
                          <a:r>
                            <a:rPr lang="en-US" altLang="zh-CN" dirty="0"/>
                            <a:t> </a:t>
                          </a:r>
                          <a:r>
                            <a:rPr lang="zh-CN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超参数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7441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相似矩阵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5142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926268D6-083D-49E0-A4DF-6F8F23B771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9678283"/>
                  </p:ext>
                </p:extLst>
              </p:nvPr>
            </p:nvGraphicFramePr>
            <p:xfrm>
              <a:off x="838200" y="3312688"/>
              <a:ext cx="8128000" cy="34029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5831">
                      <a:extLst>
                        <a:ext uri="{9D8B030D-6E8A-4147-A177-3AD203B41FA5}">
                          <a16:colId xmlns:a16="http://schemas.microsoft.com/office/drawing/2014/main" val="2792047981"/>
                        </a:ext>
                      </a:extLst>
                    </a:gridCol>
                    <a:gridCol w="3972169">
                      <a:extLst>
                        <a:ext uri="{9D8B030D-6E8A-4147-A177-3AD203B41FA5}">
                          <a16:colId xmlns:a16="http://schemas.microsoft.com/office/drawing/2014/main" val="14034290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意义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367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7" t="-106557" r="-96188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4755" t="-106557" r="-613" b="-7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536901"/>
                      </a:ext>
                    </a:extLst>
                  </a:tr>
                  <a:tr h="407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7" t="-188060" r="-96188" b="-576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4755" t="-188060" r="-613" b="-576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853778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7" t="-194949" r="-96188" b="-289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4755" t="-194949" r="-613" b="-289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973550"/>
                      </a:ext>
                    </a:extLst>
                  </a:tr>
                  <a:tr h="4406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7" t="-400000" r="-96188" b="-2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第</a:t>
                          </a:r>
                          <a:r>
                            <a:rPr lang="en-US" altLang="zh-CN" dirty="0" err="1"/>
                            <a:t>i</a:t>
                          </a:r>
                          <a:r>
                            <a:rPr lang="zh-CN" altLang="en-US" dirty="0"/>
                            <a:t>张图片的哈希码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906868"/>
                      </a:ext>
                    </a:extLst>
                  </a:tr>
                  <a:tr h="4716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7" t="-474026" r="-96188" b="-177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第</a:t>
                          </a:r>
                          <a:r>
                            <a:rPr lang="en-US" altLang="zh-CN" dirty="0"/>
                            <a:t>j</a:t>
                          </a:r>
                          <a:r>
                            <a:rPr lang="zh-CN" altLang="en-US" dirty="0"/>
                            <a:t>段文本的哈希码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5830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7" t="-724590" r="-961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超参数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7441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7" t="-824590" r="-961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相似矩阵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5142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283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3C26E-45F6-40A0-91C9-EECF5F8D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损失函数第一项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6DCE870-075E-4770-8923-5EBAF286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68" y="476285"/>
            <a:ext cx="4922378" cy="1214403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91EC3F9-A1DB-403C-811A-4EC1DF95E1AC}"/>
              </a:ext>
            </a:extLst>
          </p:cNvPr>
          <p:cNvSpPr txBox="1"/>
          <p:nvPr/>
        </p:nvSpPr>
        <p:spPr>
          <a:xfrm>
            <a:off x="942535" y="1814732"/>
            <a:ext cx="9598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它是下面这条公式的负对数似然函数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828C96-8784-4851-A6AE-12B82EE0D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" y="2215663"/>
            <a:ext cx="7023893" cy="2088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3C88370-8A18-45E0-ADAF-5469229224EC}"/>
                  </a:ext>
                </a:extLst>
              </p:cNvPr>
              <p:cNvSpPr txBox="1"/>
              <p:nvPr/>
            </p:nvSpPr>
            <p:spPr>
              <a:xfrm>
                <a:off x="942535" y="4431323"/>
                <a:ext cx="9598511" cy="1763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最小化第一项就是最大化上面这条公式，也就是说当第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张图片和第</a:t>
                </a:r>
                <a:r>
                  <a:rPr lang="en-US" altLang="zh-CN" sz="2400" dirty="0"/>
                  <a:t>j</a:t>
                </a:r>
                <a:r>
                  <a:rPr lang="zh-CN" altLang="en-US" sz="2400" dirty="0"/>
                  <a:t>段文本相似时，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1</a:t>
                </a:r>
                <a:r>
                  <a:rPr lang="zh-CN" altLang="en-US" sz="2400" dirty="0"/>
                  <a:t>，此时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而根据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/>
                  <a:t>的定义，当第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张图片的哈希码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和第</a:t>
                </a:r>
                <a:r>
                  <a:rPr lang="en-US" altLang="zh-CN" sz="2400" dirty="0"/>
                  <a:t>j</a:t>
                </a:r>
                <a:r>
                  <a:rPr lang="zh-CN" altLang="en-US" sz="2400" dirty="0"/>
                  <a:t>段文本的哈希码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越接近</m:t>
                    </m:r>
                  </m:oMath>
                </a14:m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/>
                  <a:t>越大，此时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也越大；当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时同理；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3C88370-8A18-45E0-ADAF-546922922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" y="4431323"/>
                <a:ext cx="9598511" cy="1763816"/>
              </a:xfrm>
              <a:prstGeom prst="rect">
                <a:avLst/>
              </a:prstGeom>
              <a:blipFill>
                <a:blip r:embed="rId4"/>
                <a:stretch>
                  <a:fillRect l="-1017" t="-24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10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A2D31-90E5-41C0-A2E4-77A5725C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损失函数第二项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61CED1-6D43-4AC8-8ECB-C8FE40EE3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zh-CN" altLang="en-US" dirty="0"/>
                  <a:t>可以把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看成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和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的连续替代；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61CED1-6D43-4AC8-8ECB-C8FE40EE3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8ACB95A-1D15-4CB1-A246-DA937E2AC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13" y="681037"/>
            <a:ext cx="4986551" cy="7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3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677</Words>
  <Application>Microsoft Office PowerPoint</Application>
  <PresentationFormat>宽屏</PresentationFormat>
  <Paragraphs>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Deep Cross-Modal Hashing </vt:lpstr>
      <vt:lpstr>简介</vt:lpstr>
      <vt:lpstr>图示</vt:lpstr>
      <vt:lpstr>特征学习</vt:lpstr>
      <vt:lpstr>特征学习</vt:lpstr>
      <vt:lpstr>特征学习</vt:lpstr>
      <vt:lpstr>哈希编码学习</vt:lpstr>
      <vt:lpstr>损失函数第一项</vt:lpstr>
      <vt:lpstr>损失函数第二项</vt:lpstr>
      <vt:lpstr>损失函数第三项</vt:lpstr>
      <vt:lpstr>优化</vt:lpstr>
      <vt:lpstr>训练</vt:lpstr>
      <vt:lpstr>训练</vt:lpstr>
      <vt:lpstr>算法</vt:lpstr>
      <vt:lpstr>方法评估（Hamming Ranking ）</vt:lpstr>
      <vt:lpstr>方法评估（ Hamming Ranking ）</vt:lpstr>
      <vt:lpstr>方法评估（ Hash Lookup 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Cross-Modal Hashing </dc:title>
  <dc:creator>星星</dc:creator>
  <cp:lastModifiedBy>星星</cp:lastModifiedBy>
  <cp:revision>32</cp:revision>
  <dcterms:created xsi:type="dcterms:W3CDTF">2018-05-24T05:44:24Z</dcterms:created>
  <dcterms:modified xsi:type="dcterms:W3CDTF">2018-05-25T03:14:03Z</dcterms:modified>
</cp:coreProperties>
</file>