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4" d="100"/>
          <a:sy n="144" d="100"/>
        </p:scale>
        <p:origin x="-96" y="-2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FE0A5-1B8A-46EF-B3B2-4DAFE02EEC2B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44B3C-9145-4CBB-BE84-40169FC79C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765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FE0A5-1B8A-46EF-B3B2-4DAFE02EEC2B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44B3C-9145-4CBB-BE84-40169FC79C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152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FE0A5-1B8A-46EF-B3B2-4DAFE02EEC2B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44B3C-9145-4CBB-BE84-40169FC79C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37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FE0A5-1B8A-46EF-B3B2-4DAFE02EEC2B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44B3C-9145-4CBB-BE84-40169FC79C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01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FE0A5-1B8A-46EF-B3B2-4DAFE02EEC2B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44B3C-9145-4CBB-BE84-40169FC79C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21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FE0A5-1B8A-46EF-B3B2-4DAFE02EEC2B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44B3C-9145-4CBB-BE84-40169FC79C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880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FE0A5-1B8A-46EF-B3B2-4DAFE02EEC2B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44B3C-9145-4CBB-BE84-40169FC79C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354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FE0A5-1B8A-46EF-B3B2-4DAFE02EEC2B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44B3C-9145-4CBB-BE84-40169FC79C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543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FE0A5-1B8A-46EF-B3B2-4DAFE02EEC2B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44B3C-9145-4CBB-BE84-40169FC79C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701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FE0A5-1B8A-46EF-B3B2-4DAFE02EEC2B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44B3C-9145-4CBB-BE84-40169FC79C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24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FE0A5-1B8A-46EF-B3B2-4DAFE02EEC2B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44B3C-9145-4CBB-BE84-40169FC79C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625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FE0A5-1B8A-46EF-B3B2-4DAFE02EEC2B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44B3C-9145-4CBB-BE84-40169FC79C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838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Binary Network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endParaRPr lang="en-US" altLang="zh-CN" sz="1400" dirty="0" smtClean="0"/>
          </a:p>
          <a:p>
            <a:pPr algn="r"/>
            <a:r>
              <a:rPr lang="zh-CN" altLang="en-US" sz="1400" dirty="0" smtClean="0"/>
              <a:t>胡超杰 </a:t>
            </a:r>
            <a:endParaRPr lang="en-US" altLang="zh-CN" sz="1400" dirty="0" smtClean="0"/>
          </a:p>
          <a:p>
            <a:pPr algn="r"/>
            <a:r>
              <a:rPr lang="en-US" altLang="zh-CN" sz="1400" dirty="0" smtClean="0"/>
              <a:t>2018.10.12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1185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/>
              <a:t>每一</a:t>
            </a:r>
            <a:r>
              <a:rPr lang="zh-CN" altLang="en-US" sz="3600" dirty="0" smtClean="0"/>
              <a:t>层的输入二值化</a:t>
            </a:r>
            <a:endParaRPr lang="zh-CN" alt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/>
                      </a:rPr>
                      <m:t>𝓲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𝑠𝑖𝑔𝑛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r>
                      <a:rPr lang="en-US" altLang="zh-CN" b="0" i="1" smtClean="0">
                        <a:latin typeface="Cambria Math"/>
                      </a:rPr>
                      <m:t>𝐼</m:t>
                    </m:r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/>
                      </a:rPr>
                      <m:t>𝛽</m:t>
                    </m:r>
                    <m:r>
                      <a:rPr lang="zh-CN" altLang="en-US" i="1" smtClean="0">
                        <a:latin typeface="Cambria Math"/>
                      </a:rPr>
                      <m:t>𝓲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/>
                      </a:rPr>
                      <m:t>𝛽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𝐼</m:t>
                            </m:r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723878"/>
            <a:ext cx="6419300" cy="897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2416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zh-CN" dirty="0" smtClean="0"/>
              </a:p>
              <a:p>
                <a:r>
                  <a:rPr lang="zh-CN" altLang="en-US" dirty="0" smtClean="0"/>
                  <a:t>激活函数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𝑠𝑖𝑔𝑛</m:t>
                    </m:r>
                    <m:r>
                      <a:rPr lang="en-US" altLang="zh-CN" b="0" i="1" smtClean="0">
                        <a:latin typeface="Cambria Math"/>
                      </a:rPr>
                      <m:t>()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𝑐𝑜𝑛𝑣</m:t>
                    </m:r>
                    <m:r>
                      <a:rPr lang="en-US" altLang="zh-CN" b="0" i="1" smtClean="0">
                        <a:latin typeface="Cambria Math"/>
                      </a:rPr>
                      <m:t>→</m:t>
                    </m:r>
                    <m:r>
                      <a:rPr lang="en-US" altLang="zh-CN" b="0" i="1" smtClean="0">
                        <a:latin typeface="Cambria Math"/>
                      </a:rPr>
                      <m:t>𝑏𝑎𝑡𝑐h</m:t>
                    </m:r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</a:rPr>
                      <m:t>𝑛𝑜𝑟𝑚</m:t>
                    </m:r>
                    <m:r>
                      <a:rPr lang="en-US" altLang="zh-CN" b="0" i="1" smtClean="0">
                        <a:latin typeface="Cambria Math"/>
                      </a:rPr>
                      <m:t>→</m:t>
                    </m:r>
                    <m:r>
                      <a:rPr lang="en-US" altLang="zh-CN" b="0" i="1" smtClean="0">
                        <a:latin typeface="Cambria Math"/>
                      </a:rPr>
                      <m:t>𝑎𝑐𝑡𝑖𝑣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5299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Bi-real Net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zh-CN" sz="2800" b="0" dirty="0" smtClean="0"/>
              </a:p>
              <a:p>
                <a:r>
                  <a:rPr lang="zh-CN" altLang="en-US" sz="2800" b="0" dirty="0" smtClean="0"/>
                  <a:t>对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</a:rPr>
                      <m:t>𝑠𝑖𝑔𝑛</m:t>
                    </m:r>
                    <m:r>
                      <a:rPr lang="en-US" altLang="zh-CN" sz="2800" b="0" i="1" smtClean="0">
                        <a:latin typeface="Cambria Math"/>
                      </a:rPr>
                      <m:t>()</m:t>
                    </m:r>
                  </m:oMath>
                </a14:m>
                <a:r>
                  <a:rPr lang="zh-CN" altLang="en-US" sz="2800" dirty="0" smtClean="0"/>
                  <a:t>来说比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</a:rPr>
                      <m:t>𝑐𝑙𝑖𝑝</m:t>
                    </m:r>
                    <m:r>
                      <a:rPr lang="en-US" altLang="zh-CN" sz="2800" b="0" i="1" smtClean="0">
                        <a:latin typeface="Cambria Math"/>
                      </a:rPr>
                      <m:t>()</m:t>
                    </m:r>
                  </m:oMath>
                </a14:m>
                <a:r>
                  <a:rPr lang="zh-CN" altLang="en-US" sz="2800" dirty="0" smtClean="0"/>
                  <a:t>更优的近似函数？</a:t>
                </a:r>
                <a:endParaRPr lang="en-US" altLang="zh-CN" sz="2800" dirty="0" smtClean="0"/>
              </a:p>
              <a:p>
                <a:endParaRPr lang="en-US" altLang="zh-CN" sz="2800" dirty="0"/>
              </a:p>
              <a:p>
                <a:r>
                  <a:rPr lang="zh-CN" altLang="en-US" sz="2800" dirty="0"/>
                  <a:t>激活函数二值化带来的信息损失？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3460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/>
              <a:t>更优</a:t>
            </a:r>
            <a:r>
              <a:rPr lang="zh-CN" altLang="en-US" sz="3200" dirty="0" smtClean="0"/>
              <a:t>的近似函数</a:t>
            </a:r>
            <a:endParaRPr lang="zh-CN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zh-CN" altLang="en-US" sz="2400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zh-CN" altLang="en-US" sz="2400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𝑥</m:t>
                          </m:r>
                        </m:den>
                      </m:f>
                      <m:r>
                        <a:rPr lang="en-US" altLang="zh-CN" sz="240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2+2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  −1≤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&lt;0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2 −2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      0≤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&lt;1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0                 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859782"/>
            <a:ext cx="6247357" cy="1375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581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 smtClean="0"/>
              <a:t>二值化带来的信息损失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139702"/>
            <a:ext cx="1714128" cy="2170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139702"/>
            <a:ext cx="1852364" cy="223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134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 smtClean="0"/>
              <a:t>可以尝试的方向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L0</a:t>
            </a:r>
            <a:r>
              <a:rPr lang="zh-CN" altLang="en-US" sz="2400" dirty="0" smtClean="0"/>
              <a:t>范数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000" dirty="0" smtClean="0"/>
              <a:t>Learning </a:t>
            </a:r>
            <a:r>
              <a:rPr lang="en-US" altLang="zh-CN" sz="2000" dirty="0"/>
              <a:t>Sparse Neural </a:t>
            </a:r>
            <a:r>
              <a:rPr lang="en-US" altLang="zh-CN" sz="2000" dirty="0" smtClean="0"/>
              <a:t>Networks through L0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Regularization(ICLR2018)</a:t>
            </a:r>
            <a:endParaRPr lang="en-US" altLang="zh-CN" sz="2000" dirty="0"/>
          </a:p>
          <a:p>
            <a:endParaRPr lang="en-US" altLang="zh-CN" sz="2400" dirty="0"/>
          </a:p>
          <a:p>
            <a:r>
              <a:rPr lang="zh-CN" altLang="en-US" sz="2400" dirty="0"/>
              <a:t>混合整数规划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000" dirty="0"/>
              <a:t>Extremely Low Bit Neural Network: Squeeze the Last Bit Out with </a:t>
            </a:r>
            <a:r>
              <a:rPr lang="en-US" altLang="zh-CN" sz="2000" dirty="0" smtClean="0"/>
              <a:t>ADMM(AAAI2018)</a:t>
            </a:r>
            <a:endParaRPr lang="en-US" altLang="zh-CN" sz="20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7260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/>
              <a:t>梯度量化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000" dirty="0"/>
              <a:t>QSGD:Communication-EfﬁcientSGD </a:t>
            </a:r>
            <a:r>
              <a:rPr lang="en-US" altLang="zh-CN" sz="2000" dirty="0" smtClean="0"/>
              <a:t>via Gradient Quantization and Encoding(NIPS2017)</a:t>
            </a:r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Error </a:t>
            </a:r>
            <a:r>
              <a:rPr lang="en-US" altLang="zh-CN" sz="2000" dirty="0"/>
              <a:t>Compensated Quantized SGD and its Applications to Large-scale Distributed Optimization(ICML2018)</a:t>
            </a:r>
          </a:p>
          <a:p>
            <a:endParaRPr lang="en-US" altLang="zh-CN" sz="20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220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THANKS!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46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XNOR-Net:ImageNet Classiﬁcation Using Binary Convolutional Neural Networks(ECCV2016)</a:t>
            </a:r>
          </a:p>
          <a:p>
            <a:endParaRPr lang="en-US" altLang="zh-CN" dirty="0" smtClean="0"/>
          </a:p>
          <a:p>
            <a:r>
              <a:rPr lang="en-US" altLang="zh-CN" sz="2400" dirty="0"/>
              <a:t>Bi-Real Net: Enhancing the Performance of 1-bit CNNs With Improved Representational Capability and Advanced Training </a:t>
            </a:r>
            <a:r>
              <a:rPr lang="en-US" altLang="zh-CN" sz="2400" dirty="0" smtClean="0"/>
              <a:t>Algorithm(ECCV2018)</a:t>
            </a:r>
            <a:endParaRPr lang="en-US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739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XNOR-Net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/>
                      </a:rPr>
                      <m:t>𝔀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𝑠𝑖𝑔𝑛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r>
                      <a:rPr lang="en-US" altLang="zh-CN" b="0" i="1" smtClean="0">
                        <a:latin typeface="Cambria Math"/>
                      </a:rPr>
                      <m:t>𝑤</m:t>
                    </m:r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sz="1800" dirty="0" smtClean="0"/>
                  <a:t>       前向传播用</a:t>
                </a:r>
                <a14:m>
                  <m:oMath xmlns:m="http://schemas.openxmlformats.org/officeDocument/2006/math">
                    <m:r>
                      <a:rPr lang="zh-CN" altLang="en-US" sz="1800" b="0" i="1" smtClean="0">
                        <a:latin typeface="Cambria Math"/>
                      </a:rPr>
                      <m:t>𝔀</m:t>
                    </m:r>
                  </m:oMath>
                </a14:m>
                <a:r>
                  <a:rPr lang="zh-CN" altLang="en-US" sz="1800" dirty="0" smtClean="0"/>
                  <a:t>，权重更新用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/>
                      </a:rPr>
                      <m:t>𝑤</m:t>
                    </m:r>
                  </m:oMath>
                </a14:m>
                <a:endParaRPr lang="en-US" altLang="zh-CN" sz="1800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zh-CN" altLang="en-US" sz="2400" dirty="0" smtClean="0"/>
                  <a:t>信息表达缺失？</a:t>
                </a:r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a:rPr lang="zh-CN" altLang="en-US" sz="2400" b="0" i="1" dirty="0" smtClean="0">
                        <a:latin typeface="Cambria Math"/>
                      </a:rPr>
                      <m:t>梯度下降</m:t>
                    </m:r>
                    <m:r>
                      <a:rPr lang="zh-CN" altLang="en-US" sz="2400" i="1" dirty="0">
                        <a:latin typeface="Cambria Math"/>
                      </a:rPr>
                      <m:t>如何</m:t>
                    </m:r>
                    <m:r>
                      <a:rPr lang="zh-CN" altLang="en-US" sz="2400" i="1" dirty="0" smtClean="0">
                        <a:latin typeface="Cambria Math"/>
                      </a:rPr>
                      <m:t>处理</m:t>
                    </m:r>
                    <m:r>
                      <a:rPr lang="en-US" altLang="zh-CN" sz="2400" b="0" i="1" smtClean="0">
                        <a:latin typeface="Cambria Math"/>
                      </a:rPr>
                      <m:t>𝑠𝑖𝑔𝑛</m:t>
                    </m:r>
                    <m:r>
                      <a:rPr lang="zh-CN" altLang="en-US" sz="2400" b="0" i="1" smtClean="0">
                        <a:latin typeface="Cambria Math"/>
                      </a:rPr>
                      <m:t>？</m:t>
                    </m:r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695" y="1851670"/>
            <a:ext cx="4210084" cy="1862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816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3600" dirty="0"/>
              <a:t>信息表达缺</a:t>
            </a:r>
            <a:r>
              <a:rPr lang="zh-CN" altLang="en-US" sz="3600" dirty="0" smtClean="0"/>
              <a:t>失？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/>
                      </a:rPr>
                      <m:t>𝛼</m:t>
                    </m:r>
                    <m:r>
                      <a:rPr lang="zh-CN" altLang="en-US" b="0" i="1" smtClean="0">
                        <a:latin typeface="Cambria Math"/>
                      </a:rPr>
                      <m:t>𝔀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337" y="2139702"/>
            <a:ext cx="4220468" cy="1938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0813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𝑊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r>
                        <a:rPr lang="zh-CN" altLang="en-US" sz="2800" b="0" i="1" smtClean="0">
                          <a:latin typeface="Cambria Math"/>
                        </a:rPr>
                        <m:t>𝛼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𝐵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, 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𝐵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∈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{−1,+1}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altLang="zh-CN" sz="280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𝐽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𝐵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zh-CN" altLang="en-US" sz="2800" b="0" i="1" smtClean="0">
                              <a:latin typeface="Cambria Math"/>
                            </a:rPr>
                            <m:t>𝛼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𝑊</m:t>
                              </m:r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zh-CN" altLang="en-US" sz="2800" b="0" i="1" smtClean="0">
                                  <a:latin typeface="Cambria Math"/>
                                </a:rPr>
                                <m:t>𝛼</m:t>
                              </m:r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𝐵</m:t>
                              </m:r>
                            </m:e>
                          </m:d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𝐽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𝐵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zh-CN" altLang="en-US" b="0" i="1" smtClean="0">
                              <a:latin typeface="Cambria Math"/>
                            </a:rPr>
                            <m:t>𝛼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r>
                        <a:rPr lang="en-US" altLang="zh-CN" b="0" i="1" smtClean="0">
                          <a:latin typeface="Cambria Math"/>
                        </a:rPr>
                        <m:t>𝑊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zh-CN" b="0" i="1" smtClean="0">
                          <a:latin typeface="Cambria Math"/>
                        </a:rPr>
                        <m:t>−2</m:t>
                      </m:r>
                      <m:r>
                        <a:rPr lang="zh-CN" altLang="en-US" b="0" i="1" smtClean="0">
                          <a:latin typeface="Cambria Math"/>
                        </a:rPr>
                        <m:t>𝛼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zh-CN" b="0" i="1" smtClean="0">
                          <a:latin typeface="Cambria Math"/>
                        </a:rPr>
                        <m:t>𝐵</m:t>
                      </m:r>
                      <m:r>
                        <a:rPr lang="en-US" altLang="zh-CN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zh-CN" altLang="en-US" b="0" i="1" smtClean="0">
                              <a:latin typeface="Cambria Math"/>
                            </a:rPr>
                            <m:t>𝛼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/>
                        </a:rPr>
                        <m:t>𝐵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734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𝐽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𝐵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zh-CN" altLang="en-US" b="0" i="1" smtClean="0">
                              <a:latin typeface="Cambria Math"/>
                            </a:rPr>
                            <m:t>𝛼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r>
                        <a:rPr lang="en-US" altLang="zh-CN" b="0" i="1" smtClean="0">
                          <a:latin typeface="Cambria Math"/>
                        </a:rPr>
                        <m:t>𝑊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zh-CN" b="0" i="1" smtClean="0">
                          <a:latin typeface="Cambria Math"/>
                        </a:rPr>
                        <m:t>−2</m:t>
                      </m:r>
                      <m:r>
                        <a:rPr lang="zh-CN" altLang="en-US" b="0" i="1" smtClean="0">
                          <a:latin typeface="Cambria Math"/>
                        </a:rPr>
                        <m:t>𝛼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zh-CN" b="0" i="1" smtClean="0">
                          <a:latin typeface="Cambria Math"/>
                        </a:rPr>
                        <m:t>𝐵</m:t>
                      </m:r>
                      <m:r>
                        <a:rPr lang="en-US" altLang="zh-CN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zh-CN" altLang="en-US" b="0" i="1" smtClean="0">
                              <a:latin typeface="Cambria Math"/>
                            </a:rPr>
                            <m:t>𝛼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/>
                        </a:rPr>
                        <m:t>𝐵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200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000" dirty="0" smtClean="0"/>
                  <a:t>当</a:t>
                </a:r>
                <a14:m>
                  <m:oMath xmlns:m="http://schemas.openxmlformats.org/officeDocument/2006/math">
                    <m:r>
                      <a:rPr lang="zh-CN" altLang="en-US" sz="2000" b="0" i="1" smtClean="0">
                        <a:latin typeface="Cambria Math"/>
                      </a:rPr>
                      <m:t>𝛼</m:t>
                    </m:r>
                    <m:r>
                      <a:rPr lang="zh-CN" altLang="en-US" sz="2000" i="1">
                        <a:latin typeface="Cambria Math"/>
                      </a:rPr>
                      <m:t>固定</m:t>
                    </m:r>
                    <m:r>
                      <a:rPr lang="zh-CN" altLang="en-US" sz="2000" b="0" i="1" smtClean="0">
                        <a:latin typeface="Cambria Math"/>
                      </a:rPr>
                      <m:t>时</m:t>
                    </m:r>
                  </m:oMath>
                </a14:m>
                <a:endParaRPr lang="en-US" altLang="zh-CN" sz="200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𝐵</m:t>
                        </m:r>
                      </m:e>
                      <m:sup>
                        <m:r>
                          <a:rPr lang="en-US" altLang="zh-CN" sz="2000" i="1" smtClean="0">
                            <a:latin typeface="Cambria Math"/>
                            <a:ea typeface="Cambria Math"/>
                          </a:rPr>
                          <m:t>∗</m:t>
                        </m:r>
                      </m:sup>
                    </m:sSup>
                    <m:r>
                      <a:rPr lang="en-US" altLang="zh-CN" sz="2000" b="0" i="1" smtClean="0">
                        <a:latin typeface="Cambria Math"/>
                      </a:rPr>
                      <m:t>=</m:t>
                    </m:r>
                    <m:r>
                      <a:rPr lang="en-US" altLang="zh-CN" sz="2000" b="0" i="1" smtClean="0">
                        <a:latin typeface="Cambria Math"/>
                      </a:rPr>
                      <m:t>𝑎𝑟𝑔𝑚𝑎𝑥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000" b="0" i="1" smtClean="0">
                            <a:latin typeface="Cambria Math"/>
                          </a:rPr>
                          <m:t>𝐵</m:t>
                        </m:r>
                      </m:e>
                    </m:d>
                    <m:r>
                      <a:rPr lang="en-US" altLang="zh-CN" sz="2000" b="0" i="1" smtClean="0">
                        <a:latin typeface="Cambria Math"/>
                      </a:rPr>
                      <m:t>    </m:t>
                    </m:r>
                    <m:r>
                      <a:rPr lang="en-US" altLang="zh-CN" sz="2000" b="0" i="1" smtClean="0">
                        <a:latin typeface="Cambria Math"/>
                      </a:rPr>
                      <m:t>𝑠</m:t>
                    </m:r>
                    <m:r>
                      <a:rPr lang="en-US" altLang="zh-CN" sz="2000" b="0" i="1" smtClean="0">
                        <a:latin typeface="Cambria Math"/>
                      </a:rPr>
                      <m:t>.</m:t>
                    </m:r>
                    <m:r>
                      <a:rPr lang="en-US" altLang="zh-CN" sz="2000" b="0" i="1" smtClean="0">
                        <a:latin typeface="Cambria Math"/>
                      </a:rPr>
                      <m:t>𝑡</m:t>
                    </m:r>
                    <m:r>
                      <a:rPr lang="en-US" altLang="zh-CN" sz="2000" b="0" i="1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altLang="zh-CN" sz="2000" b="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</a:rPr>
                      <m:t>𝐵</m:t>
                    </m:r>
                    <m:r>
                      <a:rPr lang="en-US" altLang="zh-CN" sz="2000" b="0" i="1" smtClean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/>
                            <a:ea typeface="Cambria Math"/>
                          </a:rPr>
                          <m:t>{−1,+1}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200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/>
                        </a:rPr>
                        <m:t>𝐵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𝑠𝑖𝑔𝑛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𝑊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sz="2000" dirty="0" smtClean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668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𝐽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𝐵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zh-CN" altLang="en-US" b="0" i="1" smtClean="0">
                              <a:latin typeface="Cambria Math"/>
                            </a:rPr>
                            <m:t>𝛼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r>
                        <a:rPr lang="en-US" altLang="zh-CN" b="0" i="1" smtClean="0">
                          <a:latin typeface="Cambria Math"/>
                        </a:rPr>
                        <m:t>𝑊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zh-CN" b="0" i="1" smtClean="0">
                          <a:latin typeface="Cambria Math"/>
                        </a:rPr>
                        <m:t>−2</m:t>
                      </m:r>
                      <m:r>
                        <a:rPr lang="zh-CN" altLang="en-US" b="0" i="1" smtClean="0">
                          <a:latin typeface="Cambria Math"/>
                        </a:rPr>
                        <m:t>𝛼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zh-CN" b="0" i="1" smtClean="0">
                          <a:latin typeface="Cambria Math"/>
                        </a:rPr>
                        <m:t>𝐵</m:t>
                      </m:r>
                      <m:r>
                        <a:rPr lang="en-US" altLang="zh-CN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zh-CN" altLang="en-US" b="0" i="1" smtClean="0">
                              <a:latin typeface="Cambria Math"/>
                            </a:rPr>
                            <m:t>𝛼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/>
                        </a:rPr>
                        <m:t>𝐵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200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000" dirty="0" smtClean="0"/>
                  <a:t>当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</a:rPr>
                      <m:t>𝐵</m:t>
                    </m:r>
                    <m:r>
                      <a:rPr lang="zh-CN" altLang="en-US" sz="2000" i="1">
                        <a:latin typeface="Cambria Math"/>
                      </a:rPr>
                      <m:t>固定</m:t>
                    </m:r>
                    <m:r>
                      <a:rPr lang="zh-CN" altLang="en-US" sz="2000" b="0" i="1" smtClean="0">
                        <a:latin typeface="Cambria Math"/>
                      </a:rPr>
                      <m:t>时</m:t>
                    </m:r>
                  </m:oMath>
                </a14:m>
                <a:endParaRPr lang="en-US" altLang="zh-CN" sz="200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zh-CN" altLang="en-US" sz="2000" i="1" smtClean="0">
                              <a:latin typeface="Cambria Math"/>
                            </a:rPr>
                            <m:t>𝛼</m:t>
                          </m:r>
                        </m:e>
                        <m:sup>
                          <m:r>
                            <a:rPr lang="en-US" altLang="zh-CN" sz="2000" i="1" smtClean="0">
                              <a:latin typeface="Cambria Math"/>
                              <a:ea typeface="Cambria Math"/>
                            </a:rPr>
                            <m:t>∗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/>
                                  <a:ea typeface="Cambria Math"/>
                                </a:rPr>
                                <m:t>∗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000" b="0" i="1" smtClean="0">
                              <a:latin typeface="Cambria Math"/>
                            </a:rPr>
                            <m:t>𝑛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/>
                            </a:rPr>
                            <m:t>𝑠𝑖𝑔𝑛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𝑊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/>
                            </a:rPr>
                            <m:t>𝑛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zh-CN" sz="2000" b="0" i="1" smtClean="0">
                                  <a:latin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0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num>
                        <m:den>
                          <m:r>
                            <a:rPr lang="en-US" altLang="zh-CN" sz="2000" b="0" i="1" smtClean="0">
                              <a:latin typeface="Cambria Math"/>
                            </a:rPr>
                            <m:t>𝑛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/>
                            </a:rPr>
                            <m:t>𝑛</m:t>
                          </m:r>
                        </m:den>
                      </m:f>
                      <m:sSub>
                        <m:sSubPr>
                          <m:ctrlPr>
                            <a:rPr lang="en-US" altLang="zh-CN" sz="2000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</m:d>
                        </m:e>
                        <m:sub>
                          <m:r>
                            <a:rPr lang="en-US" altLang="zh-CN" sz="2000" b="0" i="1" smtClean="0">
                              <a:latin typeface="Cambria Math"/>
                            </a:rPr>
                            <m:t>𝑙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000" dirty="0" smtClean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902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3600" b="0" i="1" dirty="0" smtClean="0">
                          <a:latin typeface="Cambria Math"/>
                        </a:rPr>
                        <m:t>梯度下降</m:t>
                      </m:r>
                      <m:r>
                        <a:rPr lang="zh-CN" altLang="en-US" sz="3600" i="1" dirty="0">
                          <a:latin typeface="Cambria Math"/>
                        </a:rPr>
                        <m:t>如何</m:t>
                      </m:r>
                      <m:r>
                        <a:rPr lang="zh-CN" altLang="en-US" sz="3600" i="1" dirty="0" smtClean="0">
                          <a:latin typeface="Cambria Math"/>
                        </a:rPr>
                        <m:t>处理</m:t>
                      </m:r>
                      <m:r>
                        <a:rPr lang="en-US" altLang="zh-CN" sz="3600" b="0" i="1" smtClean="0">
                          <a:latin typeface="Cambria Math"/>
                        </a:rPr>
                        <m:t>𝑠𝑖𝑔𝑛</m:t>
                      </m:r>
                      <m:r>
                        <a:rPr lang="zh-CN" altLang="en-US" sz="3600" b="0" i="1" smtClean="0">
                          <a:latin typeface="Cambria Math"/>
                        </a:rPr>
                        <m:t>？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/>
                      </a:rPr>
                      <m:t>𝔀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𝑠𝑖𝑔𝑛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𝑤</m:t>
                        </m:r>
                      </m:e>
                    </m:d>
                  </m:oMath>
                </a14:m>
                <a:endParaRPr lang="en-US" altLang="zh-CN" b="0" dirty="0" smtClean="0"/>
              </a:p>
              <a:p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zh-CN" altLang="en-US" sz="2000" dirty="0" smtClean="0"/>
                  <a:t>反向传播的梯度是针对于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/>
                      </a:rPr>
                      <m:t>𝛼</m:t>
                    </m:r>
                    <m:r>
                      <a:rPr lang="en-US" altLang="zh-CN" sz="2000" b="0" i="1" smtClean="0">
                        <a:latin typeface="Cambria Math"/>
                      </a:rPr>
                      <m:t>𝑤</m:t>
                    </m:r>
                  </m:oMath>
                </a14:m>
                <a:r>
                  <a:rPr lang="zh-CN" altLang="en-US" sz="2000" dirty="0" smtClean="0"/>
                  <a:t>的梯度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𝑤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+1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𝑤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/>
                            </a:rPr>
                            <m:t>𝑡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/>
                        </a:rPr>
                        <m:t>−</m:t>
                      </m:r>
                      <m:r>
                        <a:rPr lang="zh-CN" altLang="en-US" sz="2000" b="0" i="1" smtClean="0">
                          <a:latin typeface="Cambria Math"/>
                        </a:rPr>
                        <m:t>𝜇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𝐺</m:t>
                      </m:r>
                      <m:r>
                        <a:rPr lang="zh-CN" altLang="en-US" sz="2000" b="0" i="1" smtClean="0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en-US" altLang="zh-CN" sz="2000" dirty="0" smtClean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808" y="1419622"/>
            <a:ext cx="2686621" cy="1194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291830"/>
            <a:ext cx="2668141" cy="1203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968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>
                <a:latin typeface="Cambria Math"/>
              </a:rPr>
              <a:t>算法流程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91684"/>
            <a:ext cx="6048672" cy="3331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021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</TotalTime>
  <Words>526</Words>
  <Application>Microsoft Office PowerPoint</Application>
  <PresentationFormat>全屏显示(16:9)</PresentationFormat>
  <Paragraphs>60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主题​​</vt:lpstr>
      <vt:lpstr>Binary Network</vt:lpstr>
      <vt:lpstr>PowerPoint 演示文稿</vt:lpstr>
      <vt:lpstr>XNOR-Net</vt:lpstr>
      <vt:lpstr>信息表达缺失？</vt:lpstr>
      <vt:lpstr>PowerPoint 演示文稿</vt:lpstr>
      <vt:lpstr>PowerPoint 演示文稿</vt:lpstr>
      <vt:lpstr>PowerPoint 演示文稿</vt:lpstr>
      <vt:lpstr>梯度下降如何处理sign？</vt:lpstr>
      <vt:lpstr>算法流程</vt:lpstr>
      <vt:lpstr>每一层的输入二值化</vt:lpstr>
      <vt:lpstr>PowerPoint 演示文稿</vt:lpstr>
      <vt:lpstr>Bi-real Net</vt:lpstr>
      <vt:lpstr>更优的近似函数</vt:lpstr>
      <vt:lpstr>二值化带来的信息损失</vt:lpstr>
      <vt:lpstr>可以尝试的方向</vt:lpstr>
      <vt:lpstr>梯度量化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PC</cp:lastModifiedBy>
  <cp:revision>18</cp:revision>
  <dcterms:created xsi:type="dcterms:W3CDTF">2018-10-11T03:14:09Z</dcterms:created>
  <dcterms:modified xsi:type="dcterms:W3CDTF">2018-10-11T06:23:13Z</dcterms:modified>
</cp:coreProperties>
</file>