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74" r:id="rId12"/>
    <p:sldId id="268" r:id="rId13"/>
    <p:sldId id="269" r:id="rId14"/>
    <p:sldId id="270" r:id="rId15"/>
    <p:sldId id="271" r:id="rId16"/>
    <p:sldId id="273" r:id="rId17"/>
    <p:sldId id="275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BD0EC-2981-444D-A5AC-DFE6D056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2AAE4C-473B-43A0-8094-6C52D87DE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9D3B1-31B4-4B4D-9CED-DDAB58C8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67751-F7FB-4EAF-87FC-14419478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7CBF6-309F-4627-9A33-3E278A84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4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F45B2-2239-4C23-BD0B-8DCDB63B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D9828-F22F-4F16-8318-7B71BD20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3702C-63AB-45F4-A81A-B163CC36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A5EFC-827F-47AD-9F2C-AE4130E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69E38-7631-45E0-B46D-5D723B05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DAB43-734A-449B-A7A1-D192828F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47D43-79F0-4A80-8919-147531CC4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7D7F0-A2CC-4F66-917F-C0FE9F02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5AE71-C932-426F-9666-4EA01053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F2038-0EC8-42B7-B9BD-B6F983B0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7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FBBA-72CE-4B99-B530-CF43764A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1A6C1-37CF-4744-B742-855D3732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D516E-072E-4C7D-8CB6-92A0E249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94FFC-7041-4278-B63E-E716E415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644E0-6801-4319-AF3E-B3603B5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857FB-42A3-4BC2-A573-6C816DD0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1A7C5-B378-4C8E-91C9-B81CEC3E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C6DF8-07B2-4778-B544-A98F576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46D29-FA08-498D-ACC5-76B43AF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DC4E5-CBA2-4FCA-831E-702DD70E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2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2148-9C0A-4834-9A1D-E03B37E8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70A39-359D-4314-B7A5-FE7880114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EEE02-0D06-4179-8B64-236D26C8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15545-74B2-4823-9DB2-98795D18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E21DE-D2C1-401E-8238-F892AAB6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D8EB0-803B-4B62-8E9B-104D3A4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7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5DBB-228B-4ACC-97B8-F291FAD6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37AC5-37B1-4AAF-92AC-F90E88ED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CCCB6-31E1-4438-B986-00CDE5F2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9E58E-EF39-427F-A816-316135DA7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FF4E4-7AC7-49DF-B9A3-F7DDB85D7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87BF3D-D511-474F-8707-AE7CB95F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27966D-ED66-4F9C-B5E6-80F8ABCF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4BFF86-5224-4C73-93F3-AD726CD3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5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BB20D-2E74-46FB-9E70-C38842B0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EA03B8-6D09-4539-B1B0-F74922E4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6A1E7-A7C8-4B7B-AE2F-BA55350F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FD860-79E2-45C4-ADF6-EDBCE3B3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C315D2-C783-4A5E-986E-CF66F0AC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293DE-6BBE-4170-B669-2DBF82F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F55C4-84B8-4500-9C7C-6AFBD5B8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3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6F62E-E9C4-433D-A193-4657F970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5E921-0653-434D-A30C-B8F52DF9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BEB11-C887-49C1-8C6B-DB00C8FC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88A94-A528-4A15-8122-34EC70D7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0161-97FD-4502-8252-0F01914C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78522-2D1A-4FF4-B11E-4EA882BA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51C96-BCA9-4FC3-AD88-FD92DE37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93FD4-5886-4D49-BC9D-AF5FD23CF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61C64-0DE9-4F3B-B017-C29654409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CF395-34FF-4AE7-AE1A-1DD9A442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5BF29-86AA-49C6-80AC-36FBEE4F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C3BB6-6B82-4B61-BAD6-57352B84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2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35599-F800-48EF-AE5C-5F367128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9CFA7-E804-487E-8E07-08BD2FB6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2F64F-B63C-4DDF-A18F-A1300F752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A969-E196-4F5B-9265-F7BD30B9C0FA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9A1D-33A2-463F-9FD5-69AA0980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192DA-B952-4E4B-947B-C4389981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BA98-797D-4960-8E3E-BFE6CAD0F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4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C4CD-12C8-444F-B2DC-88280AB9A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Arial Black" panose="020B0A04020102020204" pitchFamily="34" charset="0"/>
              </a:rPr>
              <a:t>分布式机器学习概述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8CDD6-FC20-4D92-B9A3-EAF9E4DFD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0927"/>
            <a:ext cx="9144000" cy="1655762"/>
          </a:xfrm>
        </p:spPr>
        <p:txBody>
          <a:bodyPr/>
          <a:lstStyle/>
          <a:p>
            <a:r>
              <a:rPr lang="zh-CN" altLang="en-US" b="1" dirty="0"/>
              <a:t>刘敏仟 </a:t>
            </a:r>
            <a:endParaRPr lang="en-US" altLang="zh-CN" b="1" dirty="0"/>
          </a:p>
          <a:p>
            <a:r>
              <a:rPr lang="en-US" altLang="zh-CN" b="1" dirty="0"/>
              <a:t>2018.10.19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41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8D88-190A-4D75-A294-DF3AE6E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参数服务器的优点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D802C-0014-4F81-B5AF-C9086F6B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arenR"/>
            </a:pPr>
            <a:r>
              <a:rPr lang="en-US" altLang="zh-CN" b="1" dirty="0"/>
              <a:t>Efficient communication:</a:t>
            </a:r>
            <a:r>
              <a:rPr lang="zh-CN" altLang="en-US" b="1" dirty="0"/>
              <a:t> </a:t>
            </a:r>
            <a:r>
              <a:rPr lang="zh-CN" altLang="en-US" dirty="0"/>
              <a:t>异步的通信模型不会中断计算。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arenR"/>
            </a:pPr>
            <a:r>
              <a:rPr lang="en-US" altLang="zh-CN" b="1" dirty="0"/>
              <a:t>Flexible consistency models: </a:t>
            </a:r>
            <a:r>
              <a:rPr lang="zh-CN" altLang="en-US" dirty="0"/>
              <a:t>允许设计者平衡算法收敛速率和系统性能。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arenR"/>
            </a:pPr>
            <a:r>
              <a:rPr lang="en-US" altLang="zh-CN" b="1" dirty="0"/>
              <a:t>Elastic Scalability: </a:t>
            </a:r>
            <a:r>
              <a:rPr lang="zh-CN" altLang="en-US" dirty="0"/>
              <a:t>使用分布式</a:t>
            </a:r>
            <a:r>
              <a:rPr lang="en-US" altLang="zh-CN" dirty="0"/>
              <a:t>Hash</a:t>
            </a:r>
            <a:r>
              <a:rPr lang="zh-CN" altLang="en-US" dirty="0"/>
              <a:t>表使得加入新节点不需要重新运行系统。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arenR"/>
            </a:pPr>
            <a:r>
              <a:rPr lang="en-US" altLang="zh-CN" b="1" dirty="0"/>
              <a:t>Fault Tolerance and Durability</a:t>
            </a:r>
          </a:p>
          <a:p>
            <a:pPr marL="514350" indent="-514350">
              <a:lnSpc>
                <a:spcPct val="100000"/>
              </a:lnSpc>
              <a:buAutoNum type="arabicParenR"/>
            </a:pPr>
            <a:r>
              <a:rPr lang="en-US" altLang="zh-CN" b="1" dirty="0"/>
              <a:t>Ease of Use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3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90A1C-72A7-4BC2-83F1-8FB85AC8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系统架构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B9F9-2150-497B-8C03-8CE7E471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架构分析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举例：</a:t>
            </a:r>
            <a:r>
              <a:rPr lang="en-US" altLang="zh-CN" sz="3200" dirty="0"/>
              <a:t>Distributed </a:t>
            </a:r>
            <a:r>
              <a:rPr lang="en-US" altLang="zh-CN" sz="3200" dirty="0" err="1"/>
              <a:t>Subgradient</a:t>
            </a:r>
            <a:r>
              <a:rPr lang="en-US" altLang="zh-CN" sz="3200" dirty="0"/>
              <a:t> Decent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50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04A101-D52E-4170-9D3D-38E371FD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760"/>
            <a:ext cx="6595951" cy="6634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1D5683-C48B-4A06-B4D2-11E0D519E15C}"/>
              </a:ext>
            </a:extLst>
          </p:cNvPr>
          <p:cNvSpPr txBox="1"/>
          <p:nvPr/>
        </p:nvSpPr>
        <p:spPr>
          <a:xfrm>
            <a:off x="7519387" y="2266025"/>
            <a:ext cx="4234649" cy="23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 </a:t>
            </a:r>
            <a:r>
              <a:rPr lang="zh-CN" altLang="en-US" sz="2800" dirty="0"/>
              <a:t>一个参数服务器模型由两大部分组成：一个由多个</a:t>
            </a:r>
            <a:r>
              <a:rPr lang="en-US" altLang="zh-CN" sz="2800" dirty="0"/>
              <a:t>server node</a:t>
            </a:r>
            <a:r>
              <a:rPr lang="zh-CN" altLang="en-US" sz="2800" dirty="0"/>
              <a:t>组成的</a:t>
            </a:r>
            <a:r>
              <a:rPr lang="en-US" altLang="zh-CN" sz="2800" dirty="0"/>
              <a:t>server group</a:t>
            </a:r>
            <a:r>
              <a:rPr lang="zh-CN" altLang="en-US" sz="2800" dirty="0"/>
              <a:t>，和多个</a:t>
            </a:r>
            <a:r>
              <a:rPr lang="en-US" altLang="zh-CN" sz="2800" dirty="0"/>
              <a:t>worker group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192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04A101-D52E-4170-9D3D-38E371FD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760"/>
            <a:ext cx="6595951" cy="6634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1D5683-C48B-4A06-B4D2-11E0D519E15C}"/>
              </a:ext>
            </a:extLst>
          </p:cNvPr>
          <p:cNvSpPr txBox="1"/>
          <p:nvPr/>
        </p:nvSpPr>
        <p:spPr>
          <a:xfrm>
            <a:off x="7510509" y="2266025"/>
            <a:ext cx="42346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 </a:t>
            </a:r>
            <a:r>
              <a:rPr lang="zh-CN" altLang="en-US" sz="2800" dirty="0"/>
              <a:t>一个</a:t>
            </a:r>
            <a:r>
              <a:rPr lang="en-US" altLang="zh-CN" sz="2800" dirty="0"/>
              <a:t>server node</a:t>
            </a:r>
            <a:r>
              <a:rPr lang="zh-CN" altLang="en-US" sz="2800" dirty="0"/>
              <a:t>拥有全局共享的参数的一部分。</a:t>
            </a:r>
            <a:r>
              <a:rPr lang="en-US" altLang="zh-CN" sz="2800" dirty="0"/>
              <a:t>Server node</a:t>
            </a:r>
            <a:r>
              <a:rPr lang="zh-CN" altLang="en-US" sz="2800" dirty="0"/>
              <a:t>之间可以相互沟通，复制或迁移参数</a:t>
            </a:r>
          </a:p>
        </p:txBody>
      </p:sp>
    </p:spTree>
    <p:extLst>
      <p:ext uri="{BB962C8B-B14F-4D97-AF65-F5344CB8AC3E}">
        <p14:creationId xmlns:p14="http://schemas.microsoft.com/office/powerpoint/2010/main" val="137609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04A101-D52E-4170-9D3D-38E371FD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760"/>
            <a:ext cx="6595951" cy="6634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1D5683-C48B-4A06-B4D2-11E0D519E15C}"/>
              </a:ext>
            </a:extLst>
          </p:cNvPr>
          <p:cNvSpPr txBox="1"/>
          <p:nvPr/>
        </p:nvSpPr>
        <p:spPr>
          <a:xfrm>
            <a:off x="7510509" y="2266025"/>
            <a:ext cx="42346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 Server manager node </a:t>
            </a:r>
            <a:r>
              <a:rPr lang="zh-CN" altLang="en-US" sz="2800" dirty="0"/>
              <a:t>负责维护一些元数据的一致性，比如各个节点的状态，参数的分配情况等</a:t>
            </a:r>
          </a:p>
        </p:txBody>
      </p:sp>
    </p:spTree>
    <p:extLst>
      <p:ext uri="{BB962C8B-B14F-4D97-AF65-F5344CB8AC3E}">
        <p14:creationId xmlns:p14="http://schemas.microsoft.com/office/powerpoint/2010/main" val="40491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04A101-D52E-4170-9D3D-38E371FD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760"/>
            <a:ext cx="6595951" cy="6634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1D5683-C48B-4A06-B4D2-11E0D519E15C}"/>
              </a:ext>
            </a:extLst>
          </p:cNvPr>
          <p:cNvSpPr txBox="1"/>
          <p:nvPr/>
        </p:nvSpPr>
        <p:spPr>
          <a:xfrm>
            <a:off x="7510509" y="2266025"/>
            <a:ext cx="42346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 </a:t>
            </a:r>
            <a:r>
              <a:rPr lang="zh-CN" altLang="en-US" sz="2800" dirty="0"/>
              <a:t>一个</a:t>
            </a:r>
            <a:r>
              <a:rPr lang="en-US" altLang="zh-CN" sz="2800" dirty="0"/>
              <a:t>worker node</a:t>
            </a:r>
            <a:r>
              <a:rPr lang="zh-CN" altLang="en-US" sz="2800" dirty="0"/>
              <a:t>本地储存训练数据的一部分，并训练本地数据（如梯度）。</a:t>
            </a:r>
            <a:r>
              <a:rPr lang="en-US" altLang="zh-CN" sz="2800" dirty="0"/>
              <a:t>Worker node</a:t>
            </a:r>
            <a:r>
              <a:rPr lang="zh-CN" altLang="en-US" sz="2800" dirty="0"/>
              <a:t>只与对应</a:t>
            </a:r>
            <a:r>
              <a:rPr lang="en-US" altLang="zh-CN" sz="2800" dirty="0"/>
              <a:t>server node</a:t>
            </a:r>
            <a:r>
              <a:rPr lang="zh-CN" altLang="en-US" sz="2800" dirty="0"/>
              <a:t>进行通信，更新并取回共享部分的数据。</a:t>
            </a:r>
          </a:p>
        </p:txBody>
      </p:sp>
    </p:spTree>
    <p:extLst>
      <p:ext uri="{BB962C8B-B14F-4D97-AF65-F5344CB8AC3E}">
        <p14:creationId xmlns:p14="http://schemas.microsoft.com/office/powerpoint/2010/main" val="286665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04A101-D52E-4170-9D3D-38E371FD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760"/>
            <a:ext cx="6595951" cy="6634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1D5683-C48B-4A06-B4D2-11E0D519E15C}"/>
              </a:ext>
            </a:extLst>
          </p:cNvPr>
          <p:cNvSpPr txBox="1"/>
          <p:nvPr/>
        </p:nvSpPr>
        <p:spPr>
          <a:xfrm>
            <a:off x="7510509" y="2266025"/>
            <a:ext cx="42346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/>
              <a:t>Task scheduler</a:t>
            </a:r>
            <a:r>
              <a:rPr lang="zh-CN" altLang="en-US" sz="2800" dirty="0"/>
              <a:t>负责向</a:t>
            </a:r>
            <a:r>
              <a:rPr lang="en-US" altLang="zh-CN" sz="2800" dirty="0"/>
              <a:t>worker</a:t>
            </a:r>
            <a:r>
              <a:rPr lang="zh-CN" altLang="en-US" sz="2800" dirty="0"/>
              <a:t>分配任务，并监控</a:t>
            </a:r>
            <a:r>
              <a:rPr lang="en-US" altLang="zh-CN" sz="2800" dirty="0"/>
              <a:t>worker</a:t>
            </a:r>
            <a:r>
              <a:rPr lang="zh-CN" altLang="en-US" sz="2800" dirty="0"/>
              <a:t>的运行情况。当有新的</a:t>
            </a:r>
            <a:r>
              <a:rPr lang="en-US" altLang="zh-CN" sz="2800" dirty="0"/>
              <a:t>worker</a:t>
            </a:r>
            <a:r>
              <a:rPr lang="zh-CN" altLang="en-US" sz="2800" dirty="0"/>
              <a:t>加入或者退出，</a:t>
            </a:r>
            <a:r>
              <a:rPr lang="en-US" altLang="zh-CN" sz="2800" dirty="0"/>
              <a:t>task scheduler </a:t>
            </a:r>
            <a:r>
              <a:rPr lang="zh-CN" altLang="en-US" sz="2800" dirty="0"/>
              <a:t>负责重新分配任务。</a:t>
            </a:r>
          </a:p>
        </p:txBody>
      </p:sp>
    </p:spTree>
    <p:extLst>
      <p:ext uri="{BB962C8B-B14F-4D97-AF65-F5344CB8AC3E}">
        <p14:creationId xmlns:p14="http://schemas.microsoft.com/office/powerpoint/2010/main" val="285325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ADC12-13F5-46E6-B421-8C83F1B1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2A951F-6B1A-4FD5-8E00-6744208DF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528" y="180882"/>
            <a:ext cx="6237472" cy="66771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DB5005-F549-4D3B-B7D2-7C41104C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17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9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F1EB1-F4A4-4491-97F6-9243698D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E13C0-94E2-47D0-85DC-DCFE32D4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4" cy="48237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[1] D. C. </a:t>
            </a:r>
            <a:r>
              <a:rPr lang="en-US" altLang="zh-CN" sz="2000" dirty="0" err="1"/>
              <a:t>Ciresan</a:t>
            </a:r>
            <a:r>
              <a:rPr lang="en-US" altLang="zh-CN" sz="2000" dirty="0"/>
              <a:t>, U. Meier, L. M. Gambardella, and J. </a:t>
            </a:r>
            <a:r>
              <a:rPr lang="en-US" altLang="zh-CN" sz="2000" dirty="0" err="1"/>
              <a:t>Schmidhuber</a:t>
            </a:r>
            <a:r>
              <a:rPr lang="en-US" altLang="zh-CN" sz="2000" dirty="0"/>
              <a:t>. Deep big simple neural nets excel on </a:t>
            </a:r>
            <a:r>
              <a:rPr lang="de-DE" altLang="zh-CN" sz="2000" dirty="0"/>
              <a:t>handwritten digit recognition. CoRR, 2010.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[2] A. Coates, H. Lee, and A. Y. Ng. An analysis of single-layer networks in unsupervised feature learning. In AISTATS 14, 2011.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[3] Y. </a:t>
            </a:r>
            <a:r>
              <a:rPr lang="en-US" altLang="zh-CN" sz="2000" dirty="0" err="1"/>
              <a:t>Bengio</a:t>
            </a:r>
            <a:r>
              <a:rPr lang="en-US" altLang="zh-CN" sz="2000" dirty="0"/>
              <a:t>, R. Ducharme, P. Vincent, and C. </a:t>
            </a:r>
            <a:r>
              <a:rPr lang="en-US" altLang="zh-CN" sz="2000" dirty="0" err="1"/>
              <a:t>Jauvin</a:t>
            </a:r>
            <a:r>
              <a:rPr lang="en-US" altLang="zh-CN" sz="2000" dirty="0"/>
              <a:t>. A neural probabilistic language model. Journal of Machine Learning Research, 3:1137–1155, 2003.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[4] Mu Li, Carnegie Mellon University and Baidu; David G. Andersen and Jun Woo Park,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Carnegie Mellon University; Alexander J. </a:t>
            </a:r>
            <a:r>
              <a:rPr lang="en-US" altLang="zh-CN" sz="2000" dirty="0" err="1"/>
              <a:t>Smola</a:t>
            </a:r>
            <a:r>
              <a:rPr lang="en-US" altLang="zh-CN" sz="2000" dirty="0"/>
              <a:t>, Carnegie Mellon University and Google, Inc.; Scaling Distributed Machine Learning with the Parameter Server. Amr Ahmed, </a:t>
            </a:r>
            <a:r>
              <a:rPr lang="en-US" altLang="zh-CN" sz="2000" dirty="0" err="1"/>
              <a:t>Vanja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Josifovski</a:t>
            </a:r>
            <a:r>
              <a:rPr lang="en-US" altLang="zh-CN" sz="2000" dirty="0"/>
              <a:t>, James Long, Eugene J. </a:t>
            </a:r>
            <a:r>
              <a:rPr lang="en-US" altLang="zh-CN" sz="2000" dirty="0" err="1"/>
              <a:t>Shekita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Bor-Yiing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</a:t>
            </a:r>
            <a:r>
              <a:rPr lang="en-US" altLang="zh-CN" sz="2000" dirty="0"/>
              <a:t>, Google, Inc. Operating Systems Design and Implementation. October 6–8, 2014 • Broomfield, CO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978-1-931971-16-4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17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13EF-2977-4D24-AC65-B2158F74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纲要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56B4F-8FA6-420F-AA3A-18B62B17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为什么要分布式？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现有的分布式机器学习平台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参数服务器 </a:t>
            </a:r>
            <a:r>
              <a:rPr lang="en-US" altLang="zh-CN" sz="3200" dirty="0"/>
              <a:t>(Parameter Server)</a:t>
            </a:r>
            <a:r>
              <a:rPr lang="zh-CN" altLang="en-US" sz="3200" dirty="0"/>
              <a:t>模型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一些展望</a:t>
            </a:r>
          </a:p>
        </p:txBody>
      </p:sp>
    </p:spTree>
    <p:extLst>
      <p:ext uri="{BB962C8B-B14F-4D97-AF65-F5344CB8AC3E}">
        <p14:creationId xmlns:p14="http://schemas.microsoft.com/office/powerpoint/2010/main" val="4976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4F0F-CF24-4EE7-953C-3829080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Ⅰ Why Distributed?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43801-FEEF-4339-B98D-00B5425C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随着深度学习规模的增大，即训练集 </a:t>
            </a:r>
            <a:r>
              <a:rPr lang="en-US" altLang="zh-CN" dirty="0"/>
              <a:t>(training example) </a:t>
            </a:r>
            <a:r>
              <a:rPr lang="zh-CN" altLang="en-US" dirty="0"/>
              <a:t>或模型参数 </a:t>
            </a:r>
            <a:r>
              <a:rPr lang="en-US" altLang="zh-CN" dirty="0"/>
              <a:t>(model parameter) </a:t>
            </a:r>
            <a:r>
              <a:rPr lang="zh-CN" altLang="en-US" dirty="0"/>
              <a:t>规模的增大，机器学习性能也能随之显著提高。</a:t>
            </a:r>
            <a:r>
              <a:rPr lang="en-US" altLang="zh-CN" dirty="0"/>
              <a:t>[1,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3]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一个大的神经网络往往需要上百万个参数和大量的数据用于训练，需要巨大计算量。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有时一些数据集或者模型过大，无法储存在单个机器上。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E6E5-9E28-479C-92B3-7B05EA2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Ⅱ </a:t>
            </a:r>
            <a:r>
              <a:rPr lang="zh-CN" altLang="en-US" b="1" dirty="0"/>
              <a:t>现有分布式</a:t>
            </a:r>
            <a:r>
              <a:rPr lang="en-US" altLang="zh-CN" b="1" dirty="0"/>
              <a:t>ML</a:t>
            </a:r>
            <a:r>
              <a:rPr lang="zh-CN" altLang="en-US" b="1" dirty="0"/>
              <a:t>平台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A00A5-6A1B-4E1E-918D-E60C0ABC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600" dirty="0"/>
              <a:t>Spark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600" dirty="0" err="1"/>
              <a:t>Tensorflow</a:t>
            </a:r>
            <a:endParaRPr lang="en-US" altLang="zh-CN" sz="3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600" dirty="0" err="1"/>
              <a:t>MXNet</a:t>
            </a:r>
            <a:endParaRPr lang="en-US" altLang="zh-CN" sz="36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/>
              <a:t>PMLS (</a:t>
            </a:r>
            <a:r>
              <a:rPr lang="en-US" altLang="zh-CN" sz="3600" dirty="0" err="1"/>
              <a:t>Petuum</a:t>
            </a:r>
            <a:r>
              <a:rPr lang="en-US" altLang="zh-CN" sz="3600" dirty="0"/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3600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3E27E-DB39-4BF2-A6AB-981457FF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Apache Spark</a:t>
            </a:r>
            <a:endParaRPr lang="zh-CN" altLang="en-US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D957479-C507-41CE-9021-5C0EAD7F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dirty="0"/>
              <a:t>在</a:t>
            </a:r>
            <a:r>
              <a:rPr lang="en-US" altLang="zh-CN" dirty="0"/>
              <a:t>Spark</a:t>
            </a:r>
            <a:r>
              <a:rPr lang="zh-CN" altLang="en-US" dirty="0"/>
              <a:t>中，计算被建模为</a:t>
            </a:r>
            <a:r>
              <a:rPr lang="zh-CN" altLang="en-US" b="1" dirty="0"/>
              <a:t>有向无环图（</a:t>
            </a:r>
            <a:r>
              <a:rPr lang="en-US" altLang="zh-CN" b="1" dirty="0"/>
              <a:t>DAG,</a:t>
            </a:r>
            <a:r>
              <a:rPr lang="zh-CN" altLang="en-US" b="1" dirty="0"/>
              <a:t> </a:t>
            </a:r>
            <a:r>
              <a:rPr lang="en-US" altLang="zh-CN" b="1" dirty="0"/>
              <a:t>Directed Acyclic Graph),</a:t>
            </a:r>
            <a:r>
              <a:rPr lang="zh-CN" altLang="en-US" b="1" dirty="0"/>
              <a:t> </a:t>
            </a:r>
            <a:r>
              <a:rPr lang="zh-CN" altLang="en-US" dirty="0"/>
              <a:t>其中的每个顶点表示</a:t>
            </a:r>
            <a:r>
              <a:rPr lang="zh-CN" altLang="en-US" b="1" dirty="0"/>
              <a:t>弹性分布式数据集（</a:t>
            </a:r>
            <a:r>
              <a:rPr lang="en-US" altLang="zh-CN" b="1" dirty="0"/>
              <a:t>RDD,</a:t>
            </a:r>
            <a:r>
              <a:rPr lang="zh-CN" altLang="en-US" b="1" dirty="0"/>
              <a:t> </a:t>
            </a:r>
            <a:r>
              <a:rPr lang="en-US" altLang="zh-CN" b="1" dirty="0"/>
              <a:t>Resilient Distributed Dataset).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是为一般数据处理而不是为机器学习设计的。不过，专用于</a:t>
            </a:r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b="1" dirty="0" err="1"/>
              <a:t>MLlib</a:t>
            </a:r>
            <a:r>
              <a:rPr lang="zh-CN" altLang="en-US" b="1" dirty="0"/>
              <a:t>库</a:t>
            </a:r>
            <a:r>
              <a:rPr lang="zh-CN" altLang="en-US" dirty="0"/>
              <a:t>中含有常用的机器学习算法，功能，和线性代数运算。但它并不适用于大规模算法的应用。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068DDA-4F79-4F3A-A688-8C39AF8B7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351" y="0"/>
            <a:ext cx="6817298" cy="6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3AE74-EE18-4349-BE87-4118B17F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en-US" altLang="zh-CN" b="1" dirty="0" err="1"/>
              <a:t>Tensorflow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1AAF7-305F-422E-87DA-81CB5724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dirty="0" err="1"/>
              <a:t>Tensorflow</a:t>
            </a:r>
            <a:r>
              <a:rPr lang="zh-CN" altLang="en-US" dirty="0"/>
              <a:t>中的计算可以抽象和表示成一个带有节点和边的</a:t>
            </a:r>
            <a:r>
              <a:rPr lang="zh-CN" altLang="en-US" b="1" dirty="0"/>
              <a:t>有向图</a:t>
            </a:r>
            <a:r>
              <a:rPr lang="zh-CN" altLang="en-US" dirty="0"/>
              <a:t>。</a:t>
            </a:r>
            <a:r>
              <a:rPr lang="en-US" altLang="zh-CN" dirty="0" err="1"/>
              <a:t>Tensorflow</a:t>
            </a:r>
            <a:r>
              <a:rPr lang="zh-CN" altLang="en-US" dirty="0"/>
              <a:t>允许节点表示</a:t>
            </a:r>
            <a:r>
              <a:rPr lang="zh-CN" altLang="en-US" b="1" dirty="0"/>
              <a:t>能够拥有或更新状态的计算</a:t>
            </a:r>
            <a:r>
              <a:rPr lang="en-US" altLang="zh-CN" dirty="0"/>
              <a:t>(Computation that own or update mutable state).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dirty="0"/>
              <a:t>在图中，流经有向边的值是</a:t>
            </a:r>
            <a:r>
              <a:rPr lang="zh-CN" altLang="en-US" b="1" dirty="0"/>
              <a:t>张量 </a:t>
            </a:r>
            <a:r>
              <a:rPr lang="en-US" altLang="zh-CN" b="1" dirty="0"/>
              <a:t>(Tensor)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即任意维矩阵。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3)   </a:t>
            </a:r>
            <a:r>
              <a:rPr lang="en-US" altLang="zh-CN" dirty="0" err="1"/>
              <a:t>Tensorflow</a:t>
            </a:r>
            <a:r>
              <a:rPr lang="zh-CN" altLang="en-US" dirty="0"/>
              <a:t>运行时主要有三个部分</a:t>
            </a:r>
            <a:r>
              <a:rPr lang="en-US" altLang="zh-CN" dirty="0"/>
              <a:t>: </a:t>
            </a:r>
            <a:r>
              <a:rPr lang="en-US" altLang="zh-CN" b="1" dirty="0"/>
              <a:t>Client,</a:t>
            </a:r>
            <a:r>
              <a:rPr lang="zh-CN" altLang="en-US" b="1" dirty="0"/>
              <a:t> </a:t>
            </a:r>
            <a:r>
              <a:rPr lang="en-US" altLang="zh-CN" b="1" dirty="0"/>
              <a:t>Master</a:t>
            </a:r>
            <a:r>
              <a:rPr lang="zh-CN" altLang="en-US" b="1" dirty="0"/>
              <a:t>和</a:t>
            </a:r>
            <a:r>
              <a:rPr lang="en-US" altLang="zh-CN" b="1" dirty="0"/>
              <a:t>Worker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083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2DBE5B-6BD6-4B25-9FF8-63B0F2A7E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294" y="365125"/>
            <a:ext cx="9201411" cy="6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3D18-DA80-4ECF-93E7-7528FAC8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Ⅲ </a:t>
            </a:r>
            <a:r>
              <a:rPr lang="zh-CN" altLang="en-US" b="1" dirty="0"/>
              <a:t>参数服务器</a:t>
            </a:r>
            <a:r>
              <a:rPr lang="en-US" altLang="zh-CN" b="1" dirty="0"/>
              <a:t>(Parameter Server)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16033-AAB0-4AD2-92E9-1B1117CE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sz="3200" dirty="0"/>
              <a:t>参数服务器的优点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2.  </a:t>
            </a:r>
            <a:r>
              <a:rPr lang="zh-CN" altLang="en-US" sz="3200" dirty="0"/>
              <a:t>系统架构 </a:t>
            </a:r>
            <a:r>
              <a:rPr lang="en-US" altLang="zh-CN" sz="3200" dirty="0"/>
              <a:t>(Architecture)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50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711</Words>
  <Application>Microsoft Office PowerPoint</Application>
  <PresentationFormat>宽屏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Arial Black</vt:lpstr>
      <vt:lpstr>Office 主题​​</vt:lpstr>
      <vt:lpstr>分布式机器学习概述</vt:lpstr>
      <vt:lpstr>纲要</vt:lpstr>
      <vt:lpstr>Ⅰ Why Distributed?</vt:lpstr>
      <vt:lpstr>Ⅱ 现有分布式ML平台</vt:lpstr>
      <vt:lpstr>1 Apache Spark</vt:lpstr>
      <vt:lpstr>PowerPoint 演示文稿</vt:lpstr>
      <vt:lpstr>2 Tensorflow</vt:lpstr>
      <vt:lpstr>PowerPoint 演示文稿</vt:lpstr>
      <vt:lpstr>Ⅲ 参数服务器(Parameter Server)</vt:lpstr>
      <vt:lpstr>1 参数服务器的优点</vt:lpstr>
      <vt:lpstr>2 系统架构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分布式机器学习概述</dc:title>
  <dc:creator>1156322043@qq.com</dc:creator>
  <cp:lastModifiedBy>1156322043@qq.com</cp:lastModifiedBy>
  <cp:revision>62</cp:revision>
  <dcterms:created xsi:type="dcterms:W3CDTF">2018-10-19T05:58:42Z</dcterms:created>
  <dcterms:modified xsi:type="dcterms:W3CDTF">2018-10-19T10:53:53Z</dcterms:modified>
</cp:coreProperties>
</file>