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98" r:id="rId1"/>
  </p:sldMasterIdLst>
  <p:notesMasterIdLst>
    <p:notesMasterId r:id="rId11"/>
  </p:notesMasterIdLst>
  <p:handoutMasterIdLst>
    <p:handoutMasterId r:id="rId12"/>
  </p:handoutMasterIdLst>
  <p:sldIdLst>
    <p:sldId id="258" r:id="rId2"/>
    <p:sldId id="263" r:id="rId3"/>
    <p:sldId id="352" r:id="rId4"/>
    <p:sldId id="353" r:id="rId5"/>
    <p:sldId id="354" r:id="rId6"/>
    <p:sldId id="355" r:id="rId7"/>
    <p:sldId id="356" r:id="rId8"/>
    <p:sldId id="357" r:id="rId9"/>
    <p:sldId id="269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E0000"/>
    <a:srgbClr val="EEE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B344D84-9AFB-497E-A393-DC336BA19D2E}" styleName="中度样式 3 - 强调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9" autoAdjust="0"/>
    <p:restoredTop sz="92810" autoAdjust="0"/>
  </p:normalViewPr>
  <p:slideViewPr>
    <p:cSldViewPr snapToGrid="0" snapToObjects="1">
      <p:cViewPr varScale="1">
        <p:scale>
          <a:sx n="120" d="100"/>
          <a:sy n="120" d="100"/>
        </p:scale>
        <p:origin x="1101" y="63"/>
      </p:cViewPr>
      <p:guideLst/>
    </p:cSldViewPr>
  </p:slideViewPr>
  <p:outlineViewPr>
    <p:cViewPr>
      <p:scale>
        <a:sx n="33" d="100"/>
        <a:sy n="33" d="100"/>
      </p:scale>
      <p:origin x="-88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680F40-B883-5C42-9BAD-C1D23EDFCEFC}" type="datetimeFigureOut">
              <a:rPr kumimoji="1" lang="zh-CN" altLang="en-US" smtClean="0"/>
              <a:t>2018/10/11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AE81BB-E6B8-0C4F-AB72-161071D97D2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6058463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B13EE1-FCCB-46EE-B4BE-992E8E59E21F}" type="datetimeFigureOut">
              <a:rPr lang="zh-CN" altLang="en-US" smtClean="0"/>
              <a:t>2018/10/11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3C226E-C7A5-4E78-91E7-542FA14EAB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599364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206217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TAUDL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Tracklet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Association Unsupervised Deep Learning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的缩写，通过利用无监督的单摄像头轨迹信息（比如用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detection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tracking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的方法来提取监控视频中的行人轨迹）来训练端到端的神经网络，然后用这个图像模型对跨摄像头的图像进行自动标注和学习。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36235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A1166-9992-A545-86BA-1808F02BFA7B}" type="datetime1">
              <a:rPr kumimoji="1" lang="zh-CN" altLang="en-US" smtClean="0"/>
              <a:t>2018/10/11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B8B53-3DF6-E641-B058-0BC3F22ACD3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0821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BC09A-B6F2-3B44-B228-A0E261A0F560}" type="datetime1">
              <a:rPr kumimoji="1" lang="zh-CN" altLang="en-US" smtClean="0"/>
              <a:t>2018/10/11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B8B53-3DF6-E641-B058-0BC3F22ACD3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39003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32067-162D-484D-89A0-D8A096647AA4}" type="datetime1">
              <a:rPr kumimoji="1" lang="zh-CN" altLang="en-US" smtClean="0"/>
              <a:t>2018/10/11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B8B53-3DF6-E641-B058-0BC3F22ACD3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38095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DC23D-4A2C-184D-B3B6-91FE9FEA1949}" type="datetime1">
              <a:rPr kumimoji="1" lang="zh-CN" altLang="en-US" smtClean="0"/>
              <a:t>2018/10/11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B8B53-3DF6-E641-B058-0BC3F22ACD3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51285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9DA64-45EA-1B49-8B46-C673757D1BC4}" type="datetime1">
              <a:rPr kumimoji="1" lang="zh-CN" altLang="en-US" smtClean="0"/>
              <a:t>2018/10/11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B8B53-3DF6-E641-B058-0BC3F22ACD3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30591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52FCA-220C-C94B-A39D-D3235EC8F981}" type="datetime1">
              <a:rPr kumimoji="1" lang="zh-CN" altLang="en-US" smtClean="0"/>
              <a:t>2018/10/11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B8B53-3DF6-E641-B058-0BC3F22ACD3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95996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64DBB-4727-3541-B706-46EEF47AB7F3}" type="datetime1">
              <a:rPr kumimoji="1" lang="zh-CN" altLang="en-US" smtClean="0"/>
              <a:t>2018/10/11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B8B53-3DF6-E641-B058-0BC3F22ACD3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60325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B1DE2-2BCD-F649-94E5-537223368B82}" type="datetime1">
              <a:rPr kumimoji="1" lang="zh-CN" altLang="en-US" smtClean="0"/>
              <a:t>2018/10/11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B8B53-3DF6-E641-B058-0BC3F22ACD3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70837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298C7-0FE6-BB41-A5C3-10308CFC7F7D}" type="datetime1">
              <a:rPr kumimoji="1" lang="zh-CN" altLang="en-US" smtClean="0"/>
              <a:t>2018/10/11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B8B53-3DF6-E641-B058-0BC3F22ACD3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59119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E0B4-1EC1-F24D-B45B-0D2C75B1C301}" type="datetime1">
              <a:rPr kumimoji="1" lang="zh-CN" altLang="en-US" smtClean="0"/>
              <a:t>2018/10/11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B8B53-3DF6-E641-B058-0BC3F22ACD3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89225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kumimoji="1" lang="zh-CN" altLang="en-US" smtClean="0"/>
              <a:t>将图片拖动到占位符，或单击添加图标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8B0AC-55A5-164E-8AB8-97D4DAF4922D}" type="datetime1">
              <a:rPr kumimoji="1" lang="zh-CN" altLang="en-US" smtClean="0"/>
              <a:t>2018/10/11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B8B53-3DF6-E641-B058-0BC3F22ACD3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75022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E19DD2-03FD-B84F-9A3B-8F6F74BF176F}" type="datetime1">
              <a:rPr kumimoji="1" lang="zh-CN" altLang="en-US" smtClean="0"/>
              <a:t>2018/10/11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4B8B53-3DF6-E641-B058-0BC3F22ACD3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6033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6754" y="1122363"/>
            <a:ext cx="8605413" cy="2387600"/>
          </a:xfrm>
        </p:spPr>
        <p:txBody>
          <a:bodyPr/>
          <a:lstStyle/>
          <a:p>
            <a:r>
              <a:rPr kumimoji="1" lang="en-US" altLang="zh-CN" dirty="0" smtClean="0">
                <a:solidFill>
                  <a:srgbClr val="C00000"/>
                </a:solidFill>
              </a:rPr>
              <a:t>Unsupervised</a:t>
            </a:r>
            <a:r>
              <a:rPr kumimoji="1" lang="zh-CN" altLang="en-US" dirty="0" smtClean="0">
                <a:solidFill>
                  <a:srgbClr val="C00000"/>
                </a:solidFill>
              </a:rPr>
              <a:t> </a:t>
            </a:r>
            <a:r>
              <a:rPr kumimoji="1" lang="en-US" altLang="zh-CN" dirty="0" smtClean="0">
                <a:solidFill>
                  <a:srgbClr val="C00000"/>
                </a:solidFill>
              </a:rPr>
              <a:t>Person</a:t>
            </a:r>
            <a:r>
              <a:rPr kumimoji="1" lang="zh-CN" altLang="en-US" dirty="0" smtClean="0">
                <a:solidFill>
                  <a:srgbClr val="C00000"/>
                </a:solidFill>
              </a:rPr>
              <a:t> </a:t>
            </a:r>
            <a:r>
              <a:rPr kumimoji="1" lang="en-US" altLang="zh-CN" dirty="0" smtClean="0">
                <a:solidFill>
                  <a:srgbClr val="C00000"/>
                </a:solidFill>
              </a:rPr>
              <a:t>Re-id</a:t>
            </a:r>
            <a:r>
              <a:rPr kumimoji="1" lang="zh-CN" altLang="en-US" dirty="0" smtClean="0">
                <a:solidFill>
                  <a:srgbClr val="C00000"/>
                </a:solidFill>
              </a:rPr>
              <a:t> </a:t>
            </a:r>
            <a:r>
              <a:rPr kumimoji="1" lang="en-US" altLang="zh-CN" dirty="0" smtClean="0">
                <a:solidFill>
                  <a:srgbClr val="C00000"/>
                </a:solidFill>
              </a:rPr>
              <a:t>by</a:t>
            </a:r>
            <a:r>
              <a:rPr kumimoji="1" lang="zh-CN" altLang="en-US" dirty="0" smtClean="0">
                <a:solidFill>
                  <a:srgbClr val="C00000"/>
                </a:solidFill>
              </a:rPr>
              <a:t> </a:t>
            </a:r>
            <a:r>
              <a:rPr kumimoji="1" lang="en-US" altLang="zh-CN" dirty="0" smtClean="0">
                <a:solidFill>
                  <a:srgbClr val="C00000"/>
                </a:solidFill>
              </a:rPr>
              <a:t>Deep</a:t>
            </a:r>
            <a:r>
              <a:rPr kumimoji="1" lang="zh-CN" altLang="en-US" dirty="0" smtClean="0">
                <a:solidFill>
                  <a:srgbClr val="C00000"/>
                </a:solidFill>
              </a:rPr>
              <a:t> </a:t>
            </a:r>
            <a:r>
              <a:rPr kumimoji="1" lang="en-US" altLang="zh-CN" dirty="0" smtClean="0">
                <a:solidFill>
                  <a:srgbClr val="C00000"/>
                </a:solidFill>
              </a:rPr>
              <a:t>Learning</a:t>
            </a:r>
            <a:r>
              <a:rPr kumimoji="1" lang="zh-CN" altLang="en-US" dirty="0" smtClean="0">
                <a:solidFill>
                  <a:srgbClr val="C00000"/>
                </a:solidFill>
              </a:rPr>
              <a:t> </a:t>
            </a:r>
            <a:r>
              <a:rPr kumimoji="1" lang="en-US" altLang="zh-CN" dirty="0" err="1" smtClean="0">
                <a:solidFill>
                  <a:srgbClr val="C00000"/>
                </a:solidFill>
              </a:rPr>
              <a:t>Tracklet</a:t>
            </a:r>
            <a:r>
              <a:rPr kumimoji="1" lang="zh-CN" altLang="en-US" dirty="0" smtClean="0">
                <a:solidFill>
                  <a:srgbClr val="C00000"/>
                </a:solidFill>
              </a:rPr>
              <a:t> </a:t>
            </a:r>
            <a:r>
              <a:rPr kumimoji="1" lang="en-US" altLang="zh-CN" dirty="0" smtClean="0">
                <a:solidFill>
                  <a:srgbClr val="C00000"/>
                </a:solidFill>
              </a:rPr>
              <a:t>Association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944982"/>
            <a:ext cx="6858000" cy="1312817"/>
          </a:xfrm>
        </p:spPr>
        <p:txBody>
          <a:bodyPr/>
          <a:lstStyle/>
          <a:p>
            <a:r>
              <a:rPr kumimoji="1" lang="en-US" altLang="zh-CN" dirty="0" smtClean="0"/>
              <a:t>ECCV2018</a:t>
            </a:r>
            <a:r>
              <a:rPr kumimoji="1" lang="zh-CN" altLang="en-US" dirty="0" smtClean="0"/>
              <a:t> 南京大学</a:t>
            </a:r>
            <a:r>
              <a:rPr kumimoji="1" lang="en-US" altLang="zh-CN" dirty="0" smtClean="0"/>
              <a:t>+QMUL</a:t>
            </a:r>
          </a:p>
          <a:p>
            <a:r>
              <a:rPr kumimoji="1" lang="zh-CN" altLang="en-US" dirty="0" smtClean="0"/>
              <a:t>解读者 陈伟航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1729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34176"/>
            <a:ext cx="7886700" cy="758283"/>
          </a:xfrm>
        </p:spPr>
        <p:txBody>
          <a:bodyPr/>
          <a:lstStyle/>
          <a:p>
            <a:r>
              <a:rPr kumimoji="1" lang="en-US" altLang="zh-CN" dirty="0" smtClean="0">
                <a:solidFill>
                  <a:srgbClr val="C00000"/>
                </a:solidFill>
              </a:rPr>
              <a:t>Overview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B8B53-3DF6-E641-B058-0BC3F22ACD3F}" type="slidenum">
              <a:rPr kumimoji="1" lang="zh-CN" altLang="en-US" smtClean="0"/>
              <a:t>2</a:t>
            </a:fld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350" y="938154"/>
            <a:ext cx="7607300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176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49" y="365126"/>
            <a:ext cx="7979773" cy="1325563"/>
          </a:xfrm>
        </p:spPr>
        <p:txBody>
          <a:bodyPr/>
          <a:lstStyle/>
          <a:p>
            <a:r>
              <a:rPr lang="zh-CN" altLang="en-US" b="1" dirty="0">
                <a:solidFill>
                  <a:srgbClr val="C00000"/>
                </a:solidFill>
              </a:rPr>
              <a:t>无监督单摄像头轨迹标注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对于监控视频，我们可以用</a:t>
            </a:r>
            <a:r>
              <a:rPr kumimoji="1" lang="en-US" altLang="zh-CN" dirty="0" smtClean="0"/>
              <a:t>tracking</a:t>
            </a:r>
            <a:r>
              <a:rPr kumimoji="1" lang="zh-CN" altLang="en-US" dirty="0" smtClean="0"/>
              <a:t>的方法提取每个人的轨迹</a:t>
            </a:r>
            <a:endParaRPr kumimoji="1" lang="en-US" altLang="zh-CN" dirty="0" smtClean="0"/>
          </a:p>
          <a:p>
            <a:r>
              <a:rPr kumimoji="1" lang="zh-CN" altLang="en-US" dirty="0" smtClean="0"/>
              <a:t>提取的轨迹有几个特点：</a:t>
            </a:r>
            <a:endParaRPr kumimoji="1" lang="en-US" altLang="zh-CN" dirty="0" smtClean="0"/>
          </a:p>
          <a:p>
            <a:pPr lvl="1"/>
            <a:r>
              <a:rPr lang="zh-CN" altLang="en-US" dirty="0"/>
              <a:t>单人的轨迹可能会被切成多</a:t>
            </a:r>
            <a:r>
              <a:rPr lang="zh-CN" altLang="en-US" dirty="0" smtClean="0"/>
              <a:t>段，不应该分配不同的</a:t>
            </a:r>
            <a:r>
              <a:rPr lang="en-US" altLang="zh-CN" dirty="0" smtClean="0"/>
              <a:t>ID</a:t>
            </a:r>
          </a:p>
          <a:p>
            <a:pPr lvl="1"/>
            <a:r>
              <a:rPr lang="zh-CN" altLang="en-US" dirty="0"/>
              <a:t>由于同个人不会在短时间内回到同个摄像头的视野内，因此同个人出现多段轨迹大多来源于</a:t>
            </a:r>
            <a:r>
              <a:rPr lang="en-US" altLang="zh-CN" dirty="0"/>
              <a:t>tracking</a:t>
            </a:r>
            <a:r>
              <a:rPr lang="zh-CN" altLang="en-US" dirty="0"/>
              <a:t>的误差</a:t>
            </a:r>
          </a:p>
          <a:p>
            <a:pPr lvl="1"/>
            <a:r>
              <a:rPr lang="zh-CN" altLang="en-US" dirty="0"/>
              <a:t>同时</a:t>
            </a:r>
            <a:r>
              <a:rPr lang="zh-CN" altLang="en-US" dirty="0" smtClean="0"/>
              <a:t>出现在画面不同</a:t>
            </a:r>
            <a:r>
              <a:rPr lang="zh-CN" altLang="en-US" dirty="0"/>
              <a:t>位置的人应该是不同的</a:t>
            </a:r>
            <a:r>
              <a:rPr lang="zh-CN" altLang="en-US" dirty="0" smtClean="0"/>
              <a:t>人</a:t>
            </a:r>
            <a:endParaRPr lang="en-US" altLang="zh-CN" dirty="0" smtClean="0"/>
          </a:p>
          <a:p>
            <a:pPr lvl="1"/>
            <a:r>
              <a:rPr lang="zh-CN" altLang="en-US" dirty="0"/>
              <a:t>同个人在单个摄像头中的迁移时间比较短，所以经过一个比较长的时间间隔</a:t>
            </a:r>
            <a:r>
              <a:rPr lang="en-US" altLang="zh-CN" dirty="0"/>
              <a:t>P</a:t>
            </a:r>
            <a:r>
              <a:rPr lang="zh-CN" altLang="en-US" dirty="0"/>
              <a:t>之后，出现的轨迹就不会是之前出现过的人</a:t>
            </a:r>
            <a:r>
              <a:rPr lang="zh-CN" altLang="en-US" dirty="0" smtClean="0"/>
              <a:t>的</a:t>
            </a:r>
            <a:endParaRPr lang="zh-CN" altLang="en-US" dirty="0"/>
          </a:p>
          <a:p>
            <a:pPr lvl="1"/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B8B53-3DF6-E641-B058-0BC3F22ACD3F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79120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49" y="365126"/>
            <a:ext cx="7979773" cy="1325563"/>
          </a:xfrm>
        </p:spPr>
        <p:txBody>
          <a:bodyPr/>
          <a:lstStyle/>
          <a:p>
            <a:r>
              <a:rPr lang="en-US" altLang="zh-CN" b="1" dirty="0" smtClean="0">
                <a:solidFill>
                  <a:srgbClr val="C00000"/>
                </a:solidFill>
              </a:rPr>
              <a:t>Sparse </a:t>
            </a:r>
            <a:r>
              <a:rPr lang="en-US" altLang="zh-CN" b="1" dirty="0">
                <a:solidFill>
                  <a:srgbClr val="C00000"/>
                </a:solidFill>
              </a:rPr>
              <a:t>Space-Time </a:t>
            </a:r>
            <a:r>
              <a:rPr lang="en-US" altLang="zh-CN" b="1" dirty="0" err="1">
                <a:solidFill>
                  <a:srgbClr val="C00000"/>
                </a:solidFill>
              </a:rPr>
              <a:t>Tracklet</a:t>
            </a:r>
            <a:r>
              <a:rPr lang="en-US" altLang="zh-CN" b="1" dirty="0">
                <a:solidFill>
                  <a:srgbClr val="C00000"/>
                </a:solidFill>
              </a:rPr>
              <a:t> sampling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B8B53-3DF6-E641-B058-0BC3F22ACD3F}" type="slidenum">
              <a:rPr kumimoji="1" lang="zh-CN" altLang="en-US" smtClean="0"/>
              <a:t>4</a:t>
            </a:fld>
            <a:endParaRPr kumimoji="1" lang="zh-CN" altLang="en-US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745434" y="1825625"/>
            <a:ext cx="563548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 smtClean="0"/>
              <a:t>针对轨迹特点，提出手工规则筛选轨迹</a:t>
            </a:r>
            <a:endParaRPr kumimoji="1" lang="en-US" altLang="zh-CN" dirty="0" smtClean="0"/>
          </a:p>
          <a:p>
            <a:pPr lvl="1"/>
            <a:r>
              <a:rPr lang="zh-CN" altLang="en-US" dirty="0" smtClean="0"/>
              <a:t>在同一个时间窗口内，为每个轨迹分配不同的</a:t>
            </a:r>
            <a:r>
              <a:rPr lang="en-US" altLang="zh-CN" dirty="0" smtClean="0"/>
              <a:t>id</a:t>
            </a:r>
          </a:p>
          <a:p>
            <a:pPr lvl="1"/>
            <a:r>
              <a:rPr lang="zh-CN" altLang="en-US" dirty="0" smtClean="0"/>
              <a:t>同个时间内出现的不同轨迹，只选那些空间上离得比较远的（稀疏的空间采样）</a:t>
            </a:r>
          </a:p>
          <a:p>
            <a:pPr lvl="1"/>
            <a:r>
              <a:rPr lang="zh-CN" altLang="en-US" dirty="0" smtClean="0"/>
              <a:t>在一个时间窗口采集轨迹后，要过一个</a:t>
            </a:r>
            <a:r>
              <a:rPr lang="en-US" altLang="zh-CN" dirty="0" smtClean="0"/>
              <a:t>time Gap P</a:t>
            </a:r>
            <a:r>
              <a:rPr lang="zh-CN" altLang="en-US" dirty="0" smtClean="0"/>
              <a:t>才采集新的轨迹（稀疏的时间采样）</a:t>
            </a:r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用这三个规则过一遍所有的数据，我们就可以为每个摄像头得到一个轨迹和</a:t>
            </a:r>
            <a:r>
              <a:rPr lang="en-US" altLang="zh-CN" dirty="0" smtClean="0"/>
              <a:t>id</a:t>
            </a:r>
            <a:r>
              <a:rPr lang="zh-CN" altLang="en-US" dirty="0" smtClean="0"/>
              <a:t>的集合，这样我们就能用这些轨迹和</a:t>
            </a:r>
            <a:r>
              <a:rPr lang="en-US" altLang="zh-CN" dirty="0" smtClean="0"/>
              <a:t>id</a:t>
            </a:r>
            <a:r>
              <a:rPr lang="zh-CN" altLang="en-US" dirty="0" smtClean="0"/>
              <a:t>数据来训练图像模型了。</a:t>
            </a:r>
            <a:endParaRPr kumimoji="1"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9875" y="1825625"/>
            <a:ext cx="2305050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874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49" y="365126"/>
            <a:ext cx="7979773" cy="1325563"/>
          </a:xfrm>
        </p:spPr>
        <p:txBody>
          <a:bodyPr/>
          <a:lstStyle/>
          <a:p>
            <a:r>
              <a:rPr lang="zh-CN" altLang="en-US" b="1" dirty="0">
                <a:solidFill>
                  <a:srgbClr val="C00000"/>
                </a:solidFill>
              </a:rPr>
              <a:t>无</a:t>
            </a:r>
            <a:r>
              <a:rPr lang="zh-CN" altLang="en-US" b="1" dirty="0" smtClean="0">
                <a:solidFill>
                  <a:srgbClr val="C00000"/>
                </a:solidFill>
              </a:rPr>
              <a:t>监督跨摄像头轨迹关联学习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zh-CN" altLang="en-US" dirty="0" smtClean="0"/>
                  <a:t>每个摄像头的轨迹有自己的</a:t>
                </a:r>
                <a:r>
                  <a:rPr kumimoji="1" lang="en-US" altLang="zh-CN" dirty="0" smtClean="0"/>
                  <a:t>ID</a:t>
                </a:r>
                <a:r>
                  <a:rPr kumimoji="1" lang="zh-CN" altLang="en-US" dirty="0" smtClean="0"/>
                  <a:t>标注集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不同摄像头的轨迹</a:t>
                </a:r>
                <a:r>
                  <a:rPr lang="en-US" altLang="zh-CN" dirty="0" smtClean="0"/>
                  <a:t>ID</a:t>
                </a:r>
                <a:r>
                  <a:rPr lang="zh-CN" altLang="en-US" dirty="0" smtClean="0"/>
                  <a:t>是不能直接关联起来</a:t>
                </a:r>
                <a:endParaRPr lang="en-US" altLang="zh-CN" dirty="0" smtClean="0"/>
              </a:p>
              <a:p>
                <a:r>
                  <a:rPr lang="zh-CN" altLang="en-US" dirty="0" smtClean="0"/>
                  <a:t>需要同时学习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单摄像头内不同人的</a:t>
                </a:r>
                <a:r>
                  <a:rPr lang="zh-CN" altLang="en-US" dirty="0"/>
                  <a:t>差异</a:t>
                </a:r>
                <a:r>
                  <a:rPr lang="zh-CN" altLang="en-US" dirty="0" smtClean="0"/>
                  <a:t>性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不同摄像头间同个人的关联性</a:t>
                </a:r>
                <a:endParaRPr lang="zh-CN" altLang="en-US" dirty="0"/>
              </a:p>
              <a:p>
                <a:pPr lvl="1"/>
                <a:endParaRPr kumimoji="1"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73" t="-15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B8B53-3DF6-E641-B058-0BC3F22ACD3F}" type="slidenum">
              <a:rPr kumimoji="1" lang="zh-CN" altLang="en-US" smtClean="0"/>
              <a:t>5</a:t>
            </a:fld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2097" y="2679010"/>
            <a:ext cx="4333875" cy="29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0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49" y="365126"/>
            <a:ext cx="8167481" cy="1325563"/>
          </a:xfrm>
        </p:spPr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Per-Camera </a:t>
            </a:r>
            <a:r>
              <a:rPr lang="en-US" altLang="zh-CN" b="1" dirty="0" err="1">
                <a:solidFill>
                  <a:srgbClr val="C00000"/>
                </a:solidFill>
              </a:rPr>
              <a:t>Tracklet</a:t>
            </a:r>
            <a:r>
              <a:rPr lang="en-US" altLang="zh-CN" b="1" dirty="0">
                <a:solidFill>
                  <a:srgbClr val="C00000"/>
                </a:solidFill>
              </a:rPr>
              <a:t> Discrimination Learning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3855886" cy="4351338"/>
          </a:xfrm>
        </p:spPr>
        <p:txBody>
          <a:bodyPr/>
          <a:lstStyle/>
          <a:p>
            <a:r>
              <a:rPr kumimoji="1" lang="zh-CN" altLang="en-US" dirty="0" smtClean="0"/>
              <a:t>多任务学习，</a:t>
            </a:r>
            <a:r>
              <a:rPr kumimoji="1" lang="en-US" altLang="zh-CN" dirty="0" smtClean="0"/>
              <a:t>T</a:t>
            </a:r>
            <a:r>
              <a:rPr kumimoji="1" lang="zh-CN" altLang="en-US" dirty="0" smtClean="0"/>
              <a:t>个摄像头有</a:t>
            </a:r>
            <a:r>
              <a:rPr kumimoji="1" lang="en-US" altLang="zh-CN" dirty="0" smtClean="0"/>
              <a:t>T</a:t>
            </a:r>
            <a:r>
              <a:rPr kumimoji="1" lang="zh-CN" altLang="en-US" dirty="0" smtClean="0"/>
              <a:t>个任务</a:t>
            </a:r>
            <a:endParaRPr lang="en-US" altLang="zh-CN" dirty="0" smtClean="0"/>
          </a:p>
          <a:p>
            <a:r>
              <a:rPr lang="zh-CN" altLang="en-US" dirty="0" smtClean="0"/>
              <a:t>不同任务共享卷积层提取特征</a:t>
            </a:r>
            <a:endParaRPr lang="en-US" altLang="zh-CN" dirty="0" smtClean="0"/>
          </a:p>
          <a:p>
            <a:r>
              <a:rPr lang="zh-CN" altLang="en-US" dirty="0" smtClean="0"/>
              <a:t>使用各自的分类层进行分类</a:t>
            </a:r>
            <a:endParaRPr lang="en-US" altLang="zh-CN" dirty="0" smtClean="0"/>
          </a:p>
          <a:p>
            <a:r>
              <a:rPr lang="zh-CN" altLang="en-US" dirty="0" smtClean="0"/>
              <a:t>每个任务的分类</a:t>
            </a:r>
            <a:r>
              <a:rPr lang="en-US" altLang="zh-CN" dirty="0" smtClean="0"/>
              <a:t>Loss</a:t>
            </a:r>
            <a:r>
              <a:rPr lang="zh-CN" altLang="en-US" dirty="0" smtClean="0"/>
              <a:t>即各个摄像头内</a:t>
            </a:r>
            <a:r>
              <a:rPr lang="en-US" altLang="zh-CN" dirty="0" smtClean="0"/>
              <a:t>ID</a:t>
            </a:r>
            <a:r>
              <a:rPr lang="zh-CN" altLang="en-US" dirty="0" smtClean="0"/>
              <a:t>监督的</a:t>
            </a:r>
            <a:r>
              <a:rPr lang="en-US" altLang="zh-CN" dirty="0" err="1" smtClean="0"/>
              <a:t>Softmax</a:t>
            </a:r>
            <a:r>
              <a:rPr lang="en-US" altLang="zh-CN" dirty="0" smtClean="0"/>
              <a:t>+</a:t>
            </a:r>
            <a:r>
              <a:rPr lang="zh-CN" altLang="en-US" dirty="0" smtClean="0"/>
              <a:t>交叉熵</a:t>
            </a:r>
            <a:r>
              <a:rPr lang="en-US" altLang="zh-CN" dirty="0" smtClean="0"/>
              <a:t>loss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B8B53-3DF6-E641-B058-0BC3F22ACD3F}" type="slidenum">
              <a:rPr kumimoji="1" lang="zh-CN" altLang="en-US" smtClean="0"/>
              <a:t>6</a:t>
            </a:fld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7269" y="1939539"/>
            <a:ext cx="4333875" cy="29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06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49" y="365126"/>
            <a:ext cx="8167481" cy="1325563"/>
          </a:xfrm>
        </p:spPr>
        <p:txBody>
          <a:bodyPr/>
          <a:lstStyle/>
          <a:p>
            <a:r>
              <a:rPr lang="en-US" altLang="zh-CN" b="1" dirty="0" smtClean="0">
                <a:solidFill>
                  <a:srgbClr val="C00000"/>
                </a:solidFill>
              </a:rPr>
              <a:t>Cross-Camera </a:t>
            </a:r>
            <a:r>
              <a:rPr lang="en-US" altLang="zh-CN" b="1" dirty="0" err="1">
                <a:solidFill>
                  <a:srgbClr val="C00000"/>
                </a:solidFill>
              </a:rPr>
              <a:t>Tracklet</a:t>
            </a:r>
            <a:r>
              <a:rPr lang="en-US" altLang="zh-CN" b="1" dirty="0">
                <a:solidFill>
                  <a:srgbClr val="C00000"/>
                </a:solidFill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</a:rPr>
              <a:t>Association </a:t>
            </a:r>
            <a:r>
              <a:rPr lang="en-US" altLang="zh-CN" b="1" dirty="0">
                <a:solidFill>
                  <a:srgbClr val="C00000"/>
                </a:solidFill>
              </a:rPr>
              <a:t>Learning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3855886" cy="3772093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zh-CN" altLang="en-US" dirty="0" smtClean="0"/>
                  <a:t>由于</a:t>
                </a:r>
                <a:r>
                  <a:rPr lang="zh-CN" altLang="en-US" dirty="0"/>
                  <a:t>不同摄像头之间是有相同的人的，所以需要对不同摄像头的</a:t>
                </a:r>
                <a:r>
                  <a:rPr lang="en-US" altLang="zh-CN" dirty="0"/>
                  <a:t>ID</a:t>
                </a:r>
                <a:r>
                  <a:rPr lang="zh-CN" altLang="en-US" dirty="0"/>
                  <a:t>进行对齐</a:t>
                </a:r>
                <a:endParaRPr lang="en-US" altLang="zh-CN" dirty="0" smtClean="0"/>
              </a:p>
              <a:p>
                <a:r>
                  <a:rPr lang="zh-CN" altLang="en-US" dirty="0"/>
                  <a:t>在每个</a:t>
                </a:r>
                <a:r>
                  <a:rPr lang="en-US" altLang="zh-CN" dirty="0"/>
                  <a:t>Batch</a:t>
                </a:r>
                <a:r>
                  <a:rPr lang="zh-CN" altLang="en-US" dirty="0"/>
                  <a:t>做</a:t>
                </a:r>
                <a:r>
                  <a:rPr lang="en-US" altLang="zh-CN" dirty="0"/>
                  <a:t>K</a:t>
                </a:r>
                <a:r>
                  <a:rPr lang="zh-CN" altLang="en-US" dirty="0"/>
                  <a:t>近邻</a:t>
                </a:r>
                <a:r>
                  <a:rPr lang="zh-CN" altLang="en-US" dirty="0" smtClean="0"/>
                  <a:t>聚类：</a:t>
                </a:r>
                <a:r>
                  <a:rPr lang="zh-CN" altLang="en-US" dirty="0"/>
                  <a:t>为每个轨迹在不同摄像头轨迹中寻找</a:t>
                </a:r>
                <a:r>
                  <a:rPr lang="en-US" altLang="zh-CN" dirty="0"/>
                  <a:t>K</a:t>
                </a:r>
                <a:r>
                  <a:rPr lang="zh-CN" altLang="en-US" dirty="0"/>
                  <a:t>个在特征空间中最相似的轨迹，将这些轨迹认为是相同人的</a:t>
                </a:r>
                <a:r>
                  <a:rPr lang="zh-CN" altLang="en-US" dirty="0" smtClean="0"/>
                  <a:t>轨迹</a:t>
                </a:r>
                <a:r>
                  <a:rPr lang="en-US" altLang="zh-CN" dirty="0" smtClean="0"/>
                  <a:t>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en-US" altLang="zh-CN" dirty="0" smtClean="0"/>
                  <a:t>)</a:t>
                </a:r>
                <a:r>
                  <a:rPr lang="zh-CN" altLang="en-US" dirty="0" smtClean="0"/>
                  <a:t>，</a:t>
                </a:r>
                <a:r>
                  <a:rPr lang="zh-CN" altLang="en-US" dirty="0"/>
                  <a:t>剩下的轨迹认为是不同人的</a:t>
                </a:r>
                <a:r>
                  <a:rPr lang="zh-CN" altLang="en-US" dirty="0" smtClean="0"/>
                  <a:t>轨迹</a:t>
                </a:r>
                <a:endParaRPr lang="en-US" altLang="zh-CN" dirty="0" smtClean="0"/>
              </a:p>
              <a:p>
                <a:r>
                  <a:rPr lang="zh-CN" altLang="en-US" dirty="0"/>
                  <a:t>用聚类的结果训练图像模型，</a:t>
                </a:r>
                <a:r>
                  <a:rPr lang="zh-CN" altLang="en-US" dirty="0" smtClean="0"/>
                  <a:t>希望不通摄像头同人</a:t>
                </a:r>
                <a:r>
                  <a:rPr lang="zh-CN" altLang="en-US" dirty="0"/>
                  <a:t>轨迹特征更接近</a:t>
                </a:r>
                <a:r>
                  <a:rPr lang="zh-CN" altLang="en-US" dirty="0" smtClean="0"/>
                  <a:t>，同摄像头不</a:t>
                </a:r>
                <a:r>
                  <a:rPr lang="zh-CN" altLang="en-US" dirty="0"/>
                  <a:t>同人的轨迹特征更</a:t>
                </a:r>
                <a:r>
                  <a:rPr lang="zh-CN" altLang="en-US" dirty="0" smtClean="0"/>
                  <a:t>远离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3855886" cy="3772093"/>
              </a:xfrm>
              <a:blipFill rotWithShape="0">
                <a:blip r:embed="rId2"/>
                <a:stretch>
                  <a:fillRect l="-1580" t="-2423" r="-14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B8B53-3DF6-E641-B058-0BC3F22ACD3F}" type="slidenum">
              <a:rPr kumimoji="1" lang="zh-CN" altLang="en-US" smtClean="0"/>
              <a:t>7</a:t>
            </a:fld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7269" y="1939539"/>
            <a:ext cx="4333875" cy="29908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4119489" y="5248258"/>
                <a:ext cx="4871655" cy="9687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𝐶𝐶𝑇𝐴</m:t>
                          </m:r>
                        </m:sub>
                      </m:sSub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𝑙𝑜𝑔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bSup>
                            </m:sub>
                            <m:sup/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||</m:t>
                              </m:r>
                              <m:sSubSup>
                                <m:sSub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b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||)</m:t>
                              </m:r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m:rPr>
                                  <m:brk m:alnAt="23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sty m:val="p"/>
                                      <m:brk m:alnAt="25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j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sup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⁡(−</m:t>
                                  </m:r>
                                  <m:f>
                                    <m:f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sSup>
                                        <m:sSup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zh-CN" alt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p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den>
                                  </m:f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||</m:t>
                                  </m:r>
                                  <m:sSubSup>
                                    <m:sSub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b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j</m:t>
                                      </m:r>
                                    </m:sub>
                                    <m:sup>
                                      <m:sSup>
                                        <m:sSupPr>
                                          <m:ctrlPr>
                                            <a:rPr lang="en-US" altLang="zh-CN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p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sup>
                                  </m:sSub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||)</m:t>
                                  </m:r>
                                </m:e>
                              </m:nary>
                            </m:e>
                          </m:nary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9489" y="5248258"/>
                <a:ext cx="4871655" cy="96879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7785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49" y="365126"/>
            <a:ext cx="8167481" cy="1325563"/>
          </a:xfrm>
        </p:spPr>
        <p:txBody>
          <a:bodyPr/>
          <a:lstStyle/>
          <a:p>
            <a:r>
              <a:rPr lang="zh-CN" altLang="en-US" b="1" dirty="0" smtClean="0">
                <a:solidFill>
                  <a:srgbClr val="C00000"/>
                </a:solidFill>
              </a:rPr>
              <a:t>实验结果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5398935"/>
            <a:ext cx="7855392" cy="779228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由于有单摄像头的轨迹信息做训练，比单纯无监督的方法要好</a:t>
            </a:r>
            <a:endParaRPr lang="en-US" altLang="zh-CN" dirty="0" smtClean="0"/>
          </a:p>
          <a:p>
            <a:r>
              <a:rPr lang="zh-CN" altLang="en-US" dirty="0" smtClean="0"/>
              <a:t>由于有跨摄像头轨迹关联约束，弥补了单摄像头缺陷</a:t>
            </a:r>
            <a:endParaRPr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B8B53-3DF6-E641-B058-0BC3F22ACD3F}" type="slidenum">
              <a:rPr kumimoji="1" lang="zh-CN" altLang="en-US" smtClean="0"/>
              <a:t>8</a:t>
            </a:fld>
            <a:endParaRPr kumimoji="1"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358" y="1619157"/>
            <a:ext cx="7455283" cy="3619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900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rgbClr val="C00000"/>
                </a:solidFill>
              </a:rPr>
              <a:t>Thank</a:t>
            </a:r>
            <a:r>
              <a:rPr kumimoji="1" lang="zh-CN" altLang="en-US" dirty="0">
                <a:solidFill>
                  <a:srgbClr val="C00000"/>
                </a:solidFill>
              </a:rPr>
              <a:t> </a:t>
            </a:r>
            <a:r>
              <a:rPr kumimoji="1" lang="en-US" altLang="zh-CN" dirty="0">
                <a:solidFill>
                  <a:srgbClr val="C00000"/>
                </a:solidFill>
              </a:rPr>
              <a:t>You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9123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时空约束下的半监督迁移学习行人重识别" id="{3C7946A6-1C1F-E542-BD71-EE3A75005CE9}" vid="{DA501D95-1A83-974F-99B8-CCCD8C445027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实验室汇报</Template>
  <TotalTime>316</TotalTime>
  <Words>489</Words>
  <Application>Microsoft Office PowerPoint</Application>
  <PresentationFormat>全屏显示(4:3)</PresentationFormat>
  <Paragraphs>46</Paragraphs>
  <Slides>9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DengXian</vt:lpstr>
      <vt:lpstr>DengXian Light</vt:lpstr>
      <vt:lpstr>宋体</vt:lpstr>
      <vt:lpstr>Arial</vt:lpstr>
      <vt:lpstr>Calibri</vt:lpstr>
      <vt:lpstr>Cambria Math</vt:lpstr>
      <vt:lpstr>Office 主题</vt:lpstr>
      <vt:lpstr>Unsupervised Person Re-id by Deep Learning Tracklet Association</vt:lpstr>
      <vt:lpstr>Overview</vt:lpstr>
      <vt:lpstr>无监督单摄像头轨迹标注</vt:lpstr>
      <vt:lpstr>Sparse Space-Time Tracklet sampling</vt:lpstr>
      <vt:lpstr>无监督跨摄像头轨迹关联学习</vt:lpstr>
      <vt:lpstr>Per-Camera Tracklet Discrimination Learning</vt:lpstr>
      <vt:lpstr>Cross-Camera Tracklet Association Learning</vt:lpstr>
      <vt:lpstr>实验结果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Unsupervised Person Re-id by Deep Learning Tracklet Association</dc:title>
  <dc:creator>Microsoft Office 用户</dc:creator>
  <cp:lastModifiedBy>c wh</cp:lastModifiedBy>
  <cp:revision>14</cp:revision>
  <dcterms:created xsi:type="dcterms:W3CDTF">2018-10-10T06:07:03Z</dcterms:created>
  <dcterms:modified xsi:type="dcterms:W3CDTF">2018-10-11T07:06:52Z</dcterms:modified>
</cp:coreProperties>
</file>