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-47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B25EE-2BF6-4D84-8115-EF7066E8C07C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95461-9C32-498E-8C5F-B35624C19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40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2FCB-4A24-48F8-BBAF-B37B35DAB7F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D5AC-6E87-4613-B71A-76EAE957F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1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2FCB-4A24-48F8-BBAF-B37B35DAB7F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D5AC-6E87-4613-B71A-76EAE957F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09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2FCB-4A24-48F8-BBAF-B37B35DAB7F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D5AC-6E87-4613-B71A-76EAE957F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54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2FCB-4A24-48F8-BBAF-B37B35DAB7F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D5AC-6E87-4613-B71A-76EAE957F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08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2FCB-4A24-48F8-BBAF-B37B35DAB7F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D5AC-6E87-4613-B71A-76EAE957F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71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2FCB-4A24-48F8-BBAF-B37B35DAB7F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D5AC-6E87-4613-B71A-76EAE957F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78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2FCB-4A24-48F8-BBAF-B37B35DAB7F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D5AC-6E87-4613-B71A-76EAE957F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83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2FCB-4A24-48F8-BBAF-B37B35DAB7F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D5AC-6E87-4613-B71A-76EAE957F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85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2FCB-4A24-48F8-BBAF-B37B35DAB7F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D5AC-6E87-4613-B71A-76EAE957F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3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2FCB-4A24-48F8-BBAF-B37B35DAB7F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D5AC-6E87-4613-B71A-76EAE957F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41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2FCB-4A24-48F8-BBAF-B37B35DAB7F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D5AC-6E87-4613-B71A-76EAE957F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41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92FCB-4A24-48F8-BBAF-B37B35DAB7F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ED5AC-6E87-4613-B71A-76EAE957F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05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/>
              <a:t>LARGE SCALE DISTRIBUTED NEURAL NETWORK TRAINING THROUGH ONLINE DISTILLATION(ICLR2018)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altLang="zh-CN" sz="1600" dirty="0" smtClean="0"/>
          </a:p>
          <a:p>
            <a:pPr algn="r"/>
            <a:r>
              <a:rPr lang="zh-CN" altLang="en-US" sz="1600" dirty="0" smtClean="0"/>
              <a:t>胡</a:t>
            </a:r>
            <a:r>
              <a:rPr lang="zh-CN" altLang="en-US" sz="1600" dirty="0"/>
              <a:t>超</a:t>
            </a:r>
            <a:r>
              <a:rPr lang="zh-CN" altLang="en-US" sz="1600" dirty="0" smtClean="0"/>
              <a:t>杰</a:t>
            </a:r>
            <a:endParaRPr lang="en-US" altLang="zh-CN" sz="1600" dirty="0" smtClean="0"/>
          </a:p>
          <a:p>
            <a:pPr algn="r"/>
            <a:r>
              <a:rPr lang="en-US" altLang="zh-CN" sz="1600" dirty="0" smtClean="0"/>
              <a:t>2018.11.02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3876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分</a:t>
            </a:r>
            <a:r>
              <a:rPr lang="zh-CN" altLang="en-US" sz="3200" dirty="0"/>
              <a:t>布</a:t>
            </a:r>
            <a:r>
              <a:rPr lang="zh-CN" altLang="en-US" sz="3200" dirty="0" smtClean="0"/>
              <a:t>式训练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C:\Users\PC\Desktop\FE0512EF81676500ED6F508027D8790D34FC9AD9_size28_w716_h50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7614"/>
            <a:ext cx="3264206" cy="227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99992" y="1563638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adding workers does not further improve training 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38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分布式训练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20359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use extra machines to train another copy of the model and create an ensemble to improve accuracy </a:t>
            </a:r>
            <a:endParaRPr lang="zh-CN" altLang="en-US" dirty="0"/>
          </a:p>
        </p:txBody>
      </p:sp>
      <p:pic>
        <p:nvPicPr>
          <p:cNvPr id="5" name="Picture 2" descr="C:\Users\PC\Desktop\FE0512EF81676500ED6F508027D8790D34FC9AD9_size28_w716_h500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955" y="2185106"/>
            <a:ext cx="1378597" cy="96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37974" y="2499742"/>
            <a:ext cx="540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....</a:t>
            </a:r>
            <a:endParaRPr lang="zh-CN" altLang="en-US" sz="2000" dirty="0"/>
          </a:p>
        </p:txBody>
      </p:sp>
      <p:pic>
        <p:nvPicPr>
          <p:cNvPr id="13" name="Picture 2" descr="C:\Users\PC\Desktop\FE0512EF81676500ED6F508027D8790D34FC9AD9_size28_w716_h500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952" y="2185106"/>
            <a:ext cx="1378597" cy="96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PC\Desktop\FE0512EF81676500ED6F508027D8790D34FC9AD9_size28_w716_h500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185105"/>
            <a:ext cx="1378597" cy="96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左大括号 14"/>
          <p:cNvSpPr/>
          <p:nvPr/>
        </p:nvSpPr>
        <p:spPr>
          <a:xfrm rot="16200000">
            <a:off x="3682237" y="699542"/>
            <a:ext cx="385709" cy="5426270"/>
          </a:xfrm>
          <a:prstGeom prst="leftBrace">
            <a:avLst>
              <a:gd name="adj1" fmla="val 70105"/>
              <a:gd name="adj2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6899" y="3706443"/>
            <a:ext cx="345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increases the cost at test 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42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分布式训练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Picture 2" descr="C:\Users\PC\Desktop\FE0512EF81676500ED6F508027D8790D34FC9AD9_size28_w716_h500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70372"/>
            <a:ext cx="1378597" cy="96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677917" y="1885007"/>
            <a:ext cx="540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....</a:t>
            </a:r>
            <a:endParaRPr lang="zh-CN" altLang="en-US" sz="2000" dirty="0"/>
          </a:p>
        </p:txBody>
      </p:sp>
      <p:pic>
        <p:nvPicPr>
          <p:cNvPr id="10" name="Picture 2" descr="C:\Users\PC\Desktop\FE0512EF81676500ED6F508027D8790D34FC9AD9_size28_w716_h500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557" y="1570372"/>
            <a:ext cx="1378597" cy="96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PC\Desktop\FE0512EF81676500ED6F508027D8790D34FC9AD9_size28_w716_h500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244" y="1603709"/>
            <a:ext cx="1378597" cy="96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PC\Desktop\FE0512EF81676500ED6F508027D8790D34FC9AD9_size28_w716_h500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444" y="3507854"/>
            <a:ext cx="1378597" cy="96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940818" y="1270255"/>
            <a:ext cx="822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Group 1</a:t>
            </a:r>
            <a:endParaRPr lang="zh-CN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471814" y="1242617"/>
            <a:ext cx="804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Group 2</a:t>
            </a:r>
            <a:endParaRPr lang="zh-CN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602502" y="1265825"/>
            <a:ext cx="90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Group M</a:t>
            </a:r>
            <a:endParaRPr lang="zh-CN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156176" y="190039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M*N machines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28184" y="380454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 machines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8" idx="2"/>
            <a:endCxn id="16" idx="0"/>
          </p:cNvCxnSpPr>
          <p:nvPr/>
        </p:nvCxnSpPr>
        <p:spPr>
          <a:xfrm>
            <a:off x="1300859" y="2533079"/>
            <a:ext cx="2242884" cy="97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2"/>
            <a:endCxn id="16" idx="0"/>
          </p:cNvCxnSpPr>
          <p:nvPr/>
        </p:nvCxnSpPr>
        <p:spPr>
          <a:xfrm>
            <a:off x="2831856" y="2533079"/>
            <a:ext cx="711887" cy="97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16" idx="0"/>
          </p:cNvCxnSpPr>
          <p:nvPr/>
        </p:nvCxnSpPr>
        <p:spPr>
          <a:xfrm flipH="1">
            <a:off x="3543743" y="2566416"/>
            <a:ext cx="1418799" cy="94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75853" y="2881966"/>
            <a:ext cx="857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distillation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5217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知识</a:t>
            </a:r>
            <a:r>
              <a:rPr lang="zh-CN" altLang="en-US" sz="3200" dirty="0" smtClean="0"/>
              <a:t>蒸馏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 descr="C:\Users\PC\Desktop\2018060416094918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42" y="1419622"/>
            <a:ext cx="5063586" cy="228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0152" y="1995686"/>
            <a:ext cx="237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教师网络预测输出除以</a:t>
            </a:r>
            <a:r>
              <a:rPr lang="en-US" altLang="zh-CN" sz="1400" dirty="0" smtClean="0"/>
              <a:t>T</a:t>
            </a:r>
            <a:r>
              <a:rPr lang="zh-CN" altLang="en-US" sz="1400" dirty="0" smtClean="0"/>
              <a:t>再做</a:t>
            </a:r>
            <a:r>
              <a:rPr lang="en-US" altLang="zh-CN" sz="1400" dirty="0" smtClean="0"/>
              <a:t>softmax</a:t>
            </a:r>
            <a:r>
              <a:rPr lang="zh-CN" altLang="en-US" sz="1400" dirty="0" smtClean="0"/>
              <a:t>，获得软化的概况分布，避免放大错误分类的概率，引入不必要的噪声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2713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分布式训练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人工决</a:t>
            </a:r>
            <a:r>
              <a:rPr lang="zh-CN" altLang="en-US" sz="2000" dirty="0" smtClean="0"/>
              <a:t>定什么时候停止集成网络的训练什么时候开始蒸馏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蒸馏过程中网络通信成本较高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蒸馏过程中多个分布式节点同步运行稳定性不易保证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4360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 CODISTILLATION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2" descr="C:\Users\PC\Desktop\FE0512EF81676500ED6F508027D8790D34FC9AD9_size28_w716_h500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591"/>
            <a:ext cx="1656184" cy="115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PC\Desktop\FE0512EF81676500ED6F508027D8790D34FC9AD9_size28_w716_h500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818881"/>
            <a:ext cx="1656184" cy="115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PC\Desktop\FE0512EF81676500ED6F508027D8790D34FC9AD9_size28_w716_h500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313" y="2852592"/>
            <a:ext cx="1656184" cy="115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0152" y="32918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........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419872" y="1296863"/>
            <a:ext cx="273630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参数服务器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9" idx="1"/>
            <a:endCxn id="5" idx="0"/>
          </p:cNvCxnSpPr>
          <p:nvPr/>
        </p:nvCxnSpPr>
        <p:spPr>
          <a:xfrm flipH="1">
            <a:off x="2879812" y="1512887"/>
            <a:ext cx="540060" cy="1339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1"/>
            <a:endCxn id="6" idx="0"/>
          </p:cNvCxnSpPr>
          <p:nvPr/>
        </p:nvCxnSpPr>
        <p:spPr>
          <a:xfrm>
            <a:off x="3419872" y="1512887"/>
            <a:ext cx="1692188" cy="1305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1"/>
            <a:endCxn id="7" idx="0"/>
          </p:cNvCxnSpPr>
          <p:nvPr/>
        </p:nvCxnSpPr>
        <p:spPr>
          <a:xfrm>
            <a:off x="3419872" y="1512887"/>
            <a:ext cx="4096533" cy="1339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5" idx="0"/>
            <a:endCxn id="9" idx="3"/>
          </p:cNvCxnSpPr>
          <p:nvPr/>
        </p:nvCxnSpPr>
        <p:spPr>
          <a:xfrm flipV="1">
            <a:off x="2879812" y="1512887"/>
            <a:ext cx="3276364" cy="1339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0"/>
            <a:endCxn id="9" idx="3"/>
          </p:cNvCxnSpPr>
          <p:nvPr/>
        </p:nvCxnSpPr>
        <p:spPr>
          <a:xfrm flipV="1">
            <a:off x="5112060" y="1512887"/>
            <a:ext cx="1044116" cy="1305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0"/>
          </p:cNvCxnSpPr>
          <p:nvPr/>
        </p:nvCxnSpPr>
        <p:spPr>
          <a:xfrm flipH="1" flipV="1">
            <a:off x="6156176" y="1512887"/>
            <a:ext cx="1360229" cy="1339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773358">
            <a:off x="6333851" y="1835894"/>
            <a:ext cx="1182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上传参数副本</a:t>
            </a:r>
            <a:endParaRPr lang="zh-CN" altLang="en-US" sz="1050" dirty="0"/>
          </a:p>
        </p:txBody>
      </p:sp>
      <p:sp>
        <p:nvSpPr>
          <p:cNvPr id="29" name="TextBox 28"/>
          <p:cNvSpPr txBox="1"/>
          <p:nvPr/>
        </p:nvSpPr>
        <p:spPr>
          <a:xfrm rot="20602756">
            <a:off x="2281343" y="1885932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下载其他节点</a:t>
            </a:r>
            <a:endParaRPr lang="en-US" altLang="zh-CN" sz="1000" dirty="0" smtClean="0"/>
          </a:p>
          <a:p>
            <a:r>
              <a:rPr lang="zh-CN" altLang="en-US" sz="1000" dirty="0" smtClean="0"/>
              <a:t>参数副本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9732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CODISTILLATION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963" y="1275606"/>
            <a:ext cx="8784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Each worker trains an independent version of the model on a locally available subset of the training data.</a:t>
            </a:r>
          </a:p>
          <a:p>
            <a:r>
              <a:rPr lang="en-US" altLang="zh-CN" dirty="0" smtClean="0"/>
              <a:t>2. Occasionally, workers checkpoint  their parameters. </a:t>
            </a:r>
          </a:p>
          <a:p>
            <a:r>
              <a:rPr lang="en-US" altLang="zh-CN" dirty="0" smtClean="0"/>
              <a:t>3. Once this happens, other workers can load the freshest available checkpoints into memory and perform codistillation.</a:t>
            </a:r>
          </a:p>
          <a:p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643758"/>
            <a:ext cx="4185444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040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96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267</Words>
  <Application>Microsoft Office PowerPoint</Application>
  <PresentationFormat>全屏显示(16:9)</PresentationFormat>
  <Paragraphs>37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LARGE SCALE DISTRIBUTED NEURAL NETWORK TRAINING THROUGH ONLINE DISTILLATION(ICLR2018)</vt:lpstr>
      <vt:lpstr>分布式训练</vt:lpstr>
      <vt:lpstr>分布式训练</vt:lpstr>
      <vt:lpstr>分布式训练</vt:lpstr>
      <vt:lpstr>知识蒸馏</vt:lpstr>
      <vt:lpstr>分布式训练</vt:lpstr>
      <vt:lpstr> CODISTILLATION</vt:lpstr>
      <vt:lpstr>CODISTILLATION</vt:lpstr>
      <vt:lpstr>Thanks！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11</cp:revision>
  <dcterms:created xsi:type="dcterms:W3CDTF">2018-11-01T03:39:17Z</dcterms:created>
  <dcterms:modified xsi:type="dcterms:W3CDTF">2018-11-01T14:05:53Z</dcterms:modified>
</cp:coreProperties>
</file>