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15"/>
  </p:notesMasterIdLst>
  <p:sldIdLst>
    <p:sldId id="267" r:id="rId4"/>
    <p:sldId id="266" r:id="rId5"/>
    <p:sldId id="256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26E66-49EF-48CE-A17B-DD19AFA30A0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84D33-1C79-4FD4-AEEF-82B62473E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3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3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2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8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7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4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20893" y="324864"/>
            <a:ext cx="2394787" cy="41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defTabSz="1219012"/>
            <a:r>
              <a:rPr lang="zh-CN" altLang="en-US" sz="21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</a:t>
            </a:r>
            <a:r>
              <a:rPr lang="zh-CN" altLang="en-US" sz="21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加文</a:t>
            </a:r>
            <a:r>
              <a:rPr lang="zh-CN" altLang="en-US" sz="21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32418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2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52738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2"/>
            <a:endParaRPr lang="zh-CN" alt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37"/>
          <p:cNvSpPr txBox="1"/>
          <p:nvPr userDrawn="1"/>
        </p:nvSpPr>
        <p:spPr>
          <a:xfrm>
            <a:off x="1199457" y="319451"/>
            <a:ext cx="1215059" cy="417156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pPr defTabSz="1285672"/>
            <a:r>
              <a:rPr lang="zh-CN" altLang="en-US" sz="1867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  <a:endParaRPr lang="zh-CN" altLang="en-US" sz="1867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1199456" y="577186"/>
            <a:ext cx="1180884" cy="345277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pPr defTabSz="1285672"/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Work review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0" y="164638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38" y="177134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5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5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0"/>
            <a:ext cx="12191332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239622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012">
                <a:defRPr/>
              </a:pPr>
              <a:endParaRPr lang="zh-CN" altLang="en-US" sz="1867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012">
                <a:defRPr/>
              </a:pPr>
              <a:endParaRPr lang="zh-CN" altLang="en-US" sz="1867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2" y="493729"/>
            <a:ext cx="2394787" cy="82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defTabSz="1219012"/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7955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20893" y="324864"/>
            <a:ext cx="2394787" cy="41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defTabSz="1219012"/>
            <a:r>
              <a:rPr lang="zh-CN" altLang="en-US" sz="21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</a:t>
            </a:r>
            <a:r>
              <a:rPr lang="zh-CN" altLang="en-US" sz="21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加文</a:t>
            </a:r>
            <a:r>
              <a:rPr lang="zh-CN" altLang="en-US" sz="21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32418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2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52738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2"/>
            <a:endParaRPr lang="zh-CN" alt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37"/>
          <p:cNvSpPr txBox="1"/>
          <p:nvPr userDrawn="1"/>
        </p:nvSpPr>
        <p:spPr>
          <a:xfrm>
            <a:off x="1199457" y="319451"/>
            <a:ext cx="1215059" cy="417156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pPr defTabSz="1285672"/>
            <a:r>
              <a:rPr lang="zh-CN" altLang="en-US" sz="1867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  <a:endParaRPr lang="zh-CN" altLang="en-US" sz="1867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1199456" y="577186"/>
            <a:ext cx="1180884" cy="345277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pPr defTabSz="1285672"/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Work review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0" y="164638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38" y="177134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1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23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0"/>
            <a:ext cx="12191332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239622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012">
                <a:defRPr/>
              </a:pPr>
              <a:endParaRPr lang="zh-CN" altLang="en-US" sz="1867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012">
                <a:defRPr/>
              </a:pPr>
              <a:endParaRPr lang="zh-CN" altLang="en-US" sz="1867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2" y="493729"/>
            <a:ext cx="2394787" cy="82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defTabSz="1219012"/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12666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3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3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1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2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7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0813-83D5-41FF-9327-2DFAEC6102A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012"/>
              <a:t>2018/11/9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012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0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012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9" indent="-457129" algn="l" defTabSz="1219012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47" indent="-380941" algn="l" defTabSz="1219012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765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71" indent="-304752" algn="l" defTabSz="1219012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775" indent="-304752" algn="l" defTabSz="1219012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283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788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294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00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2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7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23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29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3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4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46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012"/>
              <a:t>2018/11/9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012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0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012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9" indent="-457129" algn="l" defTabSz="1219012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47" indent="-380941" algn="l" defTabSz="1219012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765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71" indent="-304752" algn="l" defTabSz="1219012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775" indent="-304752" algn="l" defTabSz="1219012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283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788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294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00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2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7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23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29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3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4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46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新建文件夹 (5)\58e62320e9ec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64349"/>
          </a:xfrm>
          <a:prstGeom prst="rect">
            <a:avLst/>
          </a:prstGeom>
          <a:noFill/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3041944" y="3072775"/>
            <a:ext cx="5803312" cy="110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012">
              <a:buNone/>
            </a:pPr>
            <a:r>
              <a:rPr lang="zh-CN" alt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汇报</a:t>
            </a:r>
            <a:r>
              <a:rPr lang="zh-CN" altLang="en-US" sz="1800" dirty="0" smtClean="0">
                <a:solidFill>
                  <a:prstClr val="black"/>
                </a:solidFill>
                <a:cs typeface="Arial" panose="020B0604020202020204" pitchFamily="34" charset="0"/>
              </a:rPr>
              <a:t>人：刘凯杰</a:t>
            </a:r>
            <a:endParaRPr lang="en-US" altLang="zh-CN" sz="1800" dirty="0" smtClean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ctr" defTabSz="1219012">
              <a:buNone/>
            </a:pPr>
            <a:r>
              <a:rPr lang="zh-CN" altLang="en-US" sz="1800" dirty="0" smtClean="0">
                <a:solidFill>
                  <a:prstClr val="black"/>
                </a:solidFill>
                <a:cs typeface="Arial" panose="020B0604020202020204" pitchFamily="34" charset="0"/>
              </a:rPr>
              <a:t>  日期：</a:t>
            </a:r>
            <a:r>
              <a:rPr lang="en-US" altLang="zh-CN" sz="1800" dirty="0" smtClean="0">
                <a:solidFill>
                  <a:prstClr val="black"/>
                </a:solidFill>
                <a:cs typeface="Arial" panose="020B0604020202020204" pitchFamily="34" charset="0"/>
              </a:rPr>
              <a:t>2018.11.9</a:t>
            </a:r>
            <a:endParaRPr lang="en-US" altLang="zh-CN" sz="1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ctr" defTabSz="1219012">
              <a:buNone/>
            </a:pPr>
            <a:r>
              <a:rPr lang="zh-CN" altLang="en-US" sz="266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733246" y="1534667"/>
            <a:ext cx="10852029" cy="8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9012">
              <a:buNone/>
            </a:pPr>
            <a:r>
              <a:rPr lang="zh-CN" altLang="en-US" sz="5333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  </a:t>
            </a:r>
            <a:r>
              <a:rPr lang="zh-CN" altLang="en-US" sz="4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目标检测（</a:t>
            </a:r>
            <a:r>
              <a:rPr lang="en-US" altLang="zh-CN" sz="4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object detection</a:t>
            </a:r>
            <a:r>
              <a:rPr lang="zh-CN" altLang="en-US" sz="4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）算法简要介绍</a:t>
            </a:r>
            <a:endParaRPr lang="en-US" altLang="zh-CN" sz="40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0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" y="1234864"/>
            <a:ext cx="9195760" cy="542122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2" y="1"/>
            <a:ext cx="3709359" cy="858385"/>
            <a:chOff x="-1" y="149450"/>
            <a:chExt cx="2921578" cy="1264920"/>
          </a:xfrm>
        </p:grpSpPr>
        <p:sp>
          <p:nvSpPr>
            <p:cNvPr id="6" name="五边形 5"/>
            <p:cNvSpPr/>
            <p:nvPr/>
          </p:nvSpPr>
          <p:spPr>
            <a:xfrm>
              <a:off x="214049" y="385908"/>
              <a:ext cx="2394988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416" y="489456"/>
              <a:ext cx="2630161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342900"/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不同检测算法对比</a:t>
              </a:r>
              <a:endParaRPr lang="en-US" altLang="zh-CN" sz="2000" b="1" kern="0" dirty="0">
                <a:solidFill>
                  <a:srgbClr val="FFFFFF"/>
                </a:solidFill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8" name="梯形 7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14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新建文件夹 (5)\58e62320e9ec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49"/>
            <a:ext cx="12192000" cy="6864349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3257550" y="2231845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7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!</a:t>
            </a:r>
            <a:endParaRPr lang="zh-CN" altLang="en-US" sz="7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3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17" y="3797523"/>
            <a:ext cx="1909754" cy="28725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39" y="3747667"/>
            <a:ext cx="1954827" cy="2972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94" y="3726216"/>
            <a:ext cx="1968438" cy="29723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84" y="1256423"/>
            <a:ext cx="2883534" cy="22839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9" y="1225490"/>
            <a:ext cx="2885925" cy="2242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9" y="1256423"/>
            <a:ext cx="2921839" cy="2211317"/>
          </a:xfrm>
          <a:prstGeom prst="rect">
            <a:avLst/>
          </a:prstGeom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1164773" y="431495"/>
            <a:ext cx="10204841" cy="107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初衷：能否用目标检测（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 detection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）的方法来检测异常事件？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02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" r="3149"/>
          <a:stretch/>
        </p:blipFill>
        <p:spPr bwMode="auto">
          <a:xfrm>
            <a:off x="156569" y="429191"/>
            <a:ext cx="11562655" cy="602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2" y="1"/>
            <a:ext cx="5752808" cy="938617"/>
            <a:chOff x="-2" y="149450"/>
            <a:chExt cx="5353741" cy="1383151"/>
          </a:xfrm>
        </p:grpSpPr>
        <p:sp>
          <p:nvSpPr>
            <p:cNvPr id="11" name="五边形 10"/>
            <p:cNvSpPr/>
            <p:nvPr/>
          </p:nvSpPr>
          <p:spPr>
            <a:xfrm>
              <a:off x="214049" y="385908"/>
              <a:ext cx="5139690" cy="792000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1416" y="489456"/>
              <a:ext cx="4930015" cy="10431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342900"/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Object Detection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发展历程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(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截止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2017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年底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)</a:t>
              </a:r>
            </a:p>
          </p:txBody>
        </p:sp>
        <p:sp>
          <p:nvSpPr>
            <p:cNvPr id="13" name="梯形 12"/>
            <p:cNvSpPr/>
            <p:nvPr/>
          </p:nvSpPr>
          <p:spPr>
            <a:xfrm rot="5400000">
              <a:off x="-486753" y="636201"/>
              <a:ext cx="1264920" cy="291417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23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6" y="1074045"/>
            <a:ext cx="6942706" cy="2366832"/>
          </a:xfrm>
        </p:spPr>
      </p:pic>
      <p:grpSp>
        <p:nvGrpSpPr>
          <p:cNvPr id="6" name="组合 5"/>
          <p:cNvGrpSpPr/>
          <p:nvPr/>
        </p:nvGrpSpPr>
        <p:grpSpPr>
          <a:xfrm>
            <a:off x="-1" y="1"/>
            <a:ext cx="3364303" cy="858385"/>
            <a:chOff x="-1" y="149450"/>
            <a:chExt cx="2745580" cy="1264920"/>
          </a:xfrm>
        </p:grpSpPr>
        <p:sp>
          <p:nvSpPr>
            <p:cNvPr id="7" name="五边形 6"/>
            <p:cNvSpPr/>
            <p:nvPr/>
          </p:nvSpPr>
          <p:spPr>
            <a:xfrm>
              <a:off x="214049" y="385908"/>
              <a:ext cx="2531530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1416" y="489456"/>
              <a:ext cx="2399094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342900"/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R-CNN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（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CVPR2014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）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7088" y="3989114"/>
            <a:ext cx="11262605" cy="2941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Problems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）选择性搜索（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Selective Search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）算法耗时太多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）每个候选区域都进行特征提取，存在大量的重复运算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）对每个候选区域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都要归一化到同一个尺度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(warped region)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，导致目标畸变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）需要大量内存存储中间环节的参数，效率低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70777" t="24361" b="21963"/>
          <a:stretch/>
        </p:blipFill>
        <p:spPr>
          <a:xfrm>
            <a:off x="7582618" y="858386"/>
            <a:ext cx="3036497" cy="27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9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"/>
            <a:ext cx="3364303" cy="858385"/>
            <a:chOff x="-1" y="149450"/>
            <a:chExt cx="2745580" cy="1264920"/>
          </a:xfrm>
        </p:grpSpPr>
        <p:sp>
          <p:nvSpPr>
            <p:cNvPr id="7" name="五边形 6"/>
            <p:cNvSpPr/>
            <p:nvPr/>
          </p:nvSpPr>
          <p:spPr>
            <a:xfrm>
              <a:off x="214049" y="385908"/>
              <a:ext cx="2531530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1416" y="489456"/>
              <a:ext cx="2399094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342900"/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SPP-Net</a:t>
              </a:r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（</a:t>
              </a:r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CVPR2015</a:t>
              </a:r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）</a:t>
              </a:r>
              <a:endParaRPr lang="en-US" altLang="zh-CN" sz="2000" b="1" kern="0" dirty="0">
                <a:solidFill>
                  <a:srgbClr val="FFFFFF"/>
                </a:solidFill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0" y="949345"/>
            <a:ext cx="5246648" cy="3614028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7088" y="4071668"/>
            <a:ext cx="11262605" cy="38831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R-CNN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的改进：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）只对全图进行一次卷积，在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上提取特征，相比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R-CNN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次卷积效率大大提升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）利用多尺度金字塔池化（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Spatial Pyramid Pooling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），不需要变形就可得到统一的特征维度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仍然存在的问题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R-CNN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一样分开训练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Box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仍需大量磁盘空间存储特征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）无法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Fine-tune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SPP-Layer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之前的卷积层，即使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更深也不能提高准确率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）依然采用效率低下的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selective search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39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2" y="1"/>
            <a:ext cx="3709359" cy="858385"/>
            <a:chOff x="-1" y="149450"/>
            <a:chExt cx="2921578" cy="1264920"/>
          </a:xfrm>
        </p:grpSpPr>
        <p:sp>
          <p:nvSpPr>
            <p:cNvPr id="7" name="五边形 6"/>
            <p:cNvSpPr/>
            <p:nvPr/>
          </p:nvSpPr>
          <p:spPr>
            <a:xfrm>
              <a:off x="214049" y="385908"/>
              <a:ext cx="2707528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1416" y="489456"/>
              <a:ext cx="2566802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342900"/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Fast R-CNN</a:t>
              </a:r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（</a:t>
              </a:r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ICCV2015</a:t>
              </a:r>
              <a:r>
                <a:rPr lang="zh-CN" altLang="en-US" sz="2000" b="1" kern="0" dirty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）</a:t>
              </a:r>
              <a:endParaRPr lang="en-US" altLang="zh-CN" sz="2000" b="1" kern="0" dirty="0">
                <a:solidFill>
                  <a:srgbClr val="FFFFFF"/>
                </a:solidFill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71765" y="3693363"/>
            <a:ext cx="11262605" cy="31646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SPP-Net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的改进：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ROI pooling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层将特征图归一化，即单层的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SPP-Net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，不采用多尺度金字塔，从而实现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FC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的梯度反向传播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）采用多任务结构，同时进行分类和位置回归，并用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分类器代替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仍然存在的问题：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依然采用效率低下的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selective search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）生成目标区域环节和分类与回归环节无法共享网络权重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0" y="1027173"/>
            <a:ext cx="6554833" cy="254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9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2" y="1"/>
            <a:ext cx="4063043" cy="858385"/>
            <a:chOff x="-1" y="149450"/>
            <a:chExt cx="3200148" cy="1264920"/>
          </a:xfrm>
        </p:grpSpPr>
        <p:sp>
          <p:nvSpPr>
            <p:cNvPr id="7" name="五边形 6"/>
            <p:cNvSpPr/>
            <p:nvPr/>
          </p:nvSpPr>
          <p:spPr>
            <a:xfrm>
              <a:off x="214048" y="385908"/>
              <a:ext cx="2986099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1416" y="489456"/>
              <a:ext cx="2630161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342900"/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Faster 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R-CNN</a:t>
              </a:r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（</a:t>
              </a:r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NIPS2015</a:t>
              </a:r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）</a:t>
              </a:r>
              <a:endParaRPr lang="en-US" altLang="zh-CN" sz="2000" b="1" kern="0" dirty="0">
                <a:solidFill>
                  <a:srgbClr val="FFFFFF"/>
                </a:solidFill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92" y="858383"/>
            <a:ext cx="3191775" cy="3251621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71764" y="4400729"/>
            <a:ext cx="11262605" cy="31646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Fast R-CNN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的改进：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）设计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网络代替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selective search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来提取目标区域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网络可以与后面的检测网络共享卷积层特征，提高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仍然存在的问题：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检测仍分两个阶段进行，速度较慢（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5fps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）无法达到实时的要求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41" y="900079"/>
            <a:ext cx="52006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9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2" y="1"/>
            <a:ext cx="3709359" cy="858385"/>
            <a:chOff x="-1" y="149450"/>
            <a:chExt cx="2921578" cy="1264920"/>
          </a:xfrm>
        </p:grpSpPr>
        <p:sp>
          <p:nvSpPr>
            <p:cNvPr id="7" name="五边形 6"/>
            <p:cNvSpPr/>
            <p:nvPr/>
          </p:nvSpPr>
          <p:spPr>
            <a:xfrm>
              <a:off x="214049" y="385908"/>
              <a:ext cx="2394988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1416" y="489456"/>
              <a:ext cx="2630161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342900"/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YOLO</a:t>
              </a:r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（</a:t>
              </a:r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CVPR2016</a:t>
              </a:r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）</a:t>
              </a:r>
              <a:endParaRPr lang="en-US" altLang="zh-CN" sz="2000" b="1" kern="0" dirty="0">
                <a:solidFill>
                  <a:srgbClr val="FFFFFF"/>
                </a:solidFill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69993" y="3966523"/>
            <a:ext cx="11262605" cy="316463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）采用单个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end-to-end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检测，检测速度大幅提升（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5fps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直接对整张图片做卷积，所以其在检测目标有更大的视野，不容易对背景误判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）每个单元格仅仅预测两个边界框，而且属于一个类别，所以对检测小物体的准确率较低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）物体的宽高比方面泛化率低，无法定位不寻常比例的物体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）最多只能检测出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个目标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774235"/>
            <a:ext cx="6891007" cy="28871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6" y="858383"/>
            <a:ext cx="4397145" cy="28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8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2" y="1"/>
            <a:ext cx="3709359" cy="858385"/>
            <a:chOff x="-1" y="149450"/>
            <a:chExt cx="2921578" cy="1264920"/>
          </a:xfrm>
        </p:grpSpPr>
        <p:sp>
          <p:nvSpPr>
            <p:cNvPr id="7" name="五边形 6"/>
            <p:cNvSpPr/>
            <p:nvPr/>
          </p:nvSpPr>
          <p:spPr>
            <a:xfrm>
              <a:off x="214049" y="385908"/>
              <a:ext cx="2394988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1416" y="489456"/>
              <a:ext cx="2630161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342900"/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SSD</a:t>
              </a:r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（</a:t>
              </a:r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ECCV2016</a:t>
              </a:r>
              <a:r>
                <a:rPr lang="zh-CN" altLang="en-US" sz="2000" b="1" kern="0" dirty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）</a:t>
              </a:r>
              <a:endParaRPr lang="en-US" altLang="zh-CN" sz="2000" b="1" kern="0" dirty="0">
                <a:solidFill>
                  <a:srgbClr val="FFFFFF"/>
                </a:solidFill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99389" y="4449603"/>
            <a:ext cx="11262605" cy="31646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）提取不同尺度的特征图来做检测，大尺度特征图（较靠前的特征图）检测小物体，小尺度特征图（较靠后的特征图）用来检测大物体；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）多层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对应不同尺度的固定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）小物体的检测准确率得到提高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68190"/>
            <a:ext cx="6135358" cy="33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4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0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08BC4"/>
      </a:accent1>
      <a:accent2>
        <a:srgbClr val="7F7F7F"/>
      </a:accent2>
      <a:accent3>
        <a:srgbClr val="308BC4"/>
      </a:accent3>
      <a:accent4>
        <a:srgbClr val="7F7F7F"/>
      </a:accent4>
      <a:accent5>
        <a:srgbClr val="308B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​​">
  <a:themeElements>
    <a:clrScheme name="自定义 10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08BC4"/>
      </a:accent1>
      <a:accent2>
        <a:srgbClr val="7F7F7F"/>
      </a:accent2>
      <a:accent3>
        <a:srgbClr val="308BC4"/>
      </a:accent3>
      <a:accent4>
        <a:srgbClr val="7F7F7F"/>
      </a:accent4>
      <a:accent5>
        <a:srgbClr val="308B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111</Words>
  <Application>Microsoft Office PowerPoint</Application>
  <PresentationFormat>宽屏</PresentationFormat>
  <Paragraphs>22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Century Gothic</vt:lpstr>
      <vt:lpstr>Office 主题</vt:lpstr>
      <vt:lpstr>Office 主题​​</vt:lpstr>
      <vt:lpstr>1_Office 主题​​</vt:lpstr>
      <vt:lpstr>PowerPoint 演示文稿</vt:lpstr>
      <vt:lpstr>PowerPoint 演示文稿</vt:lpstr>
      <vt:lpstr>PowerPoint 演示文稿</vt:lpstr>
      <vt:lpstr>  Problems： （1）选择性搜索（Selective Search）算法耗时太多 （2）每个候选区域都进行特征提取，存在大量的重复运算 （3）对每个候选区域，都要归一化到同一个尺度(warped region)，导致目标畸变 （4）需要大量内存存储中间环节的参数，效率低   </vt:lpstr>
      <vt:lpstr> 对于R-CNN的改进： （1）只对全图进行一次卷积，在feature map上提取特征，相比R-CNN的2K次卷积效率大大提升 （2）利用多尺度金字塔池化（Spatial Pyramid Pooling），不需要变形就可得到统一的特征维度  仍然存在的问题： （1）同R-CNN一样分开训练CNN和SVM、B Box回归器,仍需大量磁盘空间存储特征 （2）无法Fine-tune到SPP-Layer之前的卷积层，即使CNN更深也不能提高准确率 （3）依然采用效率低下的selective search算法   </vt:lpstr>
      <vt:lpstr> 对于SPP-Net的改进： （1）使用ROI pooling层将特征图归一化，即单层的SPP-Net，不采用多尺度金字塔，从而实现FC    层到CNN的梯度反向传播 （2）采用多任务结构，同时进行分类和位置回归，并用softmax分类器代替SVM分类器  仍然存在的问题： （1）依然采用效率低下的selective search算法 （2）生成目标区域环节和分类与回归环节无法共享网络权重   </vt:lpstr>
      <vt:lpstr> 对于Fast R-CNN的改进： （1）设计RPN网络代替selective search来提取目标区域 （2）RPN 网络可以与后面的检测网络共享卷积层特征，提高了准确率和检测速度  仍然存在的问题：    检测仍分两个阶段进行，速度较慢（5fps）无法达到实时的要求    </vt:lpstr>
      <vt:lpstr> 优点： （1）采用单个CNN实现了end-to-end检测，检测速度大幅提升（45fps） （2）Yolo直接对整张图片做卷积，所以其在检测目标有更大的视野，不容易对背景误判  不足： （1）每个单元格仅仅预测两个边界框，而且属于一个类别，所以对检测小物体的准确率较低 （2）物体的宽高比方面泛化率低，无法定位不寻常比例的物体 （3）最多只能检测出49个目标    </vt:lpstr>
      <vt:lpstr> 与YOLO对比： （1）提取不同尺度的特征图来做检测，大尺度特征图（较靠前的特征图）检测小物体，小尺度特征图（较靠后的特征图）用来检测大物体； （2）多层feature map对应不同尺度的固定anchor （3）小物体的检测准确率得到提高     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35</cp:revision>
  <dcterms:created xsi:type="dcterms:W3CDTF">2018-11-08T04:36:00Z</dcterms:created>
  <dcterms:modified xsi:type="dcterms:W3CDTF">2018-11-08T17:10:01Z</dcterms:modified>
</cp:coreProperties>
</file>