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256" r:id="rId3"/>
    <p:sldId id="257" r:id="rId5"/>
    <p:sldId id="258" r:id="rId6"/>
    <p:sldId id="259" r:id="rId7"/>
    <p:sldId id="260" r:id="rId8"/>
    <p:sldId id="261" r:id="rId9"/>
    <p:sldId id="262" r:id="rId10"/>
    <p:sldId id="265" r:id="rId11"/>
    <p:sldId id="263" r:id="rId12"/>
    <p:sldId id="266" r:id="rId13"/>
    <p:sldId id="267" r:id="rId14"/>
    <p:sldId id="268" r:id="rId15"/>
    <p:sldId id="271" r:id="rId16"/>
    <p:sldId id="264"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8.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2.GIF"/><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pPr>
              <a:lnSpc>
                <a:spcPct val="130000"/>
              </a:lnSpc>
            </a:pPr>
            <a:r>
              <a:rPr lang="en-US" altLang="zh-CN" dirty="0"/>
              <a:t>PRCV</a:t>
            </a:r>
            <a:r>
              <a:rPr lang="zh-CN" altLang="en-US" dirty="0"/>
              <a:t>总结</a:t>
            </a:r>
            <a:endParaRPr lang="zh-CN" altLang="en-US" dirty="0"/>
          </a:p>
        </p:txBody>
      </p:sp>
      <p:sp>
        <p:nvSpPr>
          <p:cNvPr id="3" name="副标题 2"/>
          <p:cNvSpPr>
            <a:spLocks noGrp="1"/>
          </p:cNvSpPr>
          <p:nvPr>
            <p:ph type="subTitle" idx="1"/>
            <p:custDataLst>
              <p:tags r:id="rId2"/>
            </p:custDataLst>
          </p:nvPr>
        </p:nvSpPr>
        <p:spPr/>
        <p:txBody>
          <a:bodyPr>
            <a:normAutofit/>
          </a:bodyPr>
          <a:lstStyle/>
          <a:p>
            <a:pPr>
              <a:lnSpc>
                <a:spcPct val="130000"/>
              </a:lnSpc>
              <a:spcBef>
                <a:spcPts val="0"/>
              </a:spcBef>
            </a:pPr>
            <a:r>
              <a:rPr lang="zh-CN" altLang="en-US" sz="1800" dirty="0">
                <a:solidFill>
                  <a:schemeClr val="tx1">
                    <a:lumMod val="75000"/>
                    <a:lumOff val="25000"/>
                  </a:schemeClr>
                </a:solidFill>
                <a:latin typeface="+mn-lt"/>
                <a:ea typeface="+mn-ea"/>
                <a:sym typeface="+mn-ea"/>
              </a:rPr>
              <a:t>胡超杰</a:t>
            </a:r>
            <a:endParaRPr lang="zh-CN" altLang="en-US" sz="1800" dirty="0">
              <a:solidFill>
                <a:schemeClr val="tx1">
                  <a:lumMod val="75000"/>
                  <a:lumOff val="25000"/>
                </a:schemeClr>
              </a:solidFill>
              <a:latin typeface="+mn-lt"/>
              <a:ea typeface="+mn-ea"/>
              <a:sym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few-shot learning</a:t>
            </a:r>
            <a:endParaRPr lang="en-US" altLang="zh-CN"/>
          </a:p>
        </p:txBody>
      </p:sp>
      <p:sp>
        <p:nvSpPr>
          <p:cNvPr id="3" name="内容占位符 2"/>
          <p:cNvSpPr>
            <a:spLocks noGrp="1"/>
          </p:cNvSpPr>
          <p:nvPr>
            <p:ph idx="1"/>
          </p:nvPr>
        </p:nvSpPr>
        <p:spPr/>
        <p:txBody>
          <a:bodyPr/>
          <a:p>
            <a:r>
              <a:rPr lang="zh-CN" altLang="en-US"/>
              <a:t>基于Finetune</a:t>
            </a:r>
            <a:endParaRPr lang="zh-CN" altLang="en-US"/>
          </a:p>
        </p:txBody>
      </p:sp>
      <p:pic>
        <p:nvPicPr>
          <p:cNvPr id="4" name="图片 3"/>
          <p:cNvPicPr>
            <a:picLocks noChangeAspect="1"/>
          </p:cNvPicPr>
          <p:nvPr/>
        </p:nvPicPr>
        <p:blipFill>
          <a:blip r:embed="rId1"/>
          <a:stretch>
            <a:fillRect/>
          </a:stretch>
        </p:blipFill>
        <p:spPr>
          <a:xfrm>
            <a:off x="829945" y="2618105"/>
            <a:ext cx="5759450" cy="316420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few-shot learning</a:t>
            </a:r>
            <a:endParaRPr lang="zh-CN" altLang="en-US"/>
          </a:p>
        </p:txBody>
      </p:sp>
      <p:sp>
        <p:nvSpPr>
          <p:cNvPr id="3" name="内容占位符 2"/>
          <p:cNvSpPr>
            <a:spLocks noGrp="1"/>
          </p:cNvSpPr>
          <p:nvPr>
            <p:ph idx="1"/>
          </p:nvPr>
        </p:nvSpPr>
        <p:spPr/>
        <p:txBody>
          <a:bodyPr/>
          <a:p>
            <a:r>
              <a:rPr lang="zh-CN" altLang="en-US"/>
              <a:t>基于</a:t>
            </a:r>
            <a:r>
              <a:rPr lang="en-US" altLang="zh-CN"/>
              <a:t>metric</a:t>
            </a:r>
            <a:endParaRPr lang="en-US" altLang="zh-CN"/>
          </a:p>
        </p:txBody>
      </p:sp>
      <p:pic>
        <p:nvPicPr>
          <p:cNvPr id="4" name="图片 3"/>
          <p:cNvPicPr>
            <a:picLocks noChangeAspect="1"/>
          </p:cNvPicPr>
          <p:nvPr/>
        </p:nvPicPr>
        <p:blipFill>
          <a:blip r:embed="rId1"/>
          <a:stretch>
            <a:fillRect/>
          </a:stretch>
        </p:blipFill>
        <p:spPr>
          <a:xfrm>
            <a:off x="647700" y="2491105"/>
            <a:ext cx="5563235" cy="302006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few-shot learning</a:t>
            </a:r>
            <a:endParaRPr lang="zh-CN" altLang="en-US"/>
          </a:p>
        </p:txBody>
      </p:sp>
      <p:sp>
        <p:nvSpPr>
          <p:cNvPr id="3" name="内容占位符 2"/>
          <p:cNvSpPr>
            <a:spLocks noGrp="1"/>
          </p:cNvSpPr>
          <p:nvPr>
            <p:ph idx="1"/>
          </p:nvPr>
        </p:nvSpPr>
        <p:spPr/>
        <p:txBody>
          <a:bodyPr/>
          <a:p>
            <a:r>
              <a:rPr lang="zh-CN" altLang="en-US"/>
              <a:t>基于元学习meta learning</a:t>
            </a:r>
            <a:endParaRPr lang="zh-CN" altLang="en-US"/>
          </a:p>
          <a:p>
            <a:r>
              <a:rPr lang="zh-CN" altLang="en-US"/>
              <a:t>通过以往的经验来进行学习</a:t>
            </a:r>
            <a:endParaRPr lang="zh-CN" altLang="en-US"/>
          </a:p>
          <a:p>
            <a:pPr lvl="1"/>
            <a:r>
              <a:rPr lang="zh-CN" altLang="en-US"/>
              <a:t>基于记忆Memory的方法</a:t>
            </a:r>
            <a:endParaRPr lang="zh-CN" altLang="en-US"/>
          </a:p>
          <a:p>
            <a:pPr lvl="1"/>
            <a:r>
              <a:rPr lang="zh-CN" altLang="en-US"/>
              <a:t>基于预测梯度的方法</a:t>
            </a:r>
            <a:endParaRPr lang="zh-CN" altLang="en-US"/>
          </a:p>
          <a:p>
            <a:pPr lvl="1"/>
            <a:r>
              <a:rPr lang="zh-CN" altLang="en-US"/>
              <a:t>利用Attention注意力机制的方法</a:t>
            </a:r>
            <a:endParaRPr lang="zh-CN" altLang="en-US"/>
          </a:p>
          <a:p>
            <a:pPr lvl="1"/>
            <a:r>
              <a:rPr lang="en-US" altLang="zh-CN"/>
              <a:t>……</a:t>
            </a:r>
            <a:endParaRPr lang="en-US" altLang="zh-CN"/>
          </a:p>
          <a:p>
            <a:pPr lvl="1"/>
            <a:endParaRPr lang="en-US" altLang="zh-CN"/>
          </a:p>
          <a:p>
            <a:pPr lvl="1"/>
            <a:endParaRPr lang="en-US" altLang="zh-CN"/>
          </a:p>
          <a:p>
            <a:pPr lvl="1"/>
            <a:r>
              <a:rPr lang="en-US" altLang="zh-CN"/>
              <a:t>https://github.com/floodsung/Meta-Learning-Papers </a:t>
            </a:r>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在线视觉追踪</a:t>
            </a:r>
            <a:r>
              <a:rPr lang="en-US" altLang="zh-CN"/>
              <a:t>-VOT2018</a:t>
            </a:r>
            <a:endParaRPr lang="en-US" altLang="zh-CN"/>
          </a:p>
        </p:txBody>
      </p:sp>
      <p:pic>
        <p:nvPicPr>
          <p:cNvPr id="4" name="内容占位符 3"/>
          <p:cNvPicPr>
            <a:picLocks noChangeAspect="1"/>
          </p:cNvPicPr>
          <p:nvPr>
            <p:ph idx="1"/>
          </p:nvPr>
        </p:nvPicPr>
        <p:blipFill>
          <a:blip r:embed="rId1"/>
          <a:stretch>
            <a:fillRect/>
          </a:stretch>
        </p:blipFill>
        <p:spPr>
          <a:xfrm>
            <a:off x="647700" y="1644015"/>
            <a:ext cx="2305050" cy="2295525"/>
          </a:xfrm>
          <a:prstGeom prst="rect">
            <a:avLst/>
          </a:prstGeom>
        </p:spPr>
      </p:pic>
      <p:pic>
        <p:nvPicPr>
          <p:cNvPr id="5" name="图片 4"/>
          <p:cNvPicPr>
            <a:picLocks noChangeAspect="1"/>
          </p:cNvPicPr>
          <p:nvPr/>
        </p:nvPicPr>
        <p:blipFill>
          <a:blip r:embed="rId2"/>
          <a:stretch>
            <a:fillRect/>
          </a:stretch>
        </p:blipFill>
        <p:spPr>
          <a:xfrm>
            <a:off x="3991610" y="1644015"/>
            <a:ext cx="2324100" cy="2333625"/>
          </a:xfrm>
          <a:prstGeom prst="rect">
            <a:avLst/>
          </a:prstGeom>
        </p:spPr>
      </p:pic>
      <p:pic>
        <p:nvPicPr>
          <p:cNvPr id="6" name="图片 5"/>
          <p:cNvPicPr>
            <a:picLocks noChangeAspect="1"/>
          </p:cNvPicPr>
          <p:nvPr/>
        </p:nvPicPr>
        <p:blipFill>
          <a:blip r:embed="rId3"/>
          <a:stretch>
            <a:fillRect/>
          </a:stretch>
        </p:blipFill>
        <p:spPr>
          <a:xfrm>
            <a:off x="619125" y="4602480"/>
            <a:ext cx="2333625" cy="1295400"/>
          </a:xfrm>
          <a:prstGeom prst="rect">
            <a:avLst/>
          </a:prstGeom>
        </p:spPr>
      </p:pic>
      <p:pic>
        <p:nvPicPr>
          <p:cNvPr id="7" name="图片 6"/>
          <p:cNvPicPr>
            <a:picLocks noChangeAspect="1"/>
          </p:cNvPicPr>
          <p:nvPr/>
        </p:nvPicPr>
        <p:blipFill>
          <a:blip r:embed="rId4"/>
          <a:stretch>
            <a:fillRect/>
          </a:stretch>
        </p:blipFill>
        <p:spPr>
          <a:xfrm>
            <a:off x="3476625" y="4564380"/>
            <a:ext cx="2352675" cy="1333500"/>
          </a:xfrm>
          <a:prstGeom prst="rect">
            <a:avLst/>
          </a:prstGeom>
        </p:spPr>
      </p:pic>
      <p:pic>
        <p:nvPicPr>
          <p:cNvPr id="8" name="图片 7"/>
          <p:cNvPicPr>
            <a:picLocks noChangeAspect="1"/>
          </p:cNvPicPr>
          <p:nvPr/>
        </p:nvPicPr>
        <p:blipFill>
          <a:blip r:embed="rId5"/>
          <a:stretch>
            <a:fillRect/>
          </a:stretch>
        </p:blipFill>
        <p:spPr>
          <a:xfrm>
            <a:off x="6905625" y="4378960"/>
            <a:ext cx="2362200" cy="1704975"/>
          </a:xfrm>
          <a:prstGeom prst="rect">
            <a:avLst/>
          </a:prstGeom>
        </p:spPr>
      </p:pic>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thanks</a:t>
            </a:r>
            <a:endParaRPr lang="en-US" altLang="zh-CN"/>
          </a:p>
        </p:txBody>
      </p:sp>
      <p:sp>
        <p:nvSpPr>
          <p:cNvPr id="4" name="副标题 3"/>
          <p:cNvSpPr>
            <a:spLocks noGrp="1"/>
          </p:cNvSpPr>
          <p:nvPr>
            <p:ph type="subTitle" idx="1"/>
          </p:nvPr>
        </p:nvSpPr>
        <p:spPr/>
        <p:txBody>
          <a:bodyPr/>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p>
            <a:r>
              <a:rPr lang="zh-CN" altLang="en-US"/>
              <a:t>图像去噪 </a:t>
            </a:r>
            <a:r>
              <a:rPr lang="en-US" altLang="zh-CN"/>
              <a:t>or </a:t>
            </a:r>
            <a:r>
              <a:rPr lang="zh-CN" altLang="en-US"/>
              <a:t>图像增强</a:t>
            </a:r>
            <a:endParaRPr lang="zh-CN" altLang="en-US"/>
          </a:p>
          <a:p>
            <a:endParaRPr lang="zh-CN" altLang="en-US"/>
          </a:p>
          <a:p>
            <a:r>
              <a:rPr lang="zh-CN" altLang="en-US"/>
              <a:t>类脑计算</a:t>
            </a:r>
            <a:endParaRPr lang="zh-CN" altLang="en-US"/>
          </a:p>
          <a:p>
            <a:endParaRPr lang="zh-CN" altLang="en-US"/>
          </a:p>
          <a:p>
            <a:r>
              <a:rPr lang="zh-CN" altLang="en-US"/>
              <a:t>小样本学习</a:t>
            </a:r>
            <a:endParaRPr lang="zh-CN" altLang="en-US"/>
          </a:p>
          <a:p>
            <a:endParaRPr lang="zh-CN" altLang="en-US"/>
          </a:p>
          <a:p>
            <a:r>
              <a:rPr lang="zh-CN" altLang="en-US"/>
              <a:t>在线视觉追踪</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类脑计算</a:t>
            </a:r>
            <a:endParaRPr lang="zh-CN" altLang="en-US"/>
          </a:p>
        </p:txBody>
      </p:sp>
      <p:sp>
        <p:nvSpPr>
          <p:cNvPr id="3" name="内容占位符 2"/>
          <p:cNvSpPr>
            <a:spLocks noGrp="1"/>
          </p:cNvSpPr>
          <p:nvPr>
            <p:ph idx="1"/>
          </p:nvPr>
        </p:nvSpPr>
        <p:spPr/>
        <p:txBody>
          <a:bodyPr/>
          <a:p>
            <a:endParaRPr lang="zh-CN" altLang="en-US"/>
          </a:p>
          <a:p>
            <a:r>
              <a:rPr lang="zh-CN" altLang="en-US"/>
              <a:t>生物视觉：视网膜接受连续光子撞击，神经节细胞接收到足够刺激后发出脉冲，脉冲序列传送到大脑，然后大脑进行解码</a:t>
            </a:r>
            <a:endParaRPr lang="zh-CN" altLang="en-US"/>
          </a:p>
          <a:p>
            <a:endParaRPr lang="zh-CN" altLang="en-US"/>
          </a:p>
          <a:p>
            <a:endParaRPr lang="zh-CN" altLang="en-US"/>
          </a:p>
          <a:p>
            <a:r>
              <a:rPr lang="zh-CN" altLang="en-US"/>
              <a:t>机器视觉：以传统视频作为输入，前提就是错的！</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类脑计算</a:t>
            </a:r>
            <a:r>
              <a:rPr lang="en-US" altLang="zh-CN"/>
              <a:t>-</a:t>
            </a:r>
            <a:r>
              <a:rPr lang="zh-CN" altLang="en-US"/>
              <a:t>当前进展</a:t>
            </a:r>
            <a:endParaRPr lang="zh-CN" altLang="en-US"/>
          </a:p>
        </p:txBody>
      </p:sp>
      <p:sp>
        <p:nvSpPr>
          <p:cNvPr id="3" name="内容占位符 2"/>
          <p:cNvSpPr>
            <a:spLocks noGrp="1"/>
          </p:cNvSpPr>
          <p:nvPr>
            <p:ph idx="1"/>
          </p:nvPr>
        </p:nvSpPr>
        <p:spPr/>
        <p:txBody>
          <a:bodyPr/>
          <a:p>
            <a:r>
              <a:rPr lang="zh-CN" altLang="en-US"/>
              <a:t>脉冲阵列式仿视网膜芯片（针对于传统视频输入）</a:t>
            </a:r>
            <a:endParaRPr lang="zh-CN" altLang="en-US"/>
          </a:p>
          <a:p>
            <a:endParaRPr lang="zh-CN" altLang="en-US"/>
          </a:p>
          <a:p>
            <a:endParaRPr lang="zh-CN" altLang="en-US"/>
          </a:p>
          <a:p>
            <a:r>
              <a:rPr lang="zh-CN" altLang="en-US"/>
              <a:t>实现机理：全模仿，通过生物学上观察结论</a:t>
            </a:r>
            <a:endParaRPr lang="zh-CN" altLang="en-US"/>
          </a:p>
          <a:p>
            <a:endParaRPr lang="zh-CN" altLang="en-US"/>
          </a:p>
          <a:p>
            <a:endParaRPr lang="zh-CN" altLang="en-US"/>
          </a:p>
          <a:p>
            <a:r>
              <a:rPr lang="zh-CN" altLang="en-US"/>
              <a:t>先黑箱模拟再思考整个机理，主要是生物学搞不明白</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类脑计算</a:t>
            </a:r>
            <a:r>
              <a:rPr lang="en-US" altLang="zh-CN"/>
              <a:t>-SNN</a:t>
            </a:r>
            <a:endParaRPr lang="en-US" altLang="zh-CN"/>
          </a:p>
        </p:txBody>
      </p:sp>
      <p:pic>
        <p:nvPicPr>
          <p:cNvPr id="6" name="图片 5" descr="p"/>
          <p:cNvPicPr>
            <a:picLocks noChangeAspect="1"/>
          </p:cNvPicPr>
          <p:nvPr/>
        </p:nvPicPr>
        <p:blipFill>
          <a:blip r:embed="rId1"/>
          <a:stretch>
            <a:fillRect/>
          </a:stretch>
        </p:blipFill>
        <p:spPr>
          <a:xfrm>
            <a:off x="821055" y="1809750"/>
            <a:ext cx="2200275" cy="600075"/>
          </a:xfrm>
          <a:prstGeom prst="rect">
            <a:avLst/>
          </a:prstGeom>
        </p:spPr>
      </p:pic>
      <p:pic>
        <p:nvPicPr>
          <p:cNvPr id="9" name="图片 8" descr="p3"/>
          <p:cNvPicPr>
            <a:picLocks noChangeAspect="1"/>
          </p:cNvPicPr>
          <p:nvPr/>
        </p:nvPicPr>
        <p:blipFill>
          <a:blip r:embed="rId2"/>
          <a:stretch>
            <a:fillRect/>
          </a:stretch>
        </p:blipFill>
        <p:spPr>
          <a:xfrm>
            <a:off x="821055" y="3283585"/>
            <a:ext cx="3771900" cy="1724025"/>
          </a:xfrm>
          <a:prstGeom prst="rect">
            <a:avLst/>
          </a:prstGeom>
        </p:spPr>
      </p:pic>
      <p:sp>
        <p:nvSpPr>
          <p:cNvPr id="10" name="文本框 9"/>
          <p:cNvSpPr txBox="1"/>
          <p:nvPr/>
        </p:nvSpPr>
        <p:spPr>
          <a:xfrm>
            <a:off x="1010920" y="2409825"/>
            <a:ext cx="1821180" cy="306705"/>
          </a:xfrm>
          <a:prstGeom prst="rect">
            <a:avLst/>
          </a:prstGeom>
          <a:noFill/>
        </p:spPr>
        <p:txBody>
          <a:bodyPr wrap="square" rtlCol="0">
            <a:spAutoFit/>
          </a:bodyPr>
          <a:p>
            <a:r>
              <a:rPr lang="zh-CN" altLang="en-US" sz="1400"/>
              <a:t>膜电位微分方程</a:t>
            </a:r>
            <a:endParaRPr lang="zh-CN" altLang="en-US" sz="1400"/>
          </a:p>
        </p:txBody>
      </p:sp>
      <p:sp>
        <p:nvSpPr>
          <p:cNvPr id="11" name="文本框 10"/>
          <p:cNvSpPr txBox="1"/>
          <p:nvPr/>
        </p:nvSpPr>
        <p:spPr>
          <a:xfrm>
            <a:off x="1010920" y="5132705"/>
            <a:ext cx="2062480" cy="306705"/>
          </a:xfrm>
          <a:prstGeom prst="rect">
            <a:avLst/>
          </a:prstGeom>
          <a:noFill/>
        </p:spPr>
        <p:txBody>
          <a:bodyPr wrap="square" rtlCol="0">
            <a:spAutoFit/>
          </a:bodyPr>
          <a:p>
            <a:r>
              <a:rPr lang="zh-CN" altLang="en-US" sz="1400"/>
              <a:t>脉冲期间的膜电位形态</a:t>
            </a:r>
            <a:endParaRPr lang="zh-CN" altLang="en-US" sz="1400"/>
          </a:p>
        </p:txBody>
      </p:sp>
      <p:sp>
        <p:nvSpPr>
          <p:cNvPr id="12" name="文本框 11"/>
          <p:cNvSpPr txBox="1"/>
          <p:nvPr/>
        </p:nvSpPr>
        <p:spPr>
          <a:xfrm>
            <a:off x="6337935" y="3684270"/>
            <a:ext cx="3697605" cy="645160"/>
          </a:xfrm>
          <a:prstGeom prst="rect">
            <a:avLst/>
          </a:prstGeom>
          <a:noFill/>
        </p:spPr>
        <p:txBody>
          <a:bodyPr wrap="square" rtlCol="0">
            <a:spAutoFit/>
          </a:bodyPr>
          <a:p>
            <a:r>
              <a:rPr lang="zh-CN" altLang="en-US"/>
              <a:t>模型很好的结合了时间信息，但是难训练，无法使用传统</a:t>
            </a:r>
            <a:r>
              <a:rPr lang="en-US" altLang="zh-CN"/>
              <a:t>SGD</a:t>
            </a:r>
            <a:endParaRPr lang="en-US" altLang="zh-CN"/>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小样本训练</a:t>
            </a:r>
            <a:endParaRPr lang="zh-CN" altLang="en-US"/>
          </a:p>
        </p:txBody>
      </p:sp>
      <p:sp>
        <p:nvSpPr>
          <p:cNvPr id="3" name="内容占位符 2"/>
          <p:cNvSpPr>
            <a:spLocks noGrp="1"/>
          </p:cNvSpPr>
          <p:nvPr>
            <p:ph idx="1"/>
          </p:nvPr>
        </p:nvSpPr>
        <p:spPr/>
        <p:txBody>
          <a:bodyPr/>
          <a:p>
            <a:endParaRPr lang="en-US" altLang="zh-CN"/>
          </a:p>
          <a:p>
            <a:endParaRPr lang="zh-CN" altLang="en-US"/>
          </a:p>
          <a:p>
            <a:r>
              <a:rPr lang="zh-CN" altLang="en-US"/>
              <a:t>深度开集网络</a:t>
            </a:r>
            <a:endParaRPr lang="zh-CN" altLang="en-US"/>
          </a:p>
          <a:p>
            <a:endParaRPr lang="zh-CN" altLang="en-US"/>
          </a:p>
          <a:p>
            <a:endParaRPr lang="zh-CN" altLang="en-US"/>
          </a:p>
          <a:p>
            <a:endParaRPr lang="zh-CN" altLang="en-US"/>
          </a:p>
          <a:p>
            <a:r>
              <a:rPr lang="zh-CN" altLang="en-US"/>
              <a:t>隐属性学习与预测</a:t>
            </a:r>
            <a:endParaRPr lang="en-US" altLang="zh-CN"/>
          </a:p>
          <a:p>
            <a:endParaRPr lang="en-US" altLang="zh-CN"/>
          </a:p>
          <a:p>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深度开集网络</a:t>
            </a:r>
            <a:endParaRPr lang="zh-CN" altLang="en-US"/>
          </a:p>
        </p:txBody>
      </p:sp>
      <p:sp>
        <p:nvSpPr>
          <p:cNvPr id="3" name="内容占位符 2"/>
          <p:cNvSpPr>
            <a:spLocks noGrp="1"/>
          </p:cNvSpPr>
          <p:nvPr>
            <p:ph idx="1"/>
          </p:nvPr>
        </p:nvSpPr>
        <p:spPr/>
        <p:txBody>
          <a:bodyPr/>
          <a:p>
            <a:endParaRPr lang="zh-CN" altLang="en-US"/>
          </a:p>
          <a:p>
            <a:r>
              <a:rPr lang="zh-CN" altLang="en-US"/>
              <a:t>动态调整网络结构以适应小样本情况下的新类别检测与识别</a:t>
            </a:r>
            <a:endParaRPr lang="zh-CN" altLang="en-US"/>
          </a:p>
          <a:p>
            <a:pPr lvl="1"/>
            <a:endParaRPr lang="zh-CN" altLang="en-US"/>
          </a:p>
          <a:p>
            <a:pPr lvl="1"/>
            <a:r>
              <a:rPr lang="zh-CN" altLang="en-US"/>
              <a:t>重构深度网络分类层：</a:t>
            </a:r>
            <a:endParaRPr lang="zh-CN" altLang="en-US"/>
          </a:p>
          <a:p>
            <a:pPr lvl="1"/>
            <a:r>
              <a:rPr lang="zh-CN" altLang="en-US"/>
              <a:t>迁移全局分类知识到扩展后的网络：计算已知类别权值矩阵均值，作为新类别权值的一部分，使新加入的类别和已知类别服从相同的概率分布</a:t>
            </a:r>
            <a:endParaRPr lang="zh-CN" altLang="en-US"/>
          </a:p>
          <a:p>
            <a:pPr lvl="1"/>
            <a:endParaRPr lang="zh-CN" altLang="en-US"/>
          </a:p>
          <a:p>
            <a:pPr lvl="2"/>
            <a:endParaRPr lang="zh-CN" altLang="en-US"/>
          </a:p>
          <a:p>
            <a:pPr lvl="1"/>
            <a:r>
              <a:rPr lang="zh-CN" altLang="en-US"/>
              <a:t>迁移类别间的关联信息到扩展后的网络：由于相似类别有更多相关性，因此在新加入类别权值初始化时，增加相关类别的影响力</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深度开集网络</a:t>
            </a:r>
            <a:endParaRPr lang="zh-CN" altLang="en-US"/>
          </a:p>
        </p:txBody>
      </p:sp>
      <p:sp>
        <p:nvSpPr>
          <p:cNvPr id="3" name="内容占位符 2"/>
          <p:cNvSpPr>
            <a:spLocks noGrp="1"/>
          </p:cNvSpPr>
          <p:nvPr>
            <p:ph idx="1"/>
          </p:nvPr>
        </p:nvSpPr>
        <p:spPr/>
        <p:txBody>
          <a:bodyPr/>
          <a:p>
            <a:r>
              <a:rPr lang="zh-CN" altLang="en-US"/>
              <a:t>基于</a:t>
            </a:r>
            <a:r>
              <a:rPr lang="en-US" altLang="zh-CN"/>
              <a:t>meta-learning</a:t>
            </a:r>
            <a:r>
              <a:rPr lang="zh-CN" altLang="en-US"/>
              <a:t>，为每一个</a:t>
            </a:r>
            <a:r>
              <a:rPr lang="en-US" altLang="zh-CN"/>
              <a:t>task</a:t>
            </a:r>
            <a:r>
              <a:rPr lang="zh-CN" altLang="en-US"/>
              <a:t>学习最优的距离度量</a:t>
            </a:r>
            <a:endParaRPr lang="en-US" altLang="zh-CN"/>
          </a:p>
          <a:p>
            <a:pPr lvl="1"/>
            <a:r>
              <a:rPr lang="zh-CN" altLang="en-US"/>
              <a:t>之前：所有样本共享特征空间内使用固定的度量方式来衡量样本之间的相似度</a:t>
            </a:r>
            <a:endParaRPr lang="zh-CN" altLang="en-US"/>
          </a:p>
          <a:p>
            <a:endParaRPr lang="zh-CN" altLang="en-US"/>
          </a:p>
          <a:p>
            <a:endParaRPr lang="en-US" altLang="zh-CN"/>
          </a:p>
          <a:p>
            <a:r>
              <a:rPr lang="en-US" altLang="zh-CN"/>
              <a:t>TOM-Net(Task-oriented Metric Network)</a:t>
            </a:r>
            <a:endParaRPr lang="en-US" altLang="zh-CN"/>
          </a:p>
          <a:p>
            <a:pPr lvl="1"/>
            <a:r>
              <a:rPr lang="zh-CN" altLang="en-US"/>
              <a:t>利用每个</a:t>
            </a:r>
            <a:r>
              <a:rPr lang="en-US" altLang="zh-CN"/>
              <a:t>task</a:t>
            </a:r>
            <a:r>
              <a:rPr lang="zh-CN" altLang="en-US"/>
              <a:t>内的数据为当前</a:t>
            </a:r>
            <a:r>
              <a:rPr lang="en-US" altLang="zh-CN"/>
              <a:t>task</a:t>
            </a:r>
            <a:r>
              <a:rPr lang="zh-CN" altLang="en-US"/>
              <a:t>快速优化得到一个面向</a:t>
            </a:r>
            <a:r>
              <a:rPr lang="en-US" altLang="zh-CN"/>
              <a:t>task</a:t>
            </a:r>
            <a:r>
              <a:rPr lang="zh-CN" altLang="en-US"/>
              <a:t>的度量</a:t>
            </a:r>
            <a:r>
              <a:rPr lang="en-US" altLang="zh-CN"/>
              <a:t>metric</a:t>
            </a:r>
            <a:endParaRPr lang="en-US" altLang="zh-CN"/>
          </a:p>
          <a:p>
            <a:pPr lvl="1"/>
            <a:r>
              <a:rPr lang="zh-CN" altLang="en-US"/>
              <a:t>利用学习到得</a:t>
            </a:r>
            <a:r>
              <a:rPr lang="en-US" altLang="zh-CN"/>
              <a:t>Metric</a:t>
            </a:r>
            <a:r>
              <a:rPr lang="zh-CN" altLang="en-US"/>
              <a:t>将</a:t>
            </a:r>
            <a:r>
              <a:rPr lang="en-US" altLang="zh-CN"/>
              <a:t>task</a:t>
            </a:r>
            <a:r>
              <a:rPr lang="zh-CN" altLang="en-US"/>
              <a:t>内的数据从共享特征空间转换到面向</a:t>
            </a:r>
            <a:r>
              <a:rPr lang="en-US" altLang="zh-CN"/>
              <a:t>task</a:t>
            </a:r>
            <a:r>
              <a:rPr lang="zh-CN" altLang="en-US"/>
              <a:t>的特征空间，使得同一个</a:t>
            </a:r>
            <a:r>
              <a:rPr lang="en-US" altLang="zh-CN"/>
              <a:t>task</a:t>
            </a:r>
            <a:r>
              <a:rPr lang="zh-CN" altLang="en-US"/>
              <a:t>内的数据相同类别更近，不同类别更远</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隐属性学习与预测</a:t>
            </a:r>
            <a:endParaRPr lang="zh-CN" altLang="en-US"/>
          </a:p>
        </p:txBody>
      </p:sp>
      <p:sp>
        <p:nvSpPr>
          <p:cNvPr id="3" name="内容占位符 2"/>
          <p:cNvSpPr>
            <a:spLocks noGrp="1"/>
          </p:cNvSpPr>
          <p:nvPr>
            <p:ph idx="1"/>
          </p:nvPr>
        </p:nvSpPr>
        <p:spPr>
          <a:xfrm>
            <a:off x="647700" y="1310005"/>
            <a:ext cx="10515600" cy="4351338"/>
          </a:xfrm>
        </p:spPr>
        <p:txBody>
          <a:bodyPr/>
          <a:p>
            <a:endParaRPr lang="zh-CN" altLang="en-US"/>
          </a:p>
          <a:p>
            <a:r>
              <a:rPr lang="zh-CN" altLang="en-US"/>
              <a:t>Joint Semantic and Latent Attribute Modelling </a:t>
            </a:r>
            <a:r>
              <a:rPr lang="zh-CN" altLang="en-US">
                <a:sym typeface="+mn-ea"/>
              </a:rPr>
              <a:t>for Cross-Class Transfer Learning</a:t>
            </a:r>
            <a:endParaRPr lang="zh-CN" altLang="en-US"/>
          </a:p>
          <a:p>
            <a:r>
              <a:rPr lang="en-US" altLang="zh-CN" sz="1200"/>
              <a:t>(IEEE TRANSACTIONS ON PATTERN ANALYSIS AND MACHINE INTELLIGENCE)</a:t>
            </a:r>
            <a:endParaRPr lang="en-US" altLang="zh-CN" sz="1200"/>
          </a:p>
          <a:p>
            <a:endParaRPr lang="en-US" altLang="zh-CN"/>
          </a:p>
          <a:p>
            <a:r>
              <a:rPr lang="zh-CN" altLang="en-US"/>
              <a:t>属性空间：</a:t>
            </a:r>
            <a:endParaRPr lang="zh-CN" altLang="en-US"/>
          </a:p>
          <a:p>
            <a:pPr lvl="1"/>
            <a:r>
              <a:rPr lang="zh-CN" altLang="en-US"/>
              <a:t>预定义属性：有明显的语义信息，由用户预定义获得的属性标注信息</a:t>
            </a:r>
            <a:endParaRPr lang="zh-CN" altLang="en-US"/>
          </a:p>
          <a:p>
            <a:pPr lvl="1"/>
            <a:r>
              <a:rPr lang="zh-CN" altLang="en-US"/>
              <a:t>隐属性：未被定义或者无法被显式定义，往往可以更好的帮助预定义属性来进行学习</a:t>
            </a:r>
            <a:endParaRPr lang="zh-CN" altLang="en-US"/>
          </a:p>
          <a:p>
            <a:pPr lvl="1"/>
            <a:r>
              <a:rPr lang="zh-CN" altLang="en-US"/>
              <a:t>背景属性：用来记录图像中的背景等噪声信息，不具有区分性，而且可能在任何样本中出现</a:t>
            </a:r>
            <a:endParaRPr lang="en-US" altLang="zh-CN"/>
          </a:p>
          <a:p>
            <a:endParaRPr lang="en-US" altLang="zh-CN"/>
          </a:p>
          <a:p>
            <a:endParaRPr lang="en-US" altLang="zh-CN"/>
          </a:p>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647700" y="4126865"/>
            <a:ext cx="5419725" cy="208597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BEAUTIFY_FLAG" val="#wm#"/>
  <p:tag name="KSO_WM_TEMPLATE_CATEGORY" val="custom"/>
  <p:tag name="KSO_WM_TEMPLATE_INDEX" val="20187308"/>
</p:tagLst>
</file>

<file path=ppt/tags/tag16.xml><?xml version="1.0" encoding="utf-8"?>
<p:tagLst xmlns:p="http://schemas.openxmlformats.org/presentationml/2006/main">
  <p:tag name="KSO_WM_BEAUTIFY_FLAG" val="#wm#"/>
  <p:tag name="KSO_WM_TEMPLATE_CATEGORY" val="custom"/>
  <p:tag name="KSO_WM_TEMPLATE_INDEX" val="20187308"/>
</p:tagLst>
</file>

<file path=ppt/tags/tag17.xml><?xml version="1.0" encoding="utf-8"?>
<p:tagLst xmlns:p="http://schemas.openxmlformats.org/presentationml/2006/main">
  <p:tag name="KSO_WM_BEAUTIFY_FLAG" val="#wm#"/>
  <p:tag name="KSO_WM_TEMPLATE_CATEGORY" val="custom"/>
  <p:tag name="KSO_WM_TEMPLATE_INDEX" val="20187308"/>
</p:tagLst>
</file>

<file path=ppt/tags/tag18.xml><?xml version="1.0" encoding="utf-8"?>
<p:tagLst xmlns:p="http://schemas.openxmlformats.org/presentationml/2006/main">
  <p:tag name="KSO_WM_BEAUTIFY_FLAG" val="#wm#"/>
  <p:tag name="KSO_WM_TEMPLATE_CATEGORY" val="custom"/>
  <p:tag name="KSO_WM_TEMPLATE_INDEX" val="20187308"/>
</p:tagLst>
</file>

<file path=ppt/tags/tag19.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6.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TEMPLATE_TOPIC_ID" val="2869567"/>
  <p:tag name="KSO_WM_TEMPLATE_OUTLINE_ID" val="15"/>
  <p:tag name="KSO_WM_TEMPLATE_SCENE_ID" val="1"/>
  <p:tag name="KSO_WM_TEMPLATE_JOB_ID" val="2"/>
  <p:tag name="KSO_WM_TEMPLATE_TOPIC_DEFAULT" val="1"/>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Words>
  <Application>WPS 演示</Application>
  <PresentationFormat>宽屏</PresentationFormat>
  <Paragraphs>109</Paragraphs>
  <Slides>14</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宋体</vt:lpstr>
      <vt:lpstr>Wingdings</vt:lpstr>
      <vt:lpstr>微软雅黑</vt:lpstr>
      <vt:lpstr>Arial Unicode MS</vt:lpstr>
      <vt:lpstr>等线</vt:lpstr>
      <vt:lpstr>Office 主题​​</vt:lpstr>
      <vt:lpstr>PRCV总结</vt:lpstr>
      <vt:lpstr>主要内容</vt:lpstr>
      <vt:lpstr>类脑计算</vt:lpstr>
      <vt:lpstr>类脑计算-当前进展</vt:lpstr>
      <vt:lpstr>类脑计算-SNN</vt:lpstr>
      <vt:lpstr>小样本训练</vt:lpstr>
      <vt:lpstr>深度开集网络</vt:lpstr>
      <vt:lpstr>深度开集网络</vt:lpstr>
      <vt:lpstr>隐属性学习与预测</vt:lpstr>
      <vt:lpstr>few-shot learning</vt:lpstr>
      <vt:lpstr>few-shot learning</vt:lpstr>
      <vt:lpstr>few-shot learning</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内禀矫顽力</cp:lastModifiedBy>
  <cp:revision>398</cp:revision>
  <dcterms:created xsi:type="dcterms:W3CDTF">2017-08-03T09:01:00Z</dcterms:created>
  <dcterms:modified xsi:type="dcterms:W3CDTF">2018-12-06T03:00:01Z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KSORubyTemplateID">
    <vt:lpwstr>2</vt:lpwstr>
  </property>
</Properties>
</file>