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7" r:id="rId3"/>
    <p:sldId id="257" r:id="rId4"/>
    <p:sldId id="258" r:id="rId5"/>
    <p:sldId id="286" r:id="rId6"/>
    <p:sldId id="287" r:id="rId7"/>
    <p:sldId id="289" r:id="rId8"/>
    <p:sldId id="288" r:id="rId9"/>
    <p:sldId id="266" r:id="rId10"/>
    <p:sldId id="290" r:id="rId11"/>
    <p:sldId id="291" r:id="rId12"/>
    <p:sldId id="292" r:id="rId13"/>
    <p:sldId id="293" r:id="rId14"/>
    <p:sldId id="294" r:id="rId15"/>
    <p:sldId id="265" r:id="rId16"/>
    <p:sldId id="295" r:id="rId17"/>
    <p:sldId id="296" r:id="rId18"/>
    <p:sldId id="297" r:id="rId19"/>
    <p:sldId id="298" r:id="rId20"/>
    <p:sldId id="299" r:id="rId21"/>
    <p:sldId id="283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334" y="-48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3532C-09EA-4754-9B39-7CE63DE064F8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261A7-9A82-41F9-9EE0-7CF441869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533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61A7-9A82-41F9-9EE0-7CF4418694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951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08520" y="2211710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Attention on Salient Visual </a:t>
            </a:r>
            <a:r>
              <a:rPr lang="en-US" altLang="zh-CN" dirty="0" err="1" smtClean="0"/>
              <a:t>Relaitonship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3608" y="3435846"/>
            <a:ext cx="5792688" cy="1314450"/>
          </a:xfrm>
        </p:spPr>
        <p:txBody>
          <a:bodyPr/>
          <a:lstStyle/>
          <a:p>
            <a:pPr algn="r"/>
            <a:r>
              <a:rPr lang="zh-CN" altLang="en-US" dirty="0" smtClean="0"/>
              <a:t>肖钦哲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88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147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Framework</a:t>
            </a:r>
            <a:endParaRPr lang="zh-CN" altLang="en-US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3558"/>
            <a:ext cx="8229600" cy="41764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56" y="915566"/>
            <a:ext cx="8568952" cy="38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62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147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Feature Fusion</a:t>
            </a:r>
            <a:endParaRPr lang="zh-CN" altLang="en-US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3558"/>
            <a:ext cx="8229600" cy="41764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Semantic Feature</a:t>
            </a:r>
          </a:p>
          <a:p>
            <a:pPr marL="0" indent="0">
              <a:buNone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词向量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Spatial Feature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Bounding box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位置，相对位置和大小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Visual Feature </a:t>
            </a:r>
          </a:p>
          <a:p>
            <a:pPr marL="0" indent="0">
              <a:buNone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融合上下文信息的视觉特征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65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147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Attention Module</a:t>
            </a:r>
            <a:endParaRPr lang="zh-CN" altLang="en-US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3558"/>
            <a:ext cx="8229600" cy="41764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关系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Ri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的重要性为：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1" i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800" b="1" i="1" baseline="-250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b="1" i="1" baseline="-250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att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b="1" i="1" baseline="-25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α</a:t>
            </a:r>
            <a:r>
              <a:rPr lang="en-US" altLang="zh-CN" sz="2800" b="1" i="1" baseline="-250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exp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800" b="1" i="1" baseline="-250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)/</a:t>
            </a:r>
            <a:r>
              <a:rPr lang="en-US" altLang="zh-CN" sz="2800" b="1" dirty="0" smtClean="0">
                <a:latin typeface="Times New Roman"/>
                <a:ea typeface="华文楷体" panose="02010600040101010101" pitchFamily="2" charset="-122"/>
                <a:cs typeface="Times New Roman"/>
              </a:rPr>
              <a:t>∑</a:t>
            </a:r>
            <a:r>
              <a:rPr lang="en-US" altLang="zh-CN" sz="2800" b="1" dirty="0" err="1" smtClean="0">
                <a:latin typeface="Times New Roman"/>
                <a:ea typeface="华文楷体" panose="02010600040101010101" pitchFamily="2" charset="-122"/>
                <a:cs typeface="Times New Roman"/>
              </a:rPr>
              <a:t>exp</a:t>
            </a:r>
            <a:r>
              <a:rPr lang="en-US" altLang="zh-CN" sz="2800" b="1" dirty="0" smtClean="0">
                <a:latin typeface="Times New Roman"/>
                <a:ea typeface="华文楷体" panose="02010600040101010101" pitchFamily="2" charset="-122"/>
                <a:cs typeface="Times New Roman"/>
              </a:rPr>
              <a:t>(</a:t>
            </a:r>
            <a:r>
              <a:rPr lang="en-US" altLang="zh-CN" sz="2800" b="1" i="1" dirty="0" err="1" smtClean="0">
                <a:latin typeface="Times New Roman"/>
                <a:ea typeface="华文楷体" panose="02010600040101010101" pitchFamily="2" charset="-122"/>
                <a:cs typeface="Times New Roman"/>
              </a:rPr>
              <a:t>e</a:t>
            </a:r>
            <a:r>
              <a:rPr lang="en-US" altLang="zh-CN" sz="2800" b="1" i="1" baseline="-25000" dirty="0" err="1" smtClean="0">
                <a:latin typeface="Times New Roman"/>
                <a:ea typeface="华文楷体" panose="02010600040101010101" pitchFamily="2" charset="-122"/>
                <a:cs typeface="Times New Roman"/>
              </a:rPr>
              <a:t>k</a:t>
            </a:r>
            <a:r>
              <a:rPr lang="en-US" altLang="zh-CN" sz="2800" b="1" dirty="0" smtClean="0">
                <a:latin typeface="Times New Roman"/>
                <a:ea typeface="华文楷体" panose="02010600040101010101" pitchFamily="2" charset="-122"/>
                <a:cs typeface="Times New Roman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/>
                <a:ea typeface="华文楷体" panose="02010600040101010101" pitchFamily="2" charset="-122"/>
                <a:cs typeface="Times New Roman"/>
              </a:rPr>
              <a:t>Fi</a:t>
            </a:r>
            <a:r>
              <a:rPr lang="zh-CN" altLang="en-US" sz="2800" dirty="0" smtClean="0">
                <a:latin typeface="Times New Roman"/>
                <a:ea typeface="华文楷体" panose="02010600040101010101" pitchFamily="2" charset="-122"/>
                <a:cs typeface="Times New Roman"/>
              </a:rPr>
              <a:t>是关系</a:t>
            </a:r>
            <a:r>
              <a:rPr lang="en-US" altLang="zh-CN" sz="2800" dirty="0" err="1" smtClean="0">
                <a:latin typeface="Times New Roman"/>
                <a:ea typeface="华文楷体" panose="02010600040101010101" pitchFamily="2" charset="-122"/>
                <a:cs typeface="Times New Roman"/>
              </a:rPr>
              <a:t>Ri</a:t>
            </a:r>
            <a:r>
              <a:rPr lang="zh-CN" altLang="en-US" sz="2800" dirty="0" smtClean="0">
                <a:latin typeface="Times New Roman"/>
                <a:ea typeface="华文楷体" panose="02010600040101010101" pitchFamily="2" charset="-122"/>
                <a:cs typeface="Times New Roman"/>
              </a:rPr>
              <a:t>的特征，</a:t>
            </a:r>
            <a:r>
              <a:rPr lang="en-US" altLang="zh-CN" sz="2800" dirty="0" smtClean="0">
                <a:latin typeface="Times New Roman"/>
                <a:ea typeface="华文楷体" panose="02010600040101010101" pitchFamily="2" charset="-122"/>
                <a:cs typeface="Times New Roman"/>
              </a:rPr>
              <a:t>C</a:t>
            </a:r>
            <a:r>
              <a:rPr lang="zh-CN" altLang="en-US" sz="2800" dirty="0" smtClean="0">
                <a:latin typeface="Times New Roman"/>
                <a:ea typeface="华文楷体" panose="02010600040101010101" pitchFamily="2" charset="-122"/>
                <a:cs typeface="Times New Roman"/>
              </a:rPr>
              <a:t>是图像的特征。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33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147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Prior</a:t>
            </a:r>
            <a:endParaRPr lang="zh-CN" altLang="en-US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3558"/>
            <a:ext cx="8229600" cy="41764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从训练集中统计关系出现的次数，得到矩阵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，大小为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，每一行为一对对象间的关系。</a:t>
            </a:r>
            <a:endParaRPr lang="en-US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使用词向量计算相似度矩阵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随机游走</a:t>
            </a:r>
            <a:endParaRPr lang="en-US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2898636"/>
            <a:ext cx="4176464" cy="465202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834480" y="3579862"/>
            <a:ext cx="4169568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0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147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Final Predicate Probability</a:t>
            </a:r>
            <a:endParaRPr lang="zh-CN" altLang="en-US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3558"/>
            <a:ext cx="8229600" cy="41764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P(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p, 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baseline="-25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|s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o) = P(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)P(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baseline="-25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)P(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p|s,o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)*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prior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el-GR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α</a:t>
            </a:r>
            <a:endParaRPr lang="en-US" altLang="zh-CN" sz="2800" i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20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88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147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Setting</a:t>
            </a:r>
            <a:endParaRPr lang="zh-CN" altLang="en-US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3558"/>
            <a:ext cx="8229600" cy="41764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Datasets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VRD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VG (VG_MSDN,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VG_drnet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VG_VtransE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Parameters</a:t>
            </a:r>
          </a:p>
          <a:p>
            <a:pPr marL="0" indent="0">
              <a:buNone/>
            </a:pPr>
            <a:r>
              <a:rPr lang="el-GR" altLang="zh-CN" sz="2800" dirty="0" smtClean="0">
                <a:latin typeface="Times New Roman"/>
                <a:ea typeface="华文楷体" panose="02010600040101010101" pitchFamily="2" charset="-122"/>
                <a:cs typeface="Times New Roman"/>
              </a:rPr>
              <a:t>α</a:t>
            </a:r>
            <a:r>
              <a:rPr lang="en-US" altLang="zh-CN" sz="2800" dirty="0" smtClean="0">
                <a:latin typeface="Times New Roman"/>
                <a:ea typeface="华文楷体" panose="02010600040101010101" pitchFamily="2" charset="-122"/>
                <a:cs typeface="Times New Roman"/>
              </a:rPr>
              <a:t>=0.5/0.3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Tasks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Predicate / Phrase / Relationship Detection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Metrics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Recall@50/100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75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147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Feature Analysis</a:t>
            </a:r>
            <a:endParaRPr lang="zh-CN" altLang="en-US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3816522"/>
              </p:ext>
            </p:extLst>
          </p:nvPr>
        </p:nvGraphicFramePr>
        <p:xfrm>
          <a:off x="323528" y="915566"/>
          <a:ext cx="5400600" cy="4032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4512"/>
                <a:gridCol w="1668608"/>
                <a:gridCol w="1463740"/>
                <a:gridCol w="1463740"/>
              </a:tblGrid>
              <a:tr h="37012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k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Method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Predicate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61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Rec@50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Rec@100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0389">
                <a:tc row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W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50.34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50.34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03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SF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38.37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38.37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03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52.20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52.20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03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V+W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53.46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53.46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03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V+SF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52.14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52.14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03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V+W+SF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54.36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54.36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03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prior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51.88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51.88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03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+prior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</a:rPr>
                        <a:t>55.70</a:t>
                      </a:r>
                      <a:endParaRPr lang="zh-CN" sz="105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</a:rPr>
                        <a:t>55.70</a:t>
                      </a:r>
                      <a:endParaRPr lang="zh-CN" sz="105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0389">
                <a:tc row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W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87.67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94.87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03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SF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80.86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90.27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03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89.66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95.73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03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V+W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90.73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96.40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03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V+SF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89.75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95.94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03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V+W+SF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91.18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96.53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03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prior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85.41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92.84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03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+prior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</a:rPr>
                        <a:t>91.88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</a:rPr>
                        <a:t>96.75</a:t>
                      </a:r>
                      <a:endParaRPr lang="zh-CN" sz="105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12160" y="1419622"/>
            <a:ext cx="2952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</a:t>
            </a:r>
            <a:r>
              <a:rPr lang="en-US" altLang="zh-CN" b="1" dirty="0" smtClean="0"/>
              <a:t>: </a:t>
            </a:r>
          </a:p>
          <a:p>
            <a:r>
              <a:rPr lang="en-US" altLang="zh-CN" b="1" dirty="0" smtClean="0"/>
              <a:t>W</a:t>
            </a:r>
            <a:r>
              <a:rPr lang="en-US" altLang="zh-CN" dirty="0" smtClean="0"/>
              <a:t>: word embedding based Semantic Feature</a:t>
            </a:r>
          </a:p>
          <a:p>
            <a:r>
              <a:rPr lang="en-US" altLang="zh-CN" b="1" dirty="0" smtClean="0"/>
              <a:t>SF</a:t>
            </a:r>
            <a:r>
              <a:rPr lang="en-US" altLang="zh-CN" dirty="0" smtClean="0"/>
              <a:t>: Spatial Feature</a:t>
            </a:r>
          </a:p>
          <a:p>
            <a:r>
              <a:rPr lang="en-US" altLang="zh-CN" b="1" dirty="0" smtClean="0"/>
              <a:t>V</a:t>
            </a:r>
            <a:r>
              <a:rPr lang="en-US" altLang="zh-CN" dirty="0" smtClean="0"/>
              <a:t>: Visual Feature</a:t>
            </a:r>
          </a:p>
          <a:p>
            <a:r>
              <a:rPr lang="en-US" altLang="zh-CN" b="1" dirty="0" smtClean="0"/>
              <a:t>Prior</a:t>
            </a:r>
            <a:r>
              <a:rPr lang="en-US" altLang="zh-CN" dirty="0" smtClean="0"/>
              <a:t>: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819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147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Attention</a:t>
            </a:r>
            <a:endParaRPr lang="zh-CN" altLang="en-US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375841"/>
              </p:ext>
            </p:extLst>
          </p:nvPr>
        </p:nvGraphicFramePr>
        <p:xfrm>
          <a:off x="467545" y="1275606"/>
          <a:ext cx="5328590" cy="28083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9833"/>
                <a:gridCol w="969833"/>
                <a:gridCol w="969833"/>
                <a:gridCol w="805841"/>
                <a:gridCol w="806625"/>
                <a:gridCol w="806625"/>
              </a:tblGrid>
              <a:tr h="31203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K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Method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Phrase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Relationship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240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Rec@50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Rec@100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Rec@50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Rec@100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2035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K=1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V+W+SF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24.37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30.22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18.31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22.82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0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+attention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29.66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33.94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22.95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25.43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0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+prior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30.99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35.50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24.53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27.53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035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K=70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V+W+SF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25.93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33.46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19.72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26.13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0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+attention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35.27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42.67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28.18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34.19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0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+prior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34.78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42.44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28.00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33.94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9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147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Comparison</a:t>
            </a:r>
            <a:endParaRPr lang="zh-CN" altLang="en-US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84553"/>
              </p:ext>
            </p:extLst>
          </p:nvPr>
        </p:nvGraphicFramePr>
        <p:xfrm>
          <a:off x="539553" y="771551"/>
          <a:ext cx="7128790" cy="42371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87"/>
                <a:gridCol w="1088645"/>
                <a:gridCol w="824911"/>
                <a:gridCol w="984160"/>
                <a:gridCol w="984160"/>
                <a:gridCol w="817745"/>
                <a:gridCol w="818541"/>
                <a:gridCol w="818541"/>
              </a:tblGrid>
              <a:tr h="36003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k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Method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Predicate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Phrase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Relationship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Rec@50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Rec@100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Rec@50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Rec@100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Rec@50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Rec@100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9814">
                <a:tc row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LP[1]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47.87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47.87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16.17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17.03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13.86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14.70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98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VtransE[]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44.76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44.76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19.42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22.42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14.07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15.20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98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LK[]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55.16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55.16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23.14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24.03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19.17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21.34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98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CAI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53.59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53.59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17.60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19.24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15.63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17.39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98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Zoom-net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50.69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50.69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24.82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28.09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18.92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21.41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96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CAI+SCA-M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55.98</a:t>
                      </a:r>
                      <a:endParaRPr lang="zh-CN" sz="12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55.98</a:t>
                      </a:r>
                      <a:endParaRPr lang="zh-CN" sz="12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25.21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28.89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19.54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22.39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98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Our</a:t>
                      </a:r>
                      <a:endParaRPr lang="zh-CN" sz="12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54.38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54.38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29.66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33.94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22.95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25.43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98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</a:rPr>
                        <a:t>Our+prior</a:t>
                      </a:r>
                      <a:endParaRPr lang="zh-CN" sz="12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55.70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55.70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30.99</a:t>
                      </a:r>
                      <a:endParaRPr lang="zh-CN" sz="12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35.50</a:t>
                      </a:r>
                      <a:endParaRPr lang="zh-CN" sz="12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24.53</a:t>
                      </a:r>
                      <a:endParaRPr lang="zh-CN" sz="12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27.53</a:t>
                      </a:r>
                      <a:endParaRPr lang="zh-CN" sz="12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9814"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LK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85.64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94.65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26.32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29.43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22.68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31.89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98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DR-Net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80.78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81.90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19.93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23.45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17.73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20.88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98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Zoom-Net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84.25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90.59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29.05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37.34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21.37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27.30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96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CAI+SCA-M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89.03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94.56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29.64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38.39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22.34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28.52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98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Our</a:t>
                      </a:r>
                      <a:endParaRPr lang="zh-CN" sz="12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91.18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96.53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35.27</a:t>
                      </a:r>
                      <a:endParaRPr lang="zh-CN" sz="12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42.67</a:t>
                      </a:r>
                      <a:endParaRPr lang="zh-CN" sz="12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28.18</a:t>
                      </a:r>
                      <a:endParaRPr lang="zh-CN" sz="12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34.19</a:t>
                      </a:r>
                      <a:endParaRPr lang="zh-CN" sz="12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98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</a:rPr>
                        <a:t>Our+prior</a:t>
                      </a:r>
                      <a:endParaRPr lang="zh-CN" sz="12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91.88</a:t>
                      </a:r>
                      <a:endParaRPr lang="zh-CN" sz="12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96.75</a:t>
                      </a:r>
                      <a:endParaRPr lang="zh-CN" sz="12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34.78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42.44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28.00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33.94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7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10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147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VG_MSDN</a:t>
            </a:r>
            <a:endParaRPr lang="zh-CN" altLang="en-US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8271421"/>
              </p:ext>
            </p:extLst>
          </p:nvPr>
        </p:nvGraphicFramePr>
        <p:xfrm>
          <a:off x="179512" y="2067694"/>
          <a:ext cx="6480720" cy="21818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0080"/>
                <a:gridCol w="951684"/>
                <a:gridCol w="733254"/>
                <a:gridCol w="763334"/>
                <a:gridCol w="792088"/>
                <a:gridCol w="921080"/>
                <a:gridCol w="727592"/>
                <a:gridCol w="871608"/>
              </a:tblGrid>
              <a:tr h="23762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k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Method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Predicate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Phrase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Relationship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752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Rec@50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Rec@100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Rec@50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Rec@100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Rec@50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Rec@100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7626"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ISGG[]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15.87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19.45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8.23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10.88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76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MSDN[]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19.95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24.93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10.72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14.22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76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SMP[]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22.84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28.57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13.06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16.47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76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Our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62.92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62.93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20.67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26.01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12.44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15.81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08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+attention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29.28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35.87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18.68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22.96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76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+prior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64.99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64.99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30.31</a:t>
                      </a:r>
                      <a:endParaRPr lang="zh-CN" sz="12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36.84</a:t>
                      </a:r>
                      <a:endParaRPr lang="zh-CN" sz="12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19.27</a:t>
                      </a:r>
                      <a:endParaRPr lang="zh-CN" sz="12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23.52</a:t>
                      </a:r>
                      <a:endParaRPr lang="zh-CN" sz="12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43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995686"/>
            <a:ext cx="8229600" cy="857250"/>
          </a:xfrm>
        </p:spPr>
        <p:txBody>
          <a:bodyPr/>
          <a:lstStyle/>
          <a:p>
            <a:r>
              <a:rPr lang="en-US" altLang="zh-CN" dirty="0" smtClean="0"/>
              <a:t>Thanks for your Listening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41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147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Visual Relationship </a:t>
            </a:r>
            <a:r>
              <a:rPr lang="en-US" altLang="zh-CN" dirty="0" err="1" smtClean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Deteciton</a:t>
            </a:r>
            <a:endParaRPr lang="zh-CN" altLang="en-US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3558"/>
            <a:ext cx="8229600" cy="4176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Task: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检测图像中对象的位置和类别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(object detection)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，同时识别出对象间的关系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——&lt;subject, predicate, object&gt;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4" descr="https://upload-images.jianshu.io/upload_images/11731515-e38e24a65c02659e.png?imageMogr2/auto-orient/strip%7CimageView2/2/w/864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6" descr="https://upload-images.jianshu.io/upload_images/11731515-e38e24a65c02659e.png?imageMogr2/auto-orient/strip%7CimageView2/2/w/864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8" descr="https://upload-images.jianshu.io/upload_images/11731515-e38e24a65c02659e.png?imageMogr2/auto-orient/strip%7CimageView2/2/w/864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11710"/>
            <a:ext cx="6491064" cy="2712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958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147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Application</a:t>
            </a:r>
            <a:endParaRPr lang="zh-CN" altLang="en-US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3558"/>
            <a:ext cx="8229600" cy="41764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图像检索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图像描述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视觉问答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图像生成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···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14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147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Challenge</a:t>
            </a:r>
            <a:endParaRPr lang="zh-CN" altLang="en-US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3558"/>
            <a:ext cx="8229600" cy="4176464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需要学习的关系，元组数量多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假设对象类型有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类，关系有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种，那么元组类型就会有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NRN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种； 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同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一个关系的视觉外观差别很大，如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ride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，骑马，骑单车； 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关系呈现长尾分布，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所以有一些关系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元组少见甚至没有样本，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这时候就需要模型能够有迁移拓展的能力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(zero-shot)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 marL="0" indent="0">
              <a:buNone/>
            </a:pP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12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147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Existing Method</a:t>
            </a:r>
            <a:endParaRPr lang="zh-CN" altLang="en-US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3558"/>
            <a:ext cx="8229600" cy="41764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基于上下文信息的方法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基于语言先验分布的方法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···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0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147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Motivation</a:t>
            </a:r>
            <a:endParaRPr lang="zh-CN" altLang="en-US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3558"/>
            <a:ext cx="8229600" cy="41764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当图像中有很多对象时，就会有很多对对象需要检测他们的关系。但是，人往往会将注意力放在其中重要的关系。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28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147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Proposed Method</a:t>
            </a:r>
            <a:endParaRPr lang="zh-CN" altLang="en-US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3558"/>
            <a:ext cx="8229600" cy="41764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attention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机制做关系重要性区分，将重点放在显著的关系上；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利用对象间的相似性，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random walk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方法得到关系的先验分布，提高关系的预测和迁移能力。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13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60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市镇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650</Words>
  <Application>Microsoft Office PowerPoint</Application>
  <PresentationFormat>全屏显示(16:9)</PresentationFormat>
  <Paragraphs>327</Paragraphs>
  <Slides>21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Attention on Salient Visual Relaitonship</vt:lpstr>
      <vt:lpstr>Introduction</vt:lpstr>
      <vt:lpstr>Visual Relationship Deteciton</vt:lpstr>
      <vt:lpstr>Application</vt:lpstr>
      <vt:lpstr>Challenge</vt:lpstr>
      <vt:lpstr>Existing Method</vt:lpstr>
      <vt:lpstr>Motivation</vt:lpstr>
      <vt:lpstr>Proposed Method</vt:lpstr>
      <vt:lpstr>Proposed Method</vt:lpstr>
      <vt:lpstr>Framework</vt:lpstr>
      <vt:lpstr>Feature Fusion</vt:lpstr>
      <vt:lpstr>Attention Module</vt:lpstr>
      <vt:lpstr>Prior</vt:lpstr>
      <vt:lpstr>Final Predicate Probability</vt:lpstr>
      <vt:lpstr>Experiments</vt:lpstr>
      <vt:lpstr>Setting</vt:lpstr>
      <vt:lpstr>Feature Analysis</vt:lpstr>
      <vt:lpstr>Attention</vt:lpstr>
      <vt:lpstr>Comparison</vt:lpstr>
      <vt:lpstr>VG_MSDN</vt:lpstr>
      <vt:lpstr>Thanks for your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Shaun</dc:creator>
  <cp:lastModifiedBy>shaun</cp:lastModifiedBy>
  <cp:revision>52</cp:revision>
  <dcterms:created xsi:type="dcterms:W3CDTF">2018-06-07T10:15:39Z</dcterms:created>
  <dcterms:modified xsi:type="dcterms:W3CDTF">2019-02-28T11:59:28Z</dcterms:modified>
</cp:coreProperties>
</file>