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56" r:id="rId5"/>
    <p:sldId id="271" r:id="rId6"/>
    <p:sldId id="282" r:id="rId7"/>
    <p:sldId id="278" r:id="rId8"/>
    <p:sldId id="257" r:id="rId9"/>
    <p:sldId id="260" r:id="rId10"/>
    <p:sldId id="283" r:id="rId11"/>
    <p:sldId id="284" r:id="rId12"/>
    <p:sldId id="286" r:id="rId13"/>
    <p:sldId id="28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780" autoAdjust="0"/>
  </p:normalViewPr>
  <p:slideViewPr>
    <p:cSldViewPr>
      <p:cViewPr varScale="1">
        <p:scale>
          <a:sx n="89" d="100"/>
          <a:sy n="89" d="100"/>
        </p:scale>
        <p:origin x="-624" y="-108"/>
      </p:cViewPr>
      <p:guideLst>
        <p:guide orient="horz" pos="2160"/>
        <p:guide pos="28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14A5-4DD0-43E0-ABF6-2C6FE26DB3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3FC6-D727-4B92-A1B4-C7CE9297E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1483"/>
            <a:ext cx="9144000" cy="2423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6250" y="4224898"/>
            <a:ext cx="31121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x-none" altLang="en-US" sz="1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  </a:t>
            </a:r>
            <a:r>
              <a:rPr sz="1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https://arxiv.org/pdf/1904.00537v1.pdf</a:t>
            </a:r>
            <a:endParaRPr sz="1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886" y="3043684"/>
            <a:ext cx="48279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Yifan Sun, Qin Xu, Yali Li, Chi Zhang, Yikang Li, Shengjin Wang, Jian Sun</a:t>
            </a:r>
            <a:endParaRPr lang="en-US" altLang="zh-CN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130" y="2132856"/>
            <a:ext cx="79108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 Where to Focus: Learning Visibility-aware Part-level Features</a:t>
            </a:r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Partial Person Re-identification</a:t>
            </a:r>
            <a:endParaRPr lang="en-US" altLang="zh-CN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7760" y="4839543"/>
            <a:ext cx="429831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Fusion Research Group</a:t>
            </a:r>
            <a:endParaRPr lang="en-US" altLang="zh-CN" sz="16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63695" y="3508375"/>
            <a:ext cx="7112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 b="1">
                <a:solidFill>
                  <a:schemeClr val="bg1"/>
                </a:solidFill>
              </a:rPr>
              <a:t>CVPR 19</a:t>
            </a:r>
            <a:endParaRPr lang="x-none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856 L 0 0.5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65783" cy="838453"/>
            <a:chOff x="0" y="6019547"/>
            <a:chExt cx="9165783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85723" y="6165304"/>
              <a:ext cx="4800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212090"/>
            <a:ext cx="6331585" cy="58077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9705" y="260350"/>
            <a:ext cx="3148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2800"/>
              <a:t>Experiments</a:t>
            </a:r>
            <a:endParaRPr lang="x-none" altLang="en-US" sz="2800"/>
          </a:p>
        </p:txBody>
      </p:sp>
      <p:sp>
        <p:nvSpPr>
          <p:cNvPr id="4" name="TextBox 23"/>
          <p:cNvSpPr txBox="1"/>
          <p:nvPr/>
        </p:nvSpPr>
        <p:spPr>
          <a:xfrm>
            <a:off x="179512" y="6237312"/>
            <a:ext cx="1842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x-none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949280"/>
            <a:ext cx="9144000" cy="2423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3132257"/>
            <a:ext cx="320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r>
              <a:rPr lang="zh-CN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52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019547"/>
            <a:ext cx="9144000" cy="838453"/>
            <a:chOff x="0" y="6019547"/>
            <a:chExt cx="9144000" cy="838453"/>
          </a:xfrm>
        </p:grpSpPr>
        <p:sp>
          <p:nvSpPr>
            <p:cNvPr id="5" name="矩形 4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85723" y="6165304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1.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6237312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引言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527050"/>
            <a:ext cx="8749665" cy="4112260"/>
          </a:xfrm>
          <a:prstGeom prst="rect">
            <a:avLst/>
          </a:prstGeom>
        </p:spPr>
      </p:pic>
      <p:sp>
        <p:nvSpPr>
          <p:cNvPr id="41" name="Freeform 40"/>
          <p:cNvSpPr/>
          <p:nvPr/>
        </p:nvSpPr>
        <p:spPr>
          <a:xfrm>
            <a:off x="1848485" y="4433570"/>
            <a:ext cx="2882900" cy="609600"/>
          </a:xfrm>
          <a:custGeom>
            <a:avLst/>
            <a:gdLst>
              <a:gd name="connisteX0" fmla="*/ 0 w 2882900"/>
              <a:gd name="connsiteY0" fmla="*/ 0 h 609681"/>
              <a:gd name="connisteX1" fmla="*/ 1308100 w 2882900"/>
              <a:gd name="connsiteY1" fmla="*/ 609600 h 609681"/>
              <a:gd name="connisteX2" fmla="*/ 2882900 w 2882900"/>
              <a:gd name="connsiteY2" fmla="*/ 38100 h 609681"/>
              <a:gd name="connisteX3" fmla="*/ 2717800 w 2882900"/>
              <a:gd name="connsiteY3" fmla="*/ 355600 h 6096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882900" h="609682">
                <a:moveTo>
                  <a:pt x="0" y="0"/>
                </a:moveTo>
                <a:cubicBezTo>
                  <a:pt x="229870" y="133350"/>
                  <a:pt x="731520" y="601980"/>
                  <a:pt x="1308100" y="609600"/>
                </a:cubicBezTo>
                <a:cubicBezTo>
                  <a:pt x="1884680" y="617220"/>
                  <a:pt x="2600960" y="88900"/>
                  <a:pt x="2882900" y="38100"/>
                </a:cubicBezTo>
              </a:path>
            </a:pathLst>
          </a:cu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2296795" y="51447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局部行人重识别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6680200" y="5144770"/>
            <a:ext cx="1867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完整行人重识别</a:t>
            </a:r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5400000">
            <a:off x="7332345" y="4700270"/>
            <a:ext cx="600075" cy="287655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363220" y="234950"/>
            <a:ext cx="5483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Dataset</a:t>
            </a:r>
            <a:endParaRPr 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6019547"/>
            <a:ext cx="9166945" cy="838453"/>
            <a:chOff x="0" y="6019547"/>
            <a:chExt cx="9166945" cy="838453"/>
          </a:xfrm>
        </p:grpSpPr>
        <p:sp>
          <p:nvSpPr>
            <p:cNvPr id="29" name="矩形 28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85723" y="6165304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2.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756920"/>
            <a:ext cx="6169660" cy="4722495"/>
          </a:xfrm>
          <a:prstGeom prst="rect">
            <a:avLst/>
          </a:prstGeom>
        </p:spPr>
      </p:pic>
      <p:sp>
        <p:nvSpPr>
          <p:cNvPr id="45" name="Text Box 44"/>
          <p:cNvSpPr txBox="1"/>
          <p:nvPr/>
        </p:nvSpPr>
        <p:spPr>
          <a:xfrm>
            <a:off x="363220" y="234950"/>
            <a:ext cx="5483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Challenges and Ideas</a:t>
            </a:r>
            <a:endParaRPr lang="x-none" sz="2800"/>
          </a:p>
        </p:txBody>
      </p:sp>
      <p:sp>
        <p:nvSpPr>
          <p:cNvPr id="3" name="Text Box 2"/>
          <p:cNvSpPr txBox="1"/>
          <p:nvPr/>
        </p:nvSpPr>
        <p:spPr>
          <a:xfrm>
            <a:off x="5692775" y="1509395"/>
            <a:ext cx="31864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(a) Misalignment</a:t>
            </a:r>
            <a:endParaRPr lang="x-none" altLang="en-US" sz="2000"/>
          </a:p>
          <a:p>
            <a:r>
              <a:rPr lang="x-none" altLang="en-US" sz="2000"/>
              <a:t>(b) Extra distracting noises</a:t>
            </a:r>
            <a:endParaRPr lang="x-none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5797550" y="3608070"/>
            <a:ext cx="32461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(c) Ideas</a:t>
            </a:r>
            <a:endParaRPr lang="x-none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US" sz="2000"/>
              <a:t>Learning part features</a:t>
            </a:r>
            <a:endParaRPr lang="x-none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US" sz="2000"/>
              <a:t>Perceive visible parts</a:t>
            </a:r>
            <a:endParaRPr lang="x-none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US" sz="2000"/>
              <a:t>focusing on shared parts</a:t>
            </a:r>
            <a:endParaRPr lang="x-none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79512" y="623731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019547"/>
            <a:ext cx="9160703" cy="838453"/>
            <a:chOff x="0" y="6019547"/>
            <a:chExt cx="9160703" cy="838453"/>
          </a:xfrm>
        </p:grpSpPr>
        <p:sp>
          <p:nvSpPr>
            <p:cNvPr id="5" name="矩形 4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85723" y="6165304"/>
              <a:ext cx="4749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6237312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引言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" y="627380"/>
            <a:ext cx="8420100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35" y="3684270"/>
            <a:ext cx="4163695" cy="866140"/>
          </a:xfrm>
          <a:prstGeom prst="rect">
            <a:avLst/>
          </a:prstGeom>
        </p:spPr>
      </p:pic>
      <p:sp>
        <p:nvSpPr>
          <p:cNvPr id="12" name="Chevron 11"/>
          <p:cNvSpPr/>
          <p:nvPr/>
        </p:nvSpPr>
        <p:spPr>
          <a:xfrm>
            <a:off x="467360" y="3068320"/>
            <a:ext cx="8352790" cy="2159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65" y="4550410"/>
            <a:ext cx="2946400" cy="596900"/>
          </a:xfrm>
          <a:prstGeom prst="rect">
            <a:avLst/>
          </a:prstGeom>
        </p:spPr>
      </p:pic>
      <p:sp>
        <p:nvSpPr>
          <p:cNvPr id="14" name="Smiley Face 13"/>
          <p:cNvSpPr/>
          <p:nvPr/>
        </p:nvSpPr>
        <p:spPr>
          <a:xfrm>
            <a:off x="4425315" y="3004185"/>
            <a:ext cx="342900" cy="34353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98780" y="3347720"/>
            <a:ext cx="4119880" cy="2489200"/>
            <a:chOff x="1190" y="5626"/>
            <a:chExt cx="5329" cy="322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rcRect r="44862"/>
            <a:stretch>
              <a:fillRect/>
            </a:stretch>
          </p:blipFill>
          <p:spPr>
            <a:xfrm>
              <a:off x="1190" y="5626"/>
              <a:ext cx="5208" cy="322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159" y="8444"/>
              <a:ext cx="1361" cy="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5" name="Text Box 44"/>
          <p:cNvSpPr txBox="1"/>
          <p:nvPr/>
        </p:nvSpPr>
        <p:spPr>
          <a:xfrm>
            <a:off x="363220" y="234950"/>
            <a:ext cx="5483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PCB + RPP</a:t>
            </a:r>
            <a:endParaRPr lang="x-none" sz="2800"/>
          </a:p>
        </p:txBody>
      </p:sp>
      <p:sp>
        <p:nvSpPr>
          <p:cNvPr id="32" name="Text Box 31"/>
          <p:cNvSpPr txBox="1"/>
          <p:nvPr/>
        </p:nvSpPr>
        <p:spPr>
          <a:xfrm>
            <a:off x="4540250" y="5789930"/>
            <a:ext cx="462026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900"/>
              <a:t>Reference: </a:t>
            </a:r>
            <a:r>
              <a:rPr lang="en-US" sz="900"/>
              <a:t>Yifan Sun, Beyond Part Models: Person Retrieval with Refined Part Pooling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6019547"/>
            <a:ext cx="9165148" cy="838453"/>
            <a:chOff x="0" y="6019547"/>
            <a:chExt cx="9165148" cy="838453"/>
          </a:xfrm>
        </p:grpSpPr>
        <p:sp>
          <p:nvSpPr>
            <p:cNvPr id="16" name="矩形 15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85723" y="6165304"/>
              <a:ext cx="4794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512" y="6237312"/>
              <a:ext cx="8769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VPM</a:t>
              </a:r>
              <a:endParaRPr lang="x-non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645160"/>
            <a:ext cx="9041130" cy="24187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3220" y="234950"/>
            <a:ext cx="5483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VPM</a:t>
            </a:r>
            <a:r>
              <a:rPr lang="x-none" altLang="en-US" sz="2800"/>
              <a:t>(Visibility-aware Part Model)</a:t>
            </a:r>
            <a:endParaRPr lang="x-none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3063875"/>
            <a:ext cx="2867660" cy="751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45" y="3919220"/>
            <a:ext cx="1182370" cy="491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85" y="4505325"/>
            <a:ext cx="2900680" cy="688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74930" y="3343275"/>
            <a:ext cx="4799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x-none" altLang="en-US" sz="1600"/>
              <a:t>对完整行人图像预定义p（图中p为3）个区域</a:t>
            </a:r>
            <a:endParaRPr lang="x-none" altLang="en-US" sz="1600"/>
          </a:p>
          <a:p>
            <a:pPr marL="342900" indent="-342900" algn="l">
              <a:buAutoNum type="arabicPeriod"/>
            </a:pPr>
            <a:endParaRPr lang="x-none" altLang="en-US" sz="1600"/>
          </a:p>
          <a:p>
            <a:pPr marL="342900" indent="-342900" algn="l">
              <a:buAutoNum type="arabicPeriod"/>
            </a:pPr>
            <a:r>
              <a:rPr lang="x-none" altLang="en-US" sz="1600"/>
              <a:t>切除局部区域后，resize到一定大小，输入CNN得到tensor T，再经过一个Attention得到每个pixel属于p个区域的概率（probability maps），概率与T相乘再池化可得区域特征</a:t>
            </a:r>
            <a:endParaRPr lang="x-none" altLang="en-US" sz="1600"/>
          </a:p>
          <a:p>
            <a:pPr marL="342900" indent="-342900" algn="l">
              <a:buAutoNum type="arabicPeriod"/>
            </a:pPr>
            <a:endParaRPr lang="x-none" altLang="en-US" sz="1600"/>
          </a:p>
          <a:p>
            <a:pPr marL="342900" indent="-342900" algn="l">
              <a:buAutoNum type="arabicPeriod"/>
            </a:pPr>
            <a:r>
              <a:rPr lang="x-none" altLang="en-US" sz="1600"/>
              <a:t>只有可见区域才算分类loss，只有共享区域才算度量loss。</a:t>
            </a:r>
            <a:endParaRPr lang="x-none" altLang="en-US" sz="160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67965" y="4595495"/>
            <a:ext cx="189547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82240" y="4849495"/>
            <a:ext cx="177165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63440" y="4221480"/>
            <a:ext cx="268605" cy="3740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53890" y="4595495"/>
            <a:ext cx="208915" cy="27114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285" y="5361305"/>
            <a:ext cx="2933700" cy="491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6019547"/>
            <a:ext cx="9152448" cy="838453"/>
            <a:chOff x="0" y="6019547"/>
            <a:chExt cx="9152448" cy="838453"/>
          </a:xfrm>
        </p:grpSpPr>
        <p:sp>
          <p:nvSpPr>
            <p:cNvPr id="12" name="矩形 11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85723" y="6165304"/>
              <a:ext cx="46672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363220" y="234950"/>
            <a:ext cx="2527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VPM </a:t>
            </a:r>
            <a:r>
              <a:rPr lang="x-none" altLang="en-US" sz="2800"/>
              <a:t>T</a:t>
            </a:r>
            <a:r>
              <a:rPr lang="x-none" altLang="en-US" sz="2800"/>
              <a:t>raning</a:t>
            </a:r>
            <a:endParaRPr lang="x-none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1468755"/>
            <a:ext cx="6028690" cy="36734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93165" y="968375"/>
            <a:ext cx="5796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只有可见区域才算分类loss，只有共享区域才算度量loss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9512" y="6237312"/>
            <a:ext cx="876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VPM</a:t>
            </a:r>
            <a:endParaRPr lang="x-none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65783" cy="838453"/>
            <a:chOff x="0" y="6019547"/>
            <a:chExt cx="9165783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85723" y="6165304"/>
              <a:ext cx="4800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79705" y="260350"/>
            <a:ext cx="3148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2800"/>
              <a:t>Employing VPM</a:t>
            </a:r>
            <a:endParaRPr lang="x-none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4011930"/>
            <a:ext cx="3761740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85" y="4461510"/>
            <a:ext cx="2057400" cy="123698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299835" y="3229610"/>
            <a:ext cx="2865755" cy="1935480"/>
          </a:xfrm>
          <a:prstGeom prst="cloudCallout">
            <a:avLst>
              <a:gd name="adj1" fmla="val -54350"/>
              <a:gd name="adj2" fmla="val 61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分数一大一小，那么这个区域距离影响就小。之后再做归一化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40" y="961390"/>
            <a:ext cx="4400550" cy="27539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9512" y="6237312"/>
            <a:ext cx="876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VPM</a:t>
            </a:r>
            <a:endParaRPr lang="x-none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44000" cy="838453"/>
            <a:chOff x="0" y="6019547"/>
            <a:chExt cx="9144000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85723" y="6165304"/>
              <a:ext cx="4572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9512" y="6237312"/>
              <a:ext cx="18421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x-non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845" y="1118870"/>
            <a:ext cx="9203055" cy="38074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9705" y="260350"/>
            <a:ext cx="3148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2800"/>
              <a:t>Experiments</a:t>
            </a:r>
            <a:endParaRPr lang="x-none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019547"/>
            <a:ext cx="9176578" cy="838453"/>
            <a:chOff x="0" y="6019547"/>
            <a:chExt cx="9176578" cy="838453"/>
          </a:xfrm>
        </p:grpSpPr>
        <p:sp>
          <p:nvSpPr>
            <p:cNvPr id="20" name="矩形 19"/>
            <p:cNvSpPr/>
            <p:nvPr/>
          </p:nvSpPr>
          <p:spPr>
            <a:xfrm>
              <a:off x="0" y="6019547"/>
              <a:ext cx="9144000" cy="8384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85723" y="6165304"/>
              <a:ext cx="4908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1017270"/>
            <a:ext cx="6534150" cy="39598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9705" y="260350"/>
            <a:ext cx="3148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 sz="2800"/>
              <a:t>Experiments</a:t>
            </a:r>
            <a:endParaRPr lang="x-none" altLang="en-US" sz="2800"/>
          </a:p>
        </p:txBody>
      </p:sp>
      <p:sp>
        <p:nvSpPr>
          <p:cNvPr id="3" name="TextBox 23"/>
          <p:cNvSpPr txBox="1"/>
          <p:nvPr/>
        </p:nvSpPr>
        <p:spPr>
          <a:xfrm>
            <a:off x="179512" y="6237312"/>
            <a:ext cx="1842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x-none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全屏显示(4:3)</PresentationFormat>
  <Paragraphs>91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Georgia</vt:lpstr>
      <vt:lpstr>微软雅黑</vt:lpstr>
      <vt:lpstr>WenQuanYi Micro Hei</vt:lpstr>
      <vt:lpstr>宋体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ubuntu</cp:lastModifiedBy>
  <cp:revision>165</cp:revision>
  <dcterms:created xsi:type="dcterms:W3CDTF">2019-04-12T08:12:41Z</dcterms:created>
  <dcterms:modified xsi:type="dcterms:W3CDTF">2019-04-12T08:12:41Z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