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89" r:id="rId5"/>
    <p:sldId id="256" r:id="rId6"/>
    <p:sldId id="271" r:id="rId7"/>
    <p:sldId id="278" r:id="rId8"/>
    <p:sldId id="282" r:id="rId9"/>
    <p:sldId id="283" r:id="rId10"/>
    <p:sldId id="257" r:id="rId11"/>
    <p:sldId id="260" r:id="rId12"/>
    <p:sldId id="285" r:id="rId13"/>
    <p:sldId id="287" r:id="rId14"/>
    <p:sldId id="284" r:id="rId15"/>
    <p:sldId id="286" r:id="rId16"/>
    <p:sldId id="288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780" autoAdjust="0"/>
  </p:normalViewPr>
  <p:slideViewPr>
    <p:cSldViewPr>
      <p:cViewPr varScale="1">
        <p:scale>
          <a:sx n="89" d="100"/>
          <a:sy n="89" d="100"/>
        </p:scale>
        <p:origin x="-624" y="-108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14A5-4DD0-43E0-ABF6-2C6FE26DB3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1483"/>
            <a:ext cx="9144000" cy="2423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7240" y="4224898"/>
            <a:ext cx="222694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https://arxiv.org/pdf/1903.06325.pdf</a:t>
            </a:r>
            <a:endParaRPr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9864" y="3284984"/>
            <a:ext cx="6101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Hong-Xing Yu, Wei-Shi Zheng, Ancong Wu, Xiaowei Guo, Shaogang Gong, and Jian-Huang Lai</a:t>
            </a:r>
            <a:endParaRPr sz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1115" y="2132856"/>
            <a:ext cx="611886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Person Re-identification </a:t>
            </a: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Soft Multilabel Learnin</a:t>
            </a: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7760" y="4839543"/>
            <a:ext cx="429831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Fusion Research Group</a:t>
            </a:r>
            <a:endParaRPr lang="en-US" altLang="zh-CN" sz="16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856 L 0 0.5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65783" cy="838453"/>
            <a:chOff x="0" y="6019547"/>
            <a:chExt cx="9165783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85723" y="6165304"/>
              <a:ext cx="4800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06680"/>
            <a:ext cx="5600700" cy="27692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5644" y="194833"/>
            <a:ext cx="387141" cy="460380"/>
            <a:chOff x="962" y="5711"/>
            <a:chExt cx="909" cy="1078"/>
          </a:xfrm>
        </p:grpSpPr>
        <p:sp>
          <p:nvSpPr>
            <p:cNvPr id="6" name="Oval 5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3</a:t>
              </a:r>
              <a:endParaRPr lang="x-none" altLang="en-US" sz="24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62635" y="2797175"/>
            <a:ext cx="7814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原始feature相似，</a:t>
            </a:r>
            <a:r>
              <a:rPr lang="en-US" b="1"/>
              <a:t>软多标签</a:t>
            </a:r>
            <a:r>
              <a:rPr lang="en-US"/>
              <a:t>（类似上下文）也相似，为</a:t>
            </a:r>
            <a:r>
              <a:rPr lang="en-US" b="1"/>
              <a:t>正样本 </a:t>
            </a:r>
            <a:r>
              <a:rPr lang="x-none" altLang="en-US" b="1"/>
              <a:t>: </a:t>
            </a:r>
            <a:r>
              <a:rPr lang="x-none" altLang="en-US" b="1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b="1"/>
          </a:p>
          <a:p>
            <a:r>
              <a:rPr lang="en-US"/>
              <a:t>原始feature相似，但是</a:t>
            </a:r>
            <a:r>
              <a:rPr lang="en-US" b="1"/>
              <a:t>软多标签</a:t>
            </a:r>
            <a:r>
              <a:rPr lang="en-US"/>
              <a:t>（类似上下文）不相似，为</a:t>
            </a:r>
            <a:r>
              <a:rPr lang="en-US" b="1"/>
              <a:t>hard负样本 </a:t>
            </a:r>
            <a:r>
              <a:rPr lang="x-none" altLang="en-US" b="1"/>
              <a:t>:</a:t>
            </a:r>
            <a:r>
              <a:rPr lang="en-US" b="1"/>
              <a:t> </a:t>
            </a:r>
            <a:r>
              <a:rPr lang="x-none" altLang="en-US" b="1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x-none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3442335"/>
            <a:ext cx="5324475" cy="2413000"/>
          </a:xfrm>
          <a:prstGeom prst="rect">
            <a:avLst/>
          </a:prstGeom>
        </p:spPr>
      </p:pic>
      <p:sp>
        <p:nvSpPr>
          <p:cNvPr id="17" name="Notched Right Arrow 16"/>
          <p:cNvSpPr/>
          <p:nvPr/>
        </p:nvSpPr>
        <p:spPr>
          <a:xfrm>
            <a:off x="6867525" y="4177030"/>
            <a:ext cx="455930" cy="349250"/>
          </a:xfrm>
          <a:prstGeom prst="notchedRightArrow">
            <a:avLst>
              <a:gd name="adj1" fmla="val 6557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260590" y="4167505"/>
            <a:ext cx="1909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Hard Triplet Loss</a:t>
            </a:r>
            <a:endParaRPr lang="x-none" altLang="en-US"/>
          </a:p>
        </p:txBody>
      </p:sp>
      <p:sp>
        <p:nvSpPr>
          <p:cNvPr id="4" name="Up Arrow 3"/>
          <p:cNvSpPr/>
          <p:nvPr/>
        </p:nvSpPr>
        <p:spPr>
          <a:xfrm>
            <a:off x="2428240" y="4757420"/>
            <a:ext cx="215900" cy="321310"/>
          </a:xfrm>
          <a:prstGeom prst="upArrow">
            <a:avLst>
              <a:gd name="adj1" fmla="val 50000"/>
              <a:gd name="adj2" fmla="val 76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 rot="10800000">
            <a:off x="2428240" y="5355590"/>
            <a:ext cx="215900" cy="321310"/>
          </a:xfrm>
          <a:prstGeom prst="upArrow">
            <a:avLst>
              <a:gd name="adj1" fmla="val 50000"/>
              <a:gd name="adj2" fmla="val 76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6019547"/>
            <a:ext cx="9144193" cy="838453"/>
            <a:chOff x="0" y="6019547"/>
            <a:chExt cx="9144193" cy="838453"/>
          </a:xfrm>
        </p:grpSpPr>
        <p:sp>
          <p:nvSpPr>
            <p:cNvPr id="29" name="矩形 28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3953" y="6176099"/>
              <a:ext cx="65024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120015"/>
            <a:ext cx="735520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35" y="2800985"/>
            <a:ext cx="4768850" cy="2357755"/>
          </a:xfrm>
          <a:prstGeom prst="rect">
            <a:avLst/>
          </a:prstGeom>
        </p:spPr>
      </p:pic>
      <p:sp>
        <p:nvSpPr>
          <p:cNvPr id="4" name="Curved Left Arrow 3"/>
          <p:cNvSpPr/>
          <p:nvPr/>
        </p:nvSpPr>
        <p:spPr>
          <a:xfrm>
            <a:off x="7676515" y="2559050"/>
            <a:ext cx="456565" cy="798830"/>
          </a:xfrm>
          <a:prstGeom prst="curvedLeftArrow">
            <a:avLst>
              <a:gd name="adj1" fmla="val 25000"/>
              <a:gd name="adj2" fmla="val 50000"/>
              <a:gd name="adj3" fmla="val 3254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0">
            <a:off x="3716020" y="175895"/>
            <a:ext cx="329565" cy="398780"/>
            <a:chOff x="962" y="5711"/>
            <a:chExt cx="909" cy="1097"/>
          </a:xfrm>
        </p:grpSpPr>
        <p:sp>
          <p:nvSpPr>
            <p:cNvPr id="9" name="Oval 8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1</a:t>
              </a:r>
              <a:endParaRPr lang="x-none" altLang="en-US" sz="20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6282055" y="186690"/>
            <a:ext cx="329565" cy="398780"/>
            <a:chOff x="962" y="5711"/>
            <a:chExt cx="909" cy="1097"/>
          </a:xfrm>
        </p:grpSpPr>
        <p:sp>
          <p:nvSpPr>
            <p:cNvPr id="12" name="Oval 11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62" y="5711"/>
              <a:ext cx="753" cy="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2</a:t>
              </a:r>
              <a:endParaRPr lang="x-none" altLang="en-US" sz="2000"/>
            </a:p>
          </p:txBody>
        </p:sp>
      </p:grpSp>
      <p:grpSp>
        <p:nvGrpSpPr>
          <p:cNvPr id="14" name="Group 13"/>
          <p:cNvGrpSpPr/>
          <p:nvPr/>
        </p:nvGrpSpPr>
        <p:grpSpPr>
          <a:xfrm rot="0">
            <a:off x="6956425" y="3846195"/>
            <a:ext cx="329565" cy="398780"/>
            <a:chOff x="962" y="5711"/>
            <a:chExt cx="909" cy="1097"/>
          </a:xfrm>
        </p:grpSpPr>
        <p:sp>
          <p:nvSpPr>
            <p:cNvPr id="15" name="Oval 14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962" y="5711"/>
              <a:ext cx="753" cy="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3</a:t>
              </a:r>
              <a:endParaRPr lang="x-none" altLang="en-US" sz="20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55" y="5069205"/>
            <a:ext cx="5494020" cy="6273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0">
            <a:off x="3479800" y="5603875"/>
            <a:ext cx="329565" cy="398780"/>
            <a:chOff x="962" y="5711"/>
            <a:chExt cx="909" cy="1097"/>
          </a:xfrm>
        </p:grpSpPr>
        <p:sp>
          <p:nvSpPr>
            <p:cNvPr id="17" name="Oval 16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62" y="5711"/>
              <a:ext cx="753" cy="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3</a:t>
              </a:r>
              <a:endParaRPr lang="x-none" altLang="en-US" sz="20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4989830" y="5603875"/>
            <a:ext cx="329565" cy="398780"/>
            <a:chOff x="962" y="5711"/>
            <a:chExt cx="909" cy="1097"/>
          </a:xfrm>
        </p:grpSpPr>
        <p:sp>
          <p:nvSpPr>
            <p:cNvPr id="20" name="Oval 19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962" y="5711"/>
              <a:ext cx="753" cy="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2</a:t>
              </a:r>
              <a:endParaRPr lang="x-none" altLang="en-US" sz="2000"/>
            </a:p>
          </p:txBody>
        </p:sp>
      </p:grpSp>
      <p:grpSp>
        <p:nvGrpSpPr>
          <p:cNvPr id="22" name="Group 21"/>
          <p:cNvGrpSpPr/>
          <p:nvPr/>
        </p:nvGrpSpPr>
        <p:grpSpPr>
          <a:xfrm rot="0">
            <a:off x="6337935" y="5586730"/>
            <a:ext cx="329565" cy="398780"/>
            <a:chOff x="962" y="5711"/>
            <a:chExt cx="909" cy="1097"/>
          </a:xfrm>
        </p:grpSpPr>
        <p:sp>
          <p:nvSpPr>
            <p:cNvPr id="23" name="Oval 22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962" y="5711"/>
              <a:ext cx="753" cy="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1</a:t>
              </a:r>
              <a:endParaRPr lang="x-none" altLang="en-US" sz="2000"/>
            </a:p>
          </p:txBody>
        </p:sp>
      </p:grpSp>
      <p:sp>
        <p:nvSpPr>
          <p:cNvPr id="25" name="TextBox 31"/>
          <p:cNvSpPr txBox="1"/>
          <p:nvPr/>
        </p:nvSpPr>
        <p:spPr>
          <a:xfrm>
            <a:off x="179512" y="6237312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总体框架</a:t>
            </a:r>
            <a:endParaRPr lang="x-none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70228" cy="838453"/>
            <a:chOff x="0" y="6019547"/>
            <a:chExt cx="9170228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85393" y="6176099"/>
              <a:ext cx="58483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11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512" y="6237312"/>
              <a:ext cx="7937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实验</a:t>
              </a:r>
              <a:endPara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260350" y="162560"/>
            <a:ext cx="908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实验</a:t>
            </a:r>
            <a:endParaRPr 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162560"/>
            <a:ext cx="7232650" cy="472694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261110" y="1017270"/>
            <a:ext cx="1174750" cy="368300"/>
            <a:chOff x="1647" y="1602"/>
            <a:chExt cx="1850" cy="580"/>
          </a:xfrm>
        </p:grpSpPr>
        <p:sp>
          <p:nvSpPr>
            <p:cNvPr id="16" name="Left Arrow 15"/>
            <p:cNvSpPr/>
            <p:nvPr/>
          </p:nvSpPr>
          <p:spPr>
            <a:xfrm>
              <a:off x="3195" y="1798"/>
              <a:ext cx="302" cy="188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647" y="1602"/>
              <a:ext cx="1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softmax</a:t>
              </a:r>
              <a:endParaRPr lang="x-none" altLang="en-US"/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617220" y="4889500"/>
            <a:ext cx="80683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b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aseline </a:t>
            </a:r>
            <a:r>
              <a:rPr lang="en-US"/>
              <a:t>包括1，2，但是</a:t>
            </a:r>
            <a:r>
              <a:rPr lang="x-none" altLang="en-US"/>
              <a:t>3</a:t>
            </a:r>
            <a:r>
              <a:rPr lang="en-US"/>
              <a:t>最后选正样本和hard负样本的时候，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没用软多标签</a:t>
            </a:r>
            <a:r>
              <a:rPr lang="en-US"/>
              <a:t>。而是原始feature相似，那么用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阈值</a:t>
            </a:r>
            <a:r>
              <a:rPr lang="en-US"/>
              <a:t>选出前多少个为正样本，后多少个为hard负样本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9705" y="1499235"/>
            <a:ext cx="2256155" cy="645160"/>
            <a:chOff x="-56" y="1571"/>
            <a:chExt cx="3553" cy="1016"/>
          </a:xfrm>
        </p:grpSpPr>
        <p:sp>
          <p:nvSpPr>
            <p:cNvPr id="25" name="Left Arrow 24"/>
            <p:cNvSpPr/>
            <p:nvPr/>
          </p:nvSpPr>
          <p:spPr>
            <a:xfrm>
              <a:off x="3195" y="1798"/>
              <a:ext cx="302" cy="188"/>
            </a:xfrm>
            <a:prstGeom prst="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-56" y="1571"/>
              <a:ext cx="348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x-none" altLang="en-US"/>
                <a:t>无软多标签在不同camera分布接近</a:t>
              </a:r>
              <a:endParaRPr lang="x-none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0" y="31362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无软多标签在不同camera分布接近</a:t>
            </a:r>
            <a:endParaRPr lang="en-US"/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          </a:t>
            </a:r>
            <a:r>
              <a:rPr lang="x-none" altLang="en-US">
                <a:solidFill>
                  <a:schemeClr val="tx2">
                    <a:lumMod val="75000"/>
                  </a:schemeClr>
                </a:solidFill>
              </a:rPr>
              <a:t>	         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和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/>
              <a:t>无源域数据</a:t>
            </a:r>
            <a:r>
              <a:rPr lang="x-none" altLang="en-US"/>
              <a:t>+</a:t>
            </a:r>
            <a:endParaRPr lang="x-none" altLang="en-US"/>
          </a:p>
          <a:p>
            <a:r>
              <a:rPr lang="x-none" altLang="en-US"/>
              <a:t>辅助数据</a:t>
            </a:r>
            <a:r>
              <a:rPr lang="en-US"/>
              <a:t>一起训练  fc </a:t>
            </a:r>
            <a:endParaRPr lang="en-US"/>
          </a:p>
          <a:p>
            <a:r>
              <a:rPr lang="x-none" altLang="en-US"/>
              <a:t>+ center loss</a:t>
            </a:r>
            <a:endParaRPr lang="x-none" altLang="en-US"/>
          </a:p>
        </p:txBody>
      </p:sp>
      <p:sp>
        <p:nvSpPr>
          <p:cNvPr id="28" name="Left Arrow 27"/>
          <p:cNvSpPr/>
          <p:nvPr/>
        </p:nvSpPr>
        <p:spPr>
          <a:xfrm>
            <a:off x="2122170" y="3850640"/>
            <a:ext cx="313690" cy="19558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2244090" y="4212590"/>
            <a:ext cx="191770" cy="11938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234998" cy="838453"/>
            <a:chOff x="0" y="6019547"/>
            <a:chExt cx="9234998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04443" y="6177369"/>
              <a:ext cx="6305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27330"/>
            <a:ext cx="5373370" cy="5792470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5732145" y="5589270"/>
            <a:ext cx="144145" cy="2165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64885" y="5250180"/>
            <a:ext cx="296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辅助数据集与目标数据集的相似性，看来也是有影响的。</a:t>
            </a: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179512" y="623731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44193" cy="838453"/>
            <a:chOff x="0" y="6019547"/>
            <a:chExt cx="9144193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16178" y="6178004"/>
              <a:ext cx="62801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13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010" y="612140"/>
            <a:ext cx="5792470" cy="52336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99085" y="151765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400" b="1">
                <a:solidFill>
                  <a:schemeClr val="tx2">
                    <a:lumMod val="75000"/>
                  </a:schemeClr>
                </a:solidFill>
              </a:rPr>
              <a:t>Visual results </a:t>
            </a:r>
            <a:endParaRPr lang="x-none" altLang="en-US" sz="2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179512" y="623731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2423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3132257"/>
            <a:ext cx="320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52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19547"/>
            <a:ext cx="9144000" cy="838453"/>
            <a:chOff x="0" y="6019547"/>
            <a:chExt cx="9144000" cy="838453"/>
          </a:xfrm>
        </p:grpSpPr>
        <p:sp>
          <p:nvSpPr>
            <p:cNvPr id="5" name="矩形 4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85723" y="6165304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6237312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引言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405130"/>
            <a:ext cx="8642985" cy="35674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4330" y="3906520"/>
            <a:ext cx="84347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软标签可以来辅助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domain记忆</a:t>
            </a:r>
            <a:r>
              <a:rPr lang="en-US"/>
              <a:t>，但在行人重识别领域，更多的是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domain迁移问题</a:t>
            </a:r>
            <a:r>
              <a:rPr lang="en-US"/>
              <a:t>。</a:t>
            </a:r>
            <a:endParaRPr lang="en-US"/>
          </a:p>
          <a:p>
            <a:endParaRPr lang="en-US"/>
          </a:p>
          <a:p>
            <a:r>
              <a:rPr lang="en-US"/>
              <a:t>那么在无监督情况下，没有硬监督，只有软标签的时候，怎么利用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软标签提高跨domain</a:t>
            </a:r>
            <a:r>
              <a:rPr lang="en-US"/>
              <a:t>效果呢？</a:t>
            </a:r>
            <a:endParaRPr lang="en-US"/>
          </a:p>
        </p:txBody>
      </p:sp>
      <p:sp>
        <p:nvSpPr>
          <p:cNvPr id="7" name="TextBox 8"/>
          <p:cNvSpPr txBox="1"/>
          <p:nvPr/>
        </p:nvSpPr>
        <p:spPr>
          <a:xfrm>
            <a:off x="127442" y="3653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  <a:endParaRPr lang="zh-CN" altLang="en-US" sz="2400" b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19547"/>
            <a:ext cx="9163243" cy="838453"/>
            <a:chOff x="0" y="6019547"/>
            <a:chExt cx="9163243" cy="838453"/>
          </a:xfrm>
        </p:grpSpPr>
        <p:sp>
          <p:nvSpPr>
            <p:cNvPr id="5" name="矩形 4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85723" y="6165304"/>
              <a:ext cx="47752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6237312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引言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514985"/>
            <a:ext cx="8321040" cy="4295775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27442" y="3653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  <a:endParaRPr lang="zh-CN" altLang="en-US" sz="2400" b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6019547"/>
            <a:ext cx="9160703" cy="838453"/>
            <a:chOff x="0" y="6019547"/>
            <a:chExt cx="9160703" cy="838453"/>
          </a:xfrm>
        </p:grpSpPr>
        <p:sp>
          <p:nvSpPr>
            <p:cNvPr id="29" name="矩形 28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85723" y="6165304"/>
              <a:ext cx="4749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9512" y="6237312"/>
              <a:ext cx="14046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总体框架</a:t>
              </a:r>
              <a:endParaRPr lang="x-non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09855"/>
            <a:ext cx="8638540" cy="3221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253740"/>
            <a:ext cx="5600700" cy="2769235"/>
          </a:xfrm>
          <a:prstGeom prst="rect">
            <a:avLst/>
          </a:prstGeom>
        </p:spPr>
      </p:pic>
      <p:sp>
        <p:nvSpPr>
          <p:cNvPr id="4" name="Curved Left Arrow 3"/>
          <p:cNvSpPr/>
          <p:nvPr/>
        </p:nvSpPr>
        <p:spPr>
          <a:xfrm>
            <a:off x="8218805" y="2896235"/>
            <a:ext cx="535940" cy="938530"/>
          </a:xfrm>
          <a:prstGeom prst="curvedLeftArrow">
            <a:avLst>
              <a:gd name="adj1" fmla="val 25000"/>
              <a:gd name="adj2" fmla="val 50000"/>
              <a:gd name="adj3" fmla="val 3254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67004" y="97043"/>
            <a:ext cx="387141" cy="460380"/>
            <a:chOff x="962" y="5711"/>
            <a:chExt cx="909" cy="1078"/>
          </a:xfrm>
        </p:grpSpPr>
        <p:sp>
          <p:nvSpPr>
            <p:cNvPr id="9" name="Oval 8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1</a:t>
              </a:r>
              <a:endParaRPr lang="x-none" alt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80714" y="109743"/>
            <a:ext cx="387141" cy="460380"/>
            <a:chOff x="962" y="5711"/>
            <a:chExt cx="909" cy="1078"/>
          </a:xfrm>
        </p:grpSpPr>
        <p:sp>
          <p:nvSpPr>
            <p:cNvPr id="12" name="Oval 11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2</a:t>
              </a:r>
              <a:endParaRPr lang="x-none" altLang="en-US" sz="24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72559" y="4408058"/>
            <a:ext cx="387141" cy="460380"/>
            <a:chOff x="962" y="5711"/>
            <a:chExt cx="909" cy="1078"/>
          </a:xfrm>
        </p:grpSpPr>
        <p:sp>
          <p:nvSpPr>
            <p:cNvPr id="15" name="Oval 14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3</a:t>
              </a:r>
              <a:endParaRPr lang="x-none" altLang="en-US" sz="24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4007485" y="177165"/>
            <a:ext cx="487680" cy="368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en-US"/>
              <a:t>FC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94855" y="189865"/>
            <a:ext cx="944880" cy="368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en-US"/>
              <a:t>camera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974840" y="4939665"/>
            <a:ext cx="2192020" cy="64516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inter-class variance </a:t>
            </a:r>
            <a:endParaRPr lang="x-none" altLang="en-US"/>
          </a:p>
          <a:p>
            <a:r>
              <a:rPr lang="x-none" altLang="en-US"/>
              <a:t>intra-class similarity</a:t>
            </a:r>
            <a:endParaRPr lang="x-none" altLang="en-US"/>
          </a:p>
        </p:txBody>
      </p:sp>
      <p:sp>
        <p:nvSpPr>
          <p:cNvPr id="20" name="TextBox 31"/>
          <p:cNvSpPr txBox="1"/>
          <p:nvPr/>
        </p:nvSpPr>
        <p:spPr>
          <a:xfrm>
            <a:off x="179512" y="84797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总体框架</a:t>
            </a:r>
            <a:endParaRPr lang="x-none" altLang="zh-CN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6019547"/>
            <a:ext cx="9165148" cy="838453"/>
            <a:chOff x="0" y="6019547"/>
            <a:chExt cx="9165148" cy="838453"/>
          </a:xfrm>
        </p:grpSpPr>
        <p:sp>
          <p:nvSpPr>
            <p:cNvPr id="16" name="矩形 15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5723" y="6165304"/>
              <a:ext cx="4794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5115"/>
          <a:stretch>
            <a:fillRect/>
          </a:stretch>
        </p:blipFill>
        <p:spPr>
          <a:xfrm>
            <a:off x="1659255" y="132080"/>
            <a:ext cx="5642610" cy="3524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5" y="3713480"/>
            <a:ext cx="6466840" cy="977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16810" y="4907915"/>
            <a:ext cx="2350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a: 2048 * w</a:t>
            </a:r>
            <a:r>
              <a:rPr lang="x-none" altLang="en-US" baseline="-25000"/>
              <a:t>k</a:t>
            </a:r>
            <a:r>
              <a:rPr lang="x-none" altLang="en-US"/>
              <a:t>,  </a:t>
            </a:r>
            <a:r>
              <a:rPr lang="x-none" altLang="en-US">
                <a:sym typeface="+mn-ea"/>
              </a:rPr>
              <a:t>w</a:t>
            </a:r>
            <a:r>
              <a:rPr lang="x-none" altLang="en-US" baseline="-25000">
                <a:sym typeface="+mn-ea"/>
              </a:rPr>
              <a:t>k</a:t>
            </a:r>
            <a:r>
              <a:rPr lang="x-none" altLang="en-US"/>
              <a:t> 个人</a:t>
            </a:r>
            <a:endParaRPr lang="x-none" altLang="en-US"/>
          </a:p>
          <a:p>
            <a:pPr algn="l"/>
            <a:r>
              <a:rPr lang="x-none" altLang="en-US"/>
              <a:t>f( ): 2048*1*1</a:t>
            </a:r>
            <a:endParaRPr lang="x-none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05644" y="194833"/>
            <a:ext cx="387141" cy="460380"/>
            <a:chOff x="962" y="5711"/>
            <a:chExt cx="909" cy="1078"/>
          </a:xfrm>
        </p:grpSpPr>
        <p:sp>
          <p:nvSpPr>
            <p:cNvPr id="9" name="Oval 8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1</a:t>
              </a:r>
              <a:endParaRPr lang="x-none" altLang="en-US" sz="2400"/>
            </a:p>
          </p:txBody>
        </p:sp>
      </p:grpSp>
      <p:sp>
        <p:nvSpPr>
          <p:cNvPr id="13" name="Notched Right Arrow 12"/>
          <p:cNvSpPr/>
          <p:nvPr/>
        </p:nvSpPr>
        <p:spPr>
          <a:xfrm rot="3180000">
            <a:off x="6706870" y="4584700"/>
            <a:ext cx="455930" cy="349250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997700" y="5046345"/>
            <a:ext cx="487680" cy="3683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en-US"/>
              <a:t>FC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6019547"/>
            <a:ext cx="9152448" cy="838453"/>
            <a:chOff x="0" y="6019547"/>
            <a:chExt cx="9152448" cy="838453"/>
          </a:xfrm>
        </p:grpSpPr>
        <p:sp>
          <p:nvSpPr>
            <p:cNvPr id="16" name="矩形 15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5723" y="6165304"/>
              <a:ext cx="4667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3716020"/>
            <a:ext cx="7405370" cy="803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5115"/>
          <a:stretch>
            <a:fillRect/>
          </a:stretch>
        </p:blipFill>
        <p:spPr>
          <a:xfrm>
            <a:off x="1659255" y="132080"/>
            <a:ext cx="5642610" cy="3524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5644" y="194833"/>
            <a:ext cx="387141" cy="460380"/>
            <a:chOff x="962" y="5711"/>
            <a:chExt cx="909" cy="1078"/>
          </a:xfrm>
        </p:grpSpPr>
        <p:sp>
          <p:nvSpPr>
            <p:cNvPr id="9" name="Oval 8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1</a:t>
              </a:r>
              <a:endParaRPr lang="x-none" altLang="en-US" sz="2400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452120" y="3011170"/>
            <a:ext cx="1641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z</a:t>
            </a:r>
            <a:r>
              <a:rPr lang="x-none" altLang="en-US" baseline="-25000"/>
              <a:t>k</a:t>
            </a:r>
            <a:r>
              <a:rPr lang="x-none" altLang="en-US"/>
              <a:t>: 辅助数据集</a:t>
            </a:r>
            <a:endParaRPr lang="x-none" altLang="en-US"/>
          </a:p>
          <a:p>
            <a:pPr algn="l"/>
            <a:r>
              <a:rPr lang="x-none" altLang="en-US"/>
              <a:t>x</a:t>
            </a:r>
            <a:r>
              <a:rPr lang="x-none" altLang="en-US" baseline="-25000"/>
              <a:t>j</a:t>
            </a:r>
            <a:r>
              <a:rPr lang="x-none" altLang="en-US"/>
              <a:t>: 目标数据集</a:t>
            </a: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4942840"/>
            <a:ext cx="3232150" cy="409575"/>
          </a:xfrm>
          <a:prstGeom prst="rect">
            <a:avLst/>
          </a:prstGeom>
        </p:spPr>
      </p:pic>
      <p:sp>
        <p:nvSpPr>
          <p:cNvPr id="12" name="Notched Right Arrow 11"/>
          <p:cNvSpPr/>
          <p:nvPr/>
        </p:nvSpPr>
        <p:spPr>
          <a:xfrm rot="7680000">
            <a:off x="3010535" y="4397375"/>
            <a:ext cx="455930" cy="349250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 rot="3180000">
            <a:off x="6796405" y="4397375"/>
            <a:ext cx="455930" cy="349250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817995" y="4984115"/>
            <a:ext cx="1365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center loss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466080"/>
            <a:ext cx="2645410" cy="553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6019547"/>
            <a:ext cx="9165783" cy="838453"/>
            <a:chOff x="0" y="6019547"/>
            <a:chExt cx="9165783" cy="838453"/>
          </a:xfrm>
        </p:grpSpPr>
        <p:sp>
          <p:nvSpPr>
            <p:cNvPr id="16" name="矩形 15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5723" y="6165304"/>
              <a:ext cx="4800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5644" y="194833"/>
            <a:ext cx="387141" cy="460380"/>
            <a:chOff x="962" y="5711"/>
            <a:chExt cx="909" cy="1078"/>
          </a:xfrm>
        </p:grpSpPr>
        <p:sp>
          <p:nvSpPr>
            <p:cNvPr id="9" name="Oval 8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2</a:t>
              </a:r>
              <a:endParaRPr lang="x-none" altLang="en-US" sz="2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4004310"/>
            <a:ext cx="7344410" cy="95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194945"/>
            <a:ext cx="6050280" cy="3605530"/>
          </a:xfrm>
          <a:prstGeom prst="rect">
            <a:avLst/>
          </a:prstGeom>
        </p:spPr>
      </p:pic>
      <p:sp>
        <p:nvSpPr>
          <p:cNvPr id="17" name="Notched Right Arrow 16"/>
          <p:cNvSpPr/>
          <p:nvPr/>
        </p:nvSpPr>
        <p:spPr>
          <a:xfrm rot="3180000">
            <a:off x="6747510" y="5069840"/>
            <a:ext cx="455930" cy="349250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038340" y="5531485"/>
            <a:ext cx="487680" cy="3683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x-none" altLang="en-US"/>
              <a:t>FC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6019547"/>
            <a:ext cx="9144000" cy="838453"/>
            <a:chOff x="0" y="6019547"/>
            <a:chExt cx="9144000" cy="838453"/>
          </a:xfrm>
        </p:grpSpPr>
        <p:sp>
          <p:nvSpPr>
            <p:cNvPr id="12" name="矩形 11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85723" y="6165304"/>
              <a:ext cx="4572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566"/>
          <a:stretch>
            <a:fillRect/>
          </a:stretch>
        </p:blipFill>
        <p:spPr>
          <a:xfrm>
            <a:off x="2813685" y="118110"/>
            <a:ext cx="4020820" cy="4049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40" y="4167505"/>
            <a:ext cx="3192780" cy="521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10" y="5006975"/>
            <a:ext cx="5627370" cy="694690"/>
          </a:xfrm>
          <a:prstGeom prst="rect">
            <a:avLst/>
          </a:prstGeom>
        </p:spPr>
      </p:pic>
      <p:sp>
        <p:nvSpPr>
          <p:cNvPr id="17" name="Notched Right Arrow 16"/>
          <p:cNvSpPr/>
          <p:nvPr/>
        </p:nvSpPr>
        <p:spPr>
          <a:xfrm rot="5400000">
            <a:off x="4430395" y="4742180"/>
            <a:ext cx="455930" cy="349250"/>
          </a:xfrm>
          <a:prstGeom prst="notchedRightArrow">
            <a:avLst>
              <a:gd name="adj1" fmla="val 6557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5644" y="194833"/>
            <a:ext cx="387141" cy="460380"/>
            <a:chOff x="962" y="5711"/>
            <a:chExt cx="909" cy="1078"/>
          </a:xfrm>
        </p:grpSpPr>
        <p:sp>
          <p:nvSpPr>
            <p:cNvPr id="6" name="Oval 5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2</a:t>
              </a:r>
              <a:endParaRPr lang="x-none" altLang="en-US" sz="24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914265" y="46888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数值为对数正态分布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040" y="3753485"/>
            <a:ext cx="1682750" cy="134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76578" cy="838453"/>
            <a:chOff x="0" y="6019547"/>
            <a:chExt cx="9176578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85723" y="6165304"/>
              <a:ext cx="4908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06680"/>
            <a:ext cx="5600700" cy="27692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5644" y="194833"/>
            <a:ext cx="387141" cy="460380"/>
            <a:chOff x="962" y="5711"/>
            <a:chExt cx="909" cy="1078"/>
          </a:xfrm>
        </p:grpSpPr>
        <p:sp>
          <p:nvSpPr>
            <p:cNvPr id="6" name="Oval 5"/>
            <p:cNvSpPr/>
            <p:nvPr/>
          </p:nvSpPr>
          <p:spPr>
            <a:xfrm>
              <a:off x="963" y="5741"/>
              <a:ext cx="908" cy="10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62" y="5711"/>
              <a:ext cx="753" cy="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400"/>
                <a:t>3</a:t>
              </a:r>
              <a:endParaRPr lang="x-none" altLang="en-US" sz="24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74065" y="3041650"/>
            <a:ext cx="7814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原始feature相似，</a:t>
            </a:r>
            <a:r>
              <a:rPr lang="en-US" b="1"/>
              <a:t>软多标签</a:t>
            </a:r>
            <a:r>
              <a:rPr lang="en-US"/>
              <a:t>（类似上下文）也相似，为</a:t>
            </a:r>
            <a:r>
              <a:rPr lang="en-US" b="1"/>
              <a:t>正样本 </a:t>
            </a:r>
            <a:r>
              <a:rPr lang="x-none" altLang="en-US" b="1"/>
              <a:t>: </a:t>
            </a:r>
            <a:r>
              <a:rPr lang="x-none" altLang="en-US" b="1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b="1"/>
          </a:p>
          <a:p>
            <a:r>
              <a:rPr lang="en-US"/>
              <a:t>原始feature相似，但是</a:t>
            </a:r>
            <a:r>
              <a:rPr lang="en-US" b="1"/>
              <a:t>软多标签</a:t>
            </a:r>
            <a:r>
              <a:rPr lang="en-US"/>
              <a:t>（类似上下文）不相似，为</a:t>
            </a:r>
            <a:r>
              <a:rPr lang="en-US" b="1"/>
              <a:t>hard负样本 </a:t>
            </a:r>
            <a:r>
              <a:rPr lang="x-none" altLang="en-US" b="1"/>
              <a:t>:</a:t>
            </a:r>
            <a:r>
              <a:rPr lang="en-US" b="1"/>
              <a:t> </a:t>
            </a:r>
            <a:r>
              <a:rPr lang="x-none" altLang="en-US" b="1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x-none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99235" y="4068445"/>
            <a:ext cx="187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feature是否相似</a:t>
            </a:r>
            <a:r>
              <a:rPr lang="x-none" altLang="en-US">
                <a:sym typeface="+mn-ea"/>
              </a:rPr>
              <a:t>:</a:t>
            </a:r>
            <a:endParaRPr lang="x-none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4079240"/>
            <a:ext cx="1270000" cy="3460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8740" y="4784090"/>
            <a:ext cx="367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软多标签（类似上下文）是否相似</a:t>
            </a:r>
            <a:r>
              <a:rPr lang="x-none" altLang="en-US">
                <a:sym typeface="+mn-ea"/>
              </a:rPr>
              <a:t>:</a:t>
            </a:r>
            <a:endParaRPr lang="x-none" altLang="en-US"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r="9463"/>
          <a:stretch>
            <a:fillRect/>
          </a:stretch>
        </p:blipFill>
        <p:spPr>
          <a:xfrm>
            <a:off x="3754120" y="4709160"/>
            <a:ext cx="5085080" cy="51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Presentation</Application>
  <PresentationFormat>全屏显示(4:3)</PresentationFormat>
  <Paragraphs>142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Georgia</vt:lpstr>
      <vt:lpstr>微软雅黑</vt:lpstr>
      <vt:lpstr>WenQuanYi Micro Hei</vt:lpstr>
      <vt:lpstr>宋体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ubuntu</cp:lastModifiedBy>
  <cp:revision>167</cp:revision>
  <dcterms:created xsi:type="dcterms:W3CDTF">2019-03-29T00:56:13Z</dcterms:created>
  <dcterms:modified xsi:type="dcterms:W3CDTF">2019-03-29T00:56:13Z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