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8" r:id="rId1"/>
  </p:sldMasterIdLst>
  <p:notesMasterIdLst>
    <p:notesMasterId r:id="rId14"/>
  </p:notesMasterIdLst>
  <p:handoutMasterIdLst>
    <p:handoutMasterId r:id="rId15"/>
  </p:handoutMasterIdLst>
  <p:sldIdLst>
    <p:sldId id="258" r:id="rId2"/>
    <p:sldId id="359" r:id="rId3"/>
    <p:sldId id="358" r:id="rId4"/>
    <p:sldId id="353" r:id="rId5"/>
    <p:sldId id="354" r:id="rId6"/>
    <p:sldId id="355" r:id="rId7"/>
    <p:sldId id="356" r:id="rId8"/>
    <p:sldId id="357" r:id="rId9"/>
    <p:sldId id="360" r:id="rId10"/>
    <p:sldId id="361" r:id="rId11"/>
    <p:sldId id="349" r:id="rId12"/>
    <p:sldId id="269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2"/>
    <p:restoredTop sz="92818" autoAdjust="0"/>
  </p:normalViewPr>
  <p:slideViewPr>
    <p:cSldViewPr snapToGrid="0" snapToObjects="1">
      <p:cViewPr>
        <p:scale>
          <a:sx n="102" d="100"/>
          <a:sy n="102" d="100"/>
        </p:scale>
        <p:origin x="984" y="448"/>
      </p:cViewPr>
      <p:guideLst/>
    </p:cSldViewPr>
  </p:slideViewPr>
  <p:outlineViewPr>
    <p:cViewPr>
      <p:scale>
        <a:sx n="33" d="100"/>
        <a:sy n="33" d="100"/>
      </p:scale>
      <p:origin x="-8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80F40-B883-5C42-9BAD-C1D23EDFCEFC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E81BB-E6B8-0C4F-AB72-161071D97D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846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13EE1-FCCB-46EE-B4BE-992E8E59E21F}" type="datetimeFigureOut">
              <a:rPr lang="zh-CN" altLang="en-US" smtClean="0"/>
              <a:t>2018/9/4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C226E-C7A5-4E78-91E7-542FA14EA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36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062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A1166-9992-A545-86BA-1808F02BFA7B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C09A-B6F2-3B44-B228-A0E261A0F560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00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2067-162D-484D-89A0-D8A096647AA4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09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C23D-4A2C-184D-B3B6-91FE9FEA1949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28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DA64-45EA-1B49-8B46-C673757D1BC4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05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2FCA-220C-C94B-A39D-D3235EC8F981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99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4DBB-4727-3541-B706-46EEF47AB7F3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3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B1DE2-2BCD-F649-94E5-537223368B82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8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298C7-0FE6-BB41-A5C3-10308CFC7F7D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11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E0B4-1EC1-F24D-B45B-0D2C75B1C301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22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B0AC-55A5-164E-8AB8-97D4DAF4922D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50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9DD2-03FD-B84F-9A3B-8F6F74BF176F}" type="datetime1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B8B53-3DF6-E641-B058-0BC3F22AC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1890" y="1122363"/>
            <a:ext cx="8370277" cy="2387600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C00000"/>
                </a:solidFill>
              </a:rPr>
              <a:t>关键点检测中的多源异构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陈伟航 </a:t>
            </a:r>
            <a:r>
              <a:rPr kumimoji="1" lang="en-US" altLang="zh-CN" dirty="0" err="1" smtClean="0"/>
              <a:t>Tencent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7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Multi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scale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feature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fusion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736919"/>
            <a:ext cx="7886700" cy="540251"/>
          </a:xfrm>
        </p:spPr>
        <p:txBody>
          <a:bodyPr/>
          <a:lstStyle/>
          <a:p>
            <a:r>
              <a:rPr kumimoji="1" lang="en-US" altLang="zh-CN" dirty="0" err="1" smtClean="0"/>
              <a:t>Alibaba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CVPR2018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66" y="1421019"/>
            <a:ext cx="6822610" cy="42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1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distillation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auto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labeling.</a:t>
            </a:r>
            <a:endParaRPr lang="en-US" altLang="zh-CN" dirty="0"/>
          </a:p>
          <a:p>
            <a:r>
              <a:rPr lang="en-US" altLang="zh-CN" dirty="0" smtClean="0"/>
              <a:t>Key</a:t>
            </a:r>
            <a:r>
              <a:rPr lang="zh-CN" altLang="en-US" dirty="0" smtClean="0"/>
              <a:t> </a:t>
            </a:r>
            <a:r>
              <a:rPr lang="en-US" altLang="zh-CN" dirty="0" smtClean="0"/>
              <a:t>point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reid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two</a:t>
            </a:r>
            <a:r>
              <a:rPr lang="en-US" altLang="zh-CN" dirty="0"/>
              <a:t>-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en-US" altLang="zh-CN" dirty="0"/>
              <a:t>-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model.</a:t>
            </a:r>
          </a:p>
          <a:p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</a:t>
            </a:r>
            <a:r>
              <a:rPr lang="zh-CN" altLang="en-US" dirty="0" smtClean="0"/>
              <a:t> 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problems.</a:t>
            </a:r>
          </a:p>
          <a:p>
            <a:endParaRPr lang="en-US" altLang="zh-CN" dirty="0"/>
          </a:p>
          <a:p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re-id.</a:t>
            </a:r>
          </a:p>
          <a:p>
            <a:r>
              <a:rPr lang="en-US" altLang="zh-CN" dirty="0"/>
              <a:t>Fixed Point </a:t>
            </a:r>
            <a:r>
              <a:rPr lang="en-US" altLang="zh-CN" dirty="0" smtClean="0"/>
              <a:t>Quantization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Raspberry.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309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Thank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You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1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Data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distillation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0" y="2176780"/>
            <a:ext cx="4965700" cy="2171700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28650" y="4834571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﻿In data distillation, ensembled predictions from a single model applied to multiple transformations of an unlabeled image are used as </a:t>
            </a:r>
            <a:r>
              <a:rPr lang="zh-CN" altLang="en-US" dirty="0" smtClean="0"/>
              <a:t>automatically </a:t>
            </a:r>
            <a:r>
              <a:rPr lang="zh-CN" altLang="en-US" dirty="0"/>
              <a:t>annotated data for training a student model.</a:t>
            </a:r>
          </a:p>
        </p:txBody>
      </p:sp>
    </p:spTree>
    <p:extLst>
      <p:ext uri="{BB962C8B-B14F-4D97-AF65-F5344CB8AC3E}">
        <p14:creationId xmlns:p14="http://schemas.microsoft.com/office/powerpoint/2010/main" val="187034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5251" y="1605689"/>
            <a:ext cx="6858000" cy="23876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Multi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Scale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Selective Fusion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for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Pose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Estimation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8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9E0000"/>
                </a:solidFill>
              </a:rPr>
              <a:t>Associate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Embedding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Pose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Estimation</a:t>
            </a:r>
            <a:endParaRPr kumimoji="1" lang="zh-CN" altLang="en-US" dirty="0">
              <a:solidFill>
                <a:srgbClr val="9E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14785"/>
            <a:ext cx="7962900" cy="304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0969"/>
            <a:ext cx="9144000" cy="15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9E0000"/>
                </a:solidFill>
              </a:rPr>
              <a:t>Multi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Scale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Fusion</a:t>
            </a:r>
            <a:endParaRPr kumimoji="1" lang="zh-CN" altLang="en-US" dirty="0">
              <a:solidFill>
                <a:srgbClr val="9E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8" y="1732842"/>
            <a:ext cx="702642" cy="715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8" y="3058404"/>
            <a:ext cx="860691" cy="87592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08" y="4444941"/>
            <a:ext cx="1161068" cy="1181617"/>
          </a:xfrm>
          <a:prstGeom prst="rect">
            <a:avLst/>
          </a:prstGeom>
        </p:spPr>
      </p:pic>
      <p:grpSp>
        <p:nvGrpSpPr>
          <p:cNvPr id="44" name="组 43"/>
          <p:cNvGrpSpPr/>
          <p:nvPr/>
        </p:nvGrpSpPr>
        <p:grpSpPr>
          <a:xfrm>
            <a:off x="2538834" y="1710717"/>
            <a:ext cx="738693" cy="737203"/>
            <a:chOff x="2588379" y="1533270"/>
            <a:chExt cx="1038923" cy="1036827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5" name="组 44"/>
          <p:cNvGrpSpPr/>
          <p:nvPr/>
        </p:nvGrpSpPr>
        <p:grpSpPr>
          <a:xfrm>
            <a:off x="3448022" y="1690689"/>
            <a:ext cx="719682" cy="757231"/>
            <a:chOff x="3933736" y="1512725"/>
            <a:chExt cx="1020480" cy="1073723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6" name="组 45"/>
          <p:cNvGrpSpPr/>
          <p:nvPr/>
        </p:nvGrpSpPr>
        <p:grpSpPr>
          <a:xfrm>
            <a:off x="2532349" y="3016252"/>
            <a:ext cx="919932" cy="918076"/>
            <a:chOff x="2588379" y="1533270"/>
            <a:chExt cx="1038923" cy="10368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组 48"/>
          <p:cNvGrpSpPr/>
          <p:nvPr/>
        </p:nvGrpSpPr>
        <p:grpSpPr>
          <a:xfrm>
            <a:off x="3602299" y="3001925"/>
            <a:ext cx="886168" cy="932403"/>
            <a:chOff x="3933736" y="1512725"/>
            <a:chExt cx="1020480" cy="1073723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2" name="组 51"/>
          <p:cNvGrpSpPr/>
          <p:nvPr/>
        </p:nvGrpSpPr>
        <p:grpSpPr>
          <a:xfrm>
            <a:off x="2538834" y="4484703"/>
            <a:ext cx="1169649" cy="1167289"/>
            <a:chOff x="2588379" y="1533270"/>
            <a:chExt cx="1038923" cy="1036827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组 54"/>
          <p:cNvGrpSpPr/>
          <p:nvPr/>
        </p:nvGrpSpPr>
        <p:grpSpPr>
          <a:xfrm>
            <a:off x="3872214" y="4444941"/>
            <a:ext cx="1123024" cy="1181617"/>
            <a:chOff x="3933736" y="1512725"/>
            <a:chExt cx="1020480" cy="1073723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59" name="肘形连接符 58"/>
          <p:cNvCxnSpPr>
            <a:stCxn id="39" idx="0"/>
            <a:endCxn id="128" idx="0"/>
          </p:cNvCxnSpPr>
          <p:nvPr/>
        </p:nvCxnSpPr>
        <p:spPr>
          <a:xfrm rot="16200000" flipH="1">
            <a:off x="4330935" y="250618"/>
            <a:ext cx="522979" cy="3443176"/>
          </a:xfrm>
          <a:prstGeom prst="bentConnector3">
            <a:avLst>
              <a:gd name="adj1" fmla="val -437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7" idx="0"/>
            <a:endCxn id="128" idx="2"/>
          </p:cNvCxnSpPr>
          <p:nvPr/>
        </p:nvCxnSpPr>
        <p:spPr>
          <a:xfrm rot="5400000" flipH="1" flipV="1">
            <a:off x="4423299" y="1125538"/>
            <a:ext cx="413224" cy="33682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3" idx="0"/>
            <a:endCxn id="128" idx="2"/>
          </p:cNvCxnSpPr>
          <p:nvPr/>
        </p:nvCxnSpPr>
        <p:spPr>
          <a:xfrm rot="5400000" flipH="1" flipV="1">
            <a:off x="3748434" y="1919124"/>
            <a:ext cx="1881675" cy="3249484"/>
          </a:xfrm>
          <a:prstGeom prst="bentConnector3">
            <a:avLst>
              <a:gd name="adj1" fmla="val 193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417188" y="1891440"/>
            <a:ext cx="1169649" cy="1167289"/>
            <a:chOff x="2588379" y="1533270"/>
            <a:chExt cx="1038923" cy="1036827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3" name="组 112"/>
          <p:cNvGrpSpPr/>
          <p:nvPr/>
        </p:nvGrpSpPr>
        <p:grpSpPr>
          <a:xfrm>
            <a:off x="7440027" y="4077425"/>
            <a:ext cx="1242230" cy="1300549"/>
            <a:chOff x="7273120" y="2237203"/>
            <a:chExt cx="1242230" cy="1300549"/>
          </a:xfrm>
        </p:grpSpPr>
        <p:grpSp>
          <p:nvGrpSpPr>
            <p:cNvPr id="98" name="组 97"/>
            <p:cNvGrpSpPr/>
            <p:nvPr/>
          </p:nvGrpSpPr>
          <p:grpSpPr>
            <a:xfrm>
              <a:off x="7273120" y="2237203"/>
              <a:ext cx="1066511" cy="1061095"/>
              <a:chOff x="6280209" y="4741624"/>
              <a:chExt cx="1066511" cy="1061095"/>
            </a:xfrm>
          </p:grpSpPr>
          <p:sp>
            <p:nvSpPr>
              <p:cNvPr id="97" name="立方体 96"/>
              <p:cNvSpPr/>
              <p:nvPr/>
            </p:nvSpPr>
            <p:spPr>
              <a:xfrm rot="16200000">
                <a:off x="6282917" y="473891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8678" y="4838671"/>
                <a:ext cx="968042" cy="9640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B w="165100" prst="coolSlant"/>
              </a:sp3d>
            </p:spPr>
          </p:pic>
        </p:grpSp>
        <p:grpSp>
          <p:nvGrpSpPr>
            <p:cNvPr id="104" name="组 103"/>
            <p:cNvGrpSpPr/>
            <p:nvPr/>
          </p:nvGrpSpPr>
          <p:grpSpPr>
            <a:xfrm>
              <a:off x="7448840" y="2447919"/>
              <a:ext cx="1066510" cy="1089833"/>
              <a:chOff x="7559401" y="4635694"/>
              <a:chExt cx="1066510" cy="1089833"/>
            </a:xfrm>
          </p:grpSpPr>
          <p:sp>
            <p:nvSpPr>
              <p:cNvPr id="102" name="立方体 101"/>
              <p:cNvSpPr/>
              <p:nvPr/>
            </p:nvSpPr>
            <p:spPr>
              <a:xfrm rot="16200000">
                <a:off x="7562109" y="463298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4413" y="4731258"/>
                <a:ext cx="971498" cy="9942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cxnSp>
        <p:nvCxnSpPr>
          <p:cNvPr id="107" name="肘形连接符 106"/>
          <p:cNvCxnSpPr>
            <a:stCxn id="51" idx="3"/>
            <a:endCxn id="117" idx="1"/>
          </p:cNvCxnSpPr>
          <p:nvPr/>
        </p:nvCxnSpPr>
        <p:spPr>
          <a:xfrm>
            <a:off x="4488467" y="3515368"/>
            <a:ext cx="1334427" cy="104230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endCxn id="117" idx="2"/>
          </p:cNvCxnSpPr>
          <p:nvPr/>
        </p:nvCxnSpPr>
        <p:spPr>
          <a:xfrm flipV="1">
            <a:off x="4991746" y="4742340"/>
            <a:ext cx="1271333" cy="376574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5822894" y="4373008"/>
            <a:ext cx="8803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Concat</a:t>
            </a:r>
            <a:endParaRPr kumimoji="1" lang="zh-CN" altLang="en-US" dirty="0"/>
          </a:p>
        </p:txBody>
      </p:sp>
      <p:cxnSp>
        <p:nvCxnSpPr>
          <p:cNvPr id="121" name="肘形连接符 120"/>
          <p:cNvCxnSpPr>
            <a:stCxn id="117" idx="3"/>
            <a:endCxn id="97" idx="0"/>
          </p:cNvCxnSpPr>
          <p:nvPr/>
        </p:nvCxnSpPr>
        <p:spPr>
          <a:xfrm>
            <a:off x="6703263" y="4557674"/>
            <a:ext cx="736764" cy="137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941154" y="2233696"/>
            <a:ext cx="74571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Mean</a:t>
            </a:r>
            <a:endParaRPr kumimoji="1" lang="zh-CN" altLang="en-US" dirty="0"/>
          </a:p>
        </p:txBody>
      </p:sp>
      <p:cxnSp>
        <p:nvCxnSpPr>
          <p:cNvPr id="129" name="肘形连接符 128"/>
          <p:cNvCxnSpPr>
            <a:stCxn id="42" idx="3"/>
            <a:endCxn id="117" idx="1"/>
          </p:cNvCxnSpPr>
          <p:nvPr/>
        </p:nvCxnSpPr>
        <p:spPr>
          <a:xfrm>
            <a:off x="4167704" y="2107671"/>
            <a:ext cx="1655190" cy="2450003"/>
          </a:xfrm>
          <a:prstGeom prst="bentConnector3">
            <a:avLst>
              <a:gd name="adj1" fmla="val 5985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128" idx="3"/>
            <a:endCxn id="68" idx="1"/>
          </p:cNvCxnSpPr>
          <p:nvPr/>
        </p:nvCxnSpPr>
        <p:spPr>
          <a:xfrm flipV="1">
            <a:off x="6686871" y="2417134"/>
            <a:ext cx="730317" cy="12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9E0000"/>
                </a:solidFill>
              </a:rPr>
              <a:t>Motivation</a:t>
            </a:r>
            <a:endParaRPr kumimoji="1" lang="zh-CN" altLang="en-US" dirty="0">
              <a:solidFill>
                <a:srgbClr val="9E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748145" y="1450074"/>
          <a:ext cx="7663296" cy="380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216"/>
                <a:gridCol w="1277216"/>
                <a:gridCol w="1277216"/>
                <a:gridCol w="1277216"/>
                <a:gridCol w="1277216"/>
                <a:gridCol w="1277216"/>
              </a:tblGrid>
              <a:tr h="5507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Scale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APM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APXL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APXXL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u="none" strike="noStrike" dirty="0">
                          <a:effectLst/>
                          <a:latin typeface="+mj-lt"/>
                          <a:ea typeface="+mj-ea"/>
                        </a:rPr>
                        <a:t>384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0.531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0.317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0.58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0.664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0.746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u="none" strike="noStrike" dirty="0">
                          <a:effectLst/>
                          <a:latin typeface="+mj-lt"/>
                          <a:ea typeface="+mj-ea"/>
                        </a:rPr>
                        <a:t>512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u="none" strike="noStrike" dirty="0">
                          <a:effectLst/>
                          <a:latin typeface="+mj-ea"/>
                          <a:ea typeface="+mj-ea"/>
                        </a:rPr>
                        <a:t>0.607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  <a:latin typeface="+mj-ea"/>
                          <a:ea typeface="+mj-ea"/>
                        </a:rPr>
                        <a:t>0.458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  <a:latin typeface="+mj-ea"/>
                          <a:ea typeface="+mj-ea"/>
                        </a:rPr>
                        <a:t>0.654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0.708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0.749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u="none" strike="noStrike" dirty="0">
                          <a:effectLst/>
                          <a:latin typeface="+mj-lt"/>
                          <a:ea typeface="+mj-ea"/>
                        </a:rPr>
                        <a:t>640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0.636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0.531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0.677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0.708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0.73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u="none" strike="noStrike" dirty="0">
                          <a:effectLst/>
                          <a:latin typeface="+mj-lt"/>
                          <a:ea typeface="+mj-ea"/>
                        </a:rPr>
                        <a:t>768</a:t>
                      </a:r>
                      <a:endParaRPr lang="is-IS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0.555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0.677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  <a:latin typeface="+mj-ea"/>
                          <a:ea typeface="+mj-ea"/>
                        </a:rPr>
                        <a:t>0.694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u="none" strike="noStrike">
                          <a:effectLst/>
                          <a:latin typeface="+mj-ea"/>
                          <a:ea typeface="+mj-ea"/>
                        </a:rPr>
                        <a:t>0.68</a:t>
                      </a:r>
                      <a:endParaRPr lang="it-IT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u="none" strike="noStrike" dirty="0">
                          <a:effectLst/>
                          <a:latin typeface="+mj-lt"/>
                          <a:ea typeface="+mj-ea"/>
                        </a:rPr>
                        <a:t>896</a:t>
                      </a:r>
                      <a:endParaRPr lang="cs-CZ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1" u="none" strike="noStrike" dirty="0">
                          <a:effectLst/>
                          <a:latin typeface="+mj-ea"/>
                          <a:ea typeface="+mj-ea"/>
                        </a:rPr>
                        <a:t>0.561</a:t>
                      </a:r>
                      <a:endParaRPr lang="nb-NO" sz="20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0.649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0.634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  <a:latin typeface="+mj-ea"/>
                          <a:ea typeface="+mj-ea"/>
                        </a:rPr>
                        <a:t>0.573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u="none" strike="noStrike" dirty="0">
                          <a:effectLst/>
                          <a:latin typeface="+mj-lt"/>
                          <a:ea typeface="+mj-ea"/>
                        </a:rPr>
                        <a:t>960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0.562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0.554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0.622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0.61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0.517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u="none" strike="noStrike" dirty="0">
                          <a:effectLst/>
                          <a:latin typeface="+mj-lt"/>
                          <a:ea typeface="+mj-ea"/>
                        </a:rPr>
                        <a:t>1024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  <a:latin typeface="+mj-ea"/>
                          <a:ea typeface="+mj-ea"/>
                        </a:rPr>
                        <a:t>0.532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>
                          <a:effectLst/>
                          <a:latin typeface="+mj-ea"/>
                          <a:ea typeface="+mj-ea"/>
                        </a:rPr>
                        <a:t>0.542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u="none" strike="noStrike">
                          <a:effectLst/>
                          <a:latin typeface="+mj-ea"/>
                          <a:ea typeface="+mj-ea"/>
                        </a:rPr>
                        <a:t>0.609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0.561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u="none" strike="noStrike" dirty="0">
                          <a:effectLst/>
                          <a:latin typeface="+mj-ea"/>
                          <a:ea typeface="+mj-ea"/>
                        </a:rPr>
                        <a:t>0.462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j-ea"/>
                        </a:rPr>
                        <a:t>Mv7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0.688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0.618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0.709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0.725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0.759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8145" y="5590314"/>
            <a:ext cx="780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 smtClean="0"/>
              <a:t>同个模型接收不同</a:t>
            </a:r>
            <a:r>
              <a:rPr kumimoji="1" lang="en-US" altLang="zh-CN" sz="2000" dirty="0" smtClean="0"/>
              <a:t>scale</a:t>
            </a:r>
            <a:r>
              <a:rPr kumimoji="1" lang="zh-CN" altLang="en-US" sz="2000" dirty="0" smtClean="0"/>
              <a:t>的输入，对不同</a:t>
            </a:r>
            <a:r>
              <a:rPr kumimoji="1" lang="en-US" altLang="zh-CN" sz="2000" dirty="0" smtClean="0"/>
              <a:t>size</a:t>
            </a:r>
            <a:r>
              <a:rPr kumimoji="1" lang="zh-CN" altLang="en-US" sz="2000" dirty="0" smtClean="0"/>
              <a:t>的目标识别准确率不同。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660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9E0000"/>
                </a:solidFill>
              </a:rPr>
              <a:t>Multi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Scale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Fusion</a:t>
            </a:r>
            <a:endParaRPr kumimoji="1" lang="zh-CN" altLang="en-US" dirty="0">
              <a:solidFill>
                <a:srgbClr val="9E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8" y="1732842"/>
            <a:ext cx="702642" cy="715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68" y="4700557"/>
            <a:ext cx="860691" cy="875924"/>
          </a:xfrm>
          <a:prstGeom prst="rect">
            <a:avLst/>
          </a:prstGeom>
        </p:spPr>
      </p:pic>
      <p:grpSp>
        <p:nvGrpSpPr>
          <p:cNvPr id="44" name="组 43"/>
          <p:cNvGrpSpPr/>
          <p:nvPr/>
        </p:nvGrpSpPr>
        <p:grpSpPr>
          <a:xfrm>
            <a:off x="1656134" y="1710717"/>
            <a:ext cx="738693" cy="737203"/>
            <a:chOff x="2588379" y="1533270"/>
            <a:chExt cx="1038923" cy="1036827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5" name="组 44"/>
          <p:cNvGrpSpPr/>
          <p:nvPr/>
        </p:nvGrpSpPr>
        <p:grpSpPr>
          <a:xfrm>
            <a:off x="2731742" y="1690689"/>
            <a:ext cx="719682" cy="757231"/>
            <a:chOff x="3933736" y="1512725"/>
            <a:chExt cx="1020480" cy="1073723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6" name="组 45"/>
          <p:cNvGrpSpPr/>
          <p:nvPr/>
        </p:nvGrpSpPr>
        <p:grpSpPr>
          <a:xfrm>
            <a:off x="1648429" y="4658405"/>
            <a:ext cx="919932" cy="918076"/>
            <a:chOff x="2588379" y="1533270"/>
            <a:chExt cx="1038923" cy="103682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组 48"/>
          <p:cNvGrpSpPr/>
          <p:nvPr/>
        </p:nvGrpSpPr>
        <p:grpSpPr>
          <a:xfrm>
            <a:off x="2718379" y="4644078"/>
            <a:ext cx="886168" cy="932403"/>
            <a:chOff x="3933736" y="1512725"/>
            <a:chExt cx="1020480" cy="1073723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59" name="肘形连接符 58"/>
          <p:cNvCxnSpPr>
            <a:stCxn id="41" idx="2"/>
            <a:endCxn id="65" idx="1"/>
          </p:cNvCxnSpPr>
          <p:nvPr/>
        </p:nvCxnSpPr>
        <p:spPr>
          <a:xfrm rot="16200000" flipH="1">
            <a:off x="2912055" y="1598688"/>
            <a:ext cx="525026" cy="22234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7" idx="0"/>
            <a:endCxn id="65" idx="2"/>
          </p:cNvCxnSpPr>
          <p:nvPr/>
        </p:nvCxnSpPr>
        <p:spPr>
          <a:xfrm rot="5400000" flipH="1" flipV="1">
            <a:off x="2616146" y="2603356"/>
            <a:ext cx="1500793" cy="2609306"/>
          </a:xfrm>
          <a:prstGeom prst="bentConnector3">
            <a:avLst>
              <a:gd name="adj1" fmla="val 8600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 66"/>
          <p:cNvGrpSpPr/>
          <p:nvPr/>
        </p:nvGrpSpPr>
        <p:grpSpPr>
          <a:xfrm>
            <a:off x="7084635" y="2442995"/>
            <a:ext cx="1169649" cy="1167289"/>
            <a:chOff x="2588379" y="1533270"/>
            <a:chExt cx="1038923" cy="1036827"/>
          </a:xfrm>
        </p:grpSpPr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113" name="组 112"/>
          <p:cNvGrpSpPr/>
          <p:nvPr/>
        </p:nvGrpSpPr>
        <p:grpSpPr>
          <a:xfrm>
            <a:off x="7225615" y="3890046"/>
            <a:ext cx="1242230" cy="1300549"/>
            <a:chOff x="7273120" y="2237203"/>
            <a:chExt cx="1242230" cy="1300549"/>
          </a:xfrm>
        </p:grpSpPr>
        <p:grpSp>
          <p:nvGrpSpPr>
            <p:cNvPr id="98" name="组 97"/>
            <p:cNvGrpSpPr/>
            <p:nvPr/>
          </p:nvGrpSpPr>
          <p:grpSpPr>
            <a:xfrm>
              <a:off x="7273120" y="2237203"/>
              <a:ext cx="1066511" cy="1061095"/>
              <a:chOff x="6280209" y="4741624"/>
              <a:chExt cx="1066511" cy="1061095"/>
            </a:xfrm>
          </p:grpSpPr>
          <p:sp>
            <p:nvSpPr>
              <p:cNvPr id="97" name="立方体 96"/>
              <p:cNvSpPr/>
              <p:nvPr/>
            </p:nvSpPr>
            <p:spPr>
              <a:xfrm rot="16200000">
                <a:off x="6282917" y="473891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7" name="图片 7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8678" y="4838671"/>
                <a:ext cx="968042" cy="9640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B w="165100" prst="coolSlant"/>
              </a:sp3d>
            </p:spPr>
          </p:pic>
        </p:grpSp>
        <p:grpSp>
          <p:nvGrpSpPr>
            <p:cNvPr id="104" name="组 103"/>
            <p:cNvGrpSpPr/>
            <p:nvPr/>
          </p:nvGrpSpPr>
          <p:grpSpPr>
            <a:xfrm>
              <a:off x="7448840" y="2447919"/>
              <a:ext cx="1066510" cy="1089833"/>
              <a:chOff x="7559401" y="4635694"/>
              <a:chExt cx="1066510" cy="1089833"/>
            </a:xfrm>
          </p:grpSpPr>
          <p:sp>
            <p:nvSpPr>
              <p:cNvPr id="102" name="立方体 101"/>
              <p:cNvSpPr/>
              <p:nvPr/>
            </p:nvSpPr>
            <p:spPr>
              <a:xfrm rot="16200000">
                <a:off x="7562109" y="463298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4413" y="4731258"/>
                <a:ext cx="971498" cy="9942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sp>
        <p:nvSpPr>
          <p:cNvPr id="117" name="文本框 116"/>
          <p:cNvSpPr txBox="1"/>
          <p:nvPr/>
        </p:nvSpPr>
        <p:spPr>
          <a:xfrm>
            <a:off x="5608482" y="4185629"/>
            <a:ext cx="88036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Concat</a:t>
            </a:r>
            <a:endParaRPr kumimoji="1" lang="zh-CN" altLang="en-US" dirty="0"/>
          </a:p>
        </p:txBody>
      </p:sp>
      <p:cxnSp>
        <p:nvCxnSpPr>
          <p:cNvPr id="121" name="肘形连接符 120"/>
          <p:cNvCxnSpPr>
            <a:stCxn id="117" idx="3"/>
            <a:endCxn id="97" idx="0"/>
          </p:cNvCxnSpPr>
          <p:nvPr/>
        </p:nvCxnSpPr>
        <p:spPr>
          <a:xfrm>
            <a:off x="6488851" y="4370295"/>
            <a:ext cx="736764" cy="137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608601" y="2785251"/>
            <a:ext cx="74571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Mean</a:t>
            </a:r>
            <a:endParaRPr kumimoji="1" lang="zh-CN" altLang="en-US" dirty="0"/>
          </a:p>
        </p:txBody>
      </p:sp>
      <p:cxnSp>
        <p:nvCxnSpPr>
          <p:cNvPr id="157" name="肘形连接符 156"/>
          <p:cNvCxnSpPr>
            <a:stCxn id="128" idx="3"/>
            <a:endCxn id="68" idx="1"/>
          </p:cNvCxnSpPr>
          <p:nvPr/>
        </p:nvCxnSpPr>
        <p:spPr>
          <a:xfrm flipV="1">
            <a:off x="6354318" y="2968689"/>
            <a:ext cx="730317" cy="12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023422" y="4969093"/>
            <a:ext cx="12955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/>
          </a:p>
        </p:txBody>
      </p:sp>
      <p:cxnSp>
        <p:nvCxnSpPr>
          <p:cNvPr id="60" name="肘形连接符 59"/>
          <p:cNvCxnSpPr>
            <a:stCxn id="51" idx="3"/>
            <a:endCxn id="58" idx="1"/>
          </p:cNvCxnSpPr>
          <p:nvPr/>
        </p:nvCxnSpPr>
        <p:spPr>
          <a:xfrm flipV="1">
            <a:off x="3604547" y="5153759"/>
            <a:ext cx="418875" cy="376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4023422" y="1919682"/>
            <a:ext cx="129554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endParaRPr kumimoji="1" lang="zh-CN" altLang="en-US" dirty="0"/>
          </a:p>
        </p:txBody>
      </p:sp>
      <p:cxnSp>
        <p:nvCxnSpPr>
          <p:cNvPr id="64" name="肘形连接符 63"/>
          <p:cNvCxnSpPr>
            <a:stCxn id="42" idx="3"/>
            <a:endCxn id="62" idx="1"/>
          </p:cNvCxnSpPr>
          <p:nvPr/>
        </p:nvCxnSpPr>
        <p:spPr>
          <a:xfrm flipV="1">
            <a:off x="3451424" y="2104348"/>
            <a:ext cx="571998" cy="3323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4286313" y="2788280"/>
            <a:ext cx="769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Select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253315" y="4182769"/>
            <a:ext cx="769763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dirty="0" smtClean="0"/>
              <a:t>Select</a:t>
            </a:r>
            <a:endParaRPr kumimoji="1" lang="zh-CN" altLang="en-US" dirty="0"/>
          </a:p>
        </p:txBody>
      </p:sp>
      <p:cxnSp>
        <p:nvCxnSpPr>
          <p:cNvPr id="70" name="肘形连接符 69"/>
          <p:cNvCxnSpPr>
            <a:stCxn id="50" idx="0"/>
            <a:endCxn id="66" idx="1"/>
          </p:cNvCxnSpPr>
          <p:nvPr/>
        </p:nvCxnSpPr>
        <p:spPr>
          <a:xfrm rot="5400000" flipH="1" flipV="1">
            <a:off x="3546690" y="3937454"/>
            <a:ext cx="276643" cy="1136607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42" idx="2"/>
            <a:endCxn id="66" idx="0"/>
          </p:cNvCxnSpPr>
          <p:nvPr/>
        </p:nvCxnSpPr>
        <p:spPr>
          <a:xfrm rot="16200000" flipH="1">
            <a:off x="3015986" y="2560557"/>
            <a:ext cx="1734849" cy="1509574"/>
          </a:xfrm>
          <a:prstGeom prst="bentConnector3">
            <a:avLst>
              <a:gd name="adj1" fmla="val 8434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下箭头 77"/>
          <p:cNvSpPr/>
          <p:nvPr/>
        </p:nvSpPr>
        <p:spPr>
          <a:xfrm>
            <a:off x="4560796" y="2289014"/>
            <a:ext cx="224403" cy="499266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下箭头 90"/>
          <p:cNvSpPr/>
          <p:nvPr/>
        </p:nvSpPr>
        <p:spPr>
          <a:xfrm rot="10800000">
            <a:off x="4525992" y="4536033"/>
            <a:ext cx="224403" cy="433059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3" name="肘形连接符 92"/>
          <p:cNvCxnSpPr>
            <a:stCxn id="65" idx="3"/>
            <a:endCxn id="128" idx="1"/>
          </p:cNvCxnSpPr>
          <p:nvPr/>
        </p:nvCxnSpPr>
        <p:spPr>
          <a:xfrm flipV="1">
            <a:off x="5056076" y="2969917"/>
            <a:ext cx="552525" cy="302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66" idx="3"/>
            <a:endCxn id="117" idx="1"/>
          </p:cNvCxnSpPr>
          <p:nvPr/>
        </p:nvCxnSpPr>
        <p:spPr>
          <a:xfrm>
            <a:off x="5023078" y="4367435"/>
            <a:ext cx="585404" cy="28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C00000"/>
                </a:solidFill>
              </a:rPr>
              <a:t>Vote</a:t>
            </a:r>
            <a:r>
              <a:rPr kumimoji="1" lang="zh-CN" altLang="en-US" dirty="0" smtClean="0">
                <a:solidFill>
                  <a:srgbClr val="C00000"/>
                </a:solidFill>
              </a:rPr>
              <a:t> </a:t>
            </a:r>
            <a:r>
              <a:rPr kumimoji="1" lang="en-US" altLang="zh-CN" dirty="0" smtClean="0">
                <a:solidFill>
                  <a:srgbClr val="C00000"/>
                </a:solidFill>
              </a:rPr>
              <a:t>Select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6350"/>
            <a:ext cx="7886700" cy="4351338"/>
          </a:xfrm>
        </p:spPr>
        <p:txBody>
          <a:bodyPr/>
          <a:lstStyle/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分别输出</a:t>
            </a:r>
            <a:r>
              <a:rPr kumimoji="1" lang="en-US" altLang="zh-CN" dirty="0" err="1" smtClean="0"/>
              <a:t>heatmap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tag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group</a:t>
            </a:r>
            <a:r>
              <a:rPr kumimoji="1" lang="zh-CN" altLang="en-US" dirty="0" smtClean="0"/>
              <a:t>得到</a:t>
            </a:r>
            <a:r>
              <a:rPr kumimoji="1" lang="en-US" altLang="zh-CN" dirty="0" err="1" smtClean="0"/>
              <a:t>keypoint</a:t>
            </a:r>
            <a:r>
              <a:rPr kumimoji="1" lang="zh-CN" altLang="en-US" dirty="0" smtClean="0"/>
              <a:t>对应的</a:t>
            </a:r>
            <a:r>
              <a:rPr kumimoji="1" lang="en-US" altLang="zh-CN" dirty="0" smtClean="0"/>
              <a:t>person</a:t>
            </a:r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keypoint</a:t>
            </a:r>
            <a:r>
              <a:rPr kumimoji="1" lang="zh-CN" altLang="en-US" dirty="0" smtClean="0"/>
              <a:t>的覆盖范围作为</a:t>
            </a:r>
            <a:r>
              <a:rPr kumimoji="1" lang="en-US" altLang="zh-CN" dirty="0" err="1" smtClean="0"/>
              <a:t>bbox</a:t>
            </a:r>
            <a:r>
              <a:rPr kumimoji="1" lang="zh-CN" altLang="en-US" dirty="0" smtClean="0"/>
              <a:t>，估算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</a:p>
          <a:p>
            <a:r>
              <a:rPr kumimoji="1" lang="zh-CN" altLang="en-US" dirty="0" smtClean="0"/>
              <a:t>根据图中的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，对不同的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投票，小的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对大的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投票，大的</a:t>
            </a:r>
            <a:r>
              <a:rPr kumimoji="1" lang="en-US" altLang="zh-CN" dirty="0" smtClean="0"/>
              <a:t>person</a:t>
            </a:r>
            <a:r>
              <a:rPr kumimoji="1" lang="zh-CN" altLang="en-US" dirty="0" smtClean="0"/>
              <a:t>对小的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投票，投票策略可以有多种选择</a:t>
            </a:r>
            <a:endParaRPr kumimoji="1" lang="en-US" altLang="zh-CN" dirty="0" smtClean="0"/>
          </a:p>
          <a:p>
            <a:r>
              <a:rPr kumimoji="1" lang="zh-CN" altLang="en-US" dirty="0" smtClean="0"/>
              <a:t>选择得票最高的三个</a:t>
            </a:r>
            <a:r>
              <a:rPr kumimoji="1" lang="en-US" altLang="zh-CN" dirty="0" smtClean="0"/>
              <a:t>scale</a:t>
            </a:r>
            <a:r>
              <a:rPr kumimoji="1" lang="zh-CN" altLang="en-US" dirty="0" smtClean="0"/>
              <a:t>进行</a:t>
            </a:r>
            <a:r>
              <a:rPr kumimoji="1" lang="en-US" altLang="zh-CN" dirty="0" smtClean="0"/>
              <a:t>fusion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8</a:t>
            </a:fld>
            <a:endParaRPr kumimoji="1" lang="zh-CN" alt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/>
          </p:nvPr>
        </p:nvGraphicFramePr>
        <p:xfrm>
          <a:off x="541194" y="4532502"/>
          <a:ext cx="7974156" cy="16408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253"/>
                <a:gridCol w="967799"/>
                <a:gridCol w="1329026"/>
                <a:gridCol w="1329026"/>
                <a:gridCol w="1329026"/>
                <a:gridCol w="1329026"/>
              </a:tblGrid>
              <a:tr h="42137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u="none" strike="noStrike" dirty="0" smtClean="0">
                          <a:effectLst/>
                        </a:rPr>
                        <a:t>Scale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APM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APXL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APXXL</a:t>
                      </a:r>
                      <a:endParaRPr lang="en-US" sz="2400" b="1" i="1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Mv7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0.688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0.618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0.725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0.759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Vote</a:t>
                      </a:r>
                      <a:r>
                        <a:rPr lang="zh-CN" alt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select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0.681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0.598</a:t>
                      </a:r>
                      <a:endParaRPr lang="hr-HR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0.703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0.723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0.767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49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Mean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&amp;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Vote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0.69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0.615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0.708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0.726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0.771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2133" marR="12133" marT="12133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4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9E0000"/>
                </a:solidFill>
              </a:rPr>
              <a:t>Multi</a:t>
            </a:r>
            <a:r>
              <a:rPr kumimoji="1" lang="zh-CN" altLang="en-US" dirty="0">
                <a:solidFill>
                  <a:srgbClr val="9E0000"/>
                </a:solidFill>
              </a:rPr>
              <a:t> </a:t>
            </a:r>
            <a:r>
              <a:rPr kumimoji="1" lang="en-US" altLang="zh-CN" dirty="0">
                <a:solidFill>
                  <a:srgbClr val="9E0000"/>
                </a:solidFill>
              </a:rPr>
              <a:t>Scale</a:t>
            </a:r>
            <a:r>
              <a:rPr kumimoji="1" lang="zh-CN" altLang="en-US" dirty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Attention</a:t>
            </a:r>
            <a:r>
              <a:rPr kumimoji="1" lang="zh-CN" altLang="en-US" dirty="0" smtClean="0">
                <a:solidFill>
                  <a:srgbClr val="9E0000"/>
                </a:solidFill>
              </a:rPr>
              <a:t> </a:t>
            </a:r>
            <a:r>
              <a:rPr kumimoji="1" lang="en-US" altLang="zh-CN" dirty="0" smtClean="0">
                <a:solidFill>
                  <a:srgbClr val="9E0000"/>
                </a:solidFill>
              </a:rPr>
              <a:t>Fusion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8B53-3DF6-E641-B058-0BC3F22ACD3F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" y="1837772"/>
            <a:ext cx="702642" cy="71507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" y="5365435"/>
            <a:ext cx="860691" cy="875924"/>
          </a:xfrm>
          <a:prstGeom prst="rect">
            <a:avLst/>
          </a:prstGeom>
        </p:spPr>
      </p:pic>
      <p:grpSp>
        <p:nvGrpSpPr>
          <p:cNvPr id="49" name="组 48"/>
          <p:cNvGrpSpPr/>
          <p:nvPr/>
        </p:nvGrpSpPr>
        <p:grpSpPr>
          <a:xfrm>
            <a:off x="2579099" y="1710717"/>
            <a:ext cx="738693" cy="737203"/>
            <a:chOff x="2588379" y="1533270"/>
            <a:chExt cx="1038923" cy="1036827"/>
          </a:xfrm>
        </p:grpSpPr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2" name="组 51"/>
          <p:cNvGrpSpPr/>
          <p:nvPr/>
        </p:nvGrpSpPr>
        <p:grpSpPr>
          <a:xfrm>
            <a:off x="3550203" y="1690689"/>
            <a:ext cx="719682" cy="757231"/>
            <a:chOff x="3933736" y="1512725"/>
            <a:chExt cx="1020480" cy="1073723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组 54"/>
          <p:cNvGrpSpPr/>
          <p:nvPr/>
        </p:nvGrpSpPr>
        <p:grpSpPr>
          <a:xfrm>
            <a:off x="2571394" y="5263323"/>
            <a:ext cx="919932" cy="918076"/>
            <a:chOff x="2588379" y="1533270"/>
            <a:chExt cx="1038923" cy="1036827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8" name="组 57"/>
          <p:cNvGrpSpPr/>
          <p:nvPr/>
        </p:nvGrpSpPr>
        <p:grpSpPr>
          <a:xfrm>
            <a:off x="3536840" y="5248996"/>
            <a:ext cx="886168" cy="932403"/>
            <a:chOff x="3933736" y="1512725"/>
            <a:chExt cx="1020480" cy="1073723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3736" y="1512725"/>
              <a:ext cx="917402" cy="9334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779" y="1621528"/>
              <a:ext cx="915437" cy="96492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3" name="组 62"/>
          <p:cNvGrpSpPr/>
          <p:nvPr/>
        </p:nvGrpSpPr>
        <p:grpSpPr>
          <a:xfrm>
            <a:off x="7195335" y="2293095"/>
            <a:ext cx="1169649" cy="1167289"/>
            <a:chOff x="2588379" y="1533270"/>
            <a:chExt cx="1038923" cy="1036827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379" y="1533270"/>
              <a:ext cx="933880" cy="93388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3422" y="1637878"/>
              <a:ext cx="933880" cy="9322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66" name="组 65"/>
          <p:cNvGrpSpPr/>
          <p:nvPr/>
        </p:nvGrpSpPr>
        <p:grpSpPr>
          <a:xfrm>
            <a:off x="7195635" y="4216111"/>
            <a:ext cx="1242230" cy="1300549"/>
            <a:chOff x="7273120" y="2237203"/>
            <a:chExt cx="1242230" cy="1300549"/>
          </a:xfrm>
        </p:grpSpPr>
        <p:grpSp>
          <p:nvGrpSpPr>
            <p:cNvPr id="67" name="组 66"/>
            <p:cNvGrpSpPr/>
            <p:nvPr/>
          </p:nvGrpSpPr>
          <p:grpSpPr>
            <a:xfrm>
              <a:off x="7273120" y="2237203"/>
              <a:ext cx="1066511" cy="1061095"/>
              <a:chOff x="6280209" y="4741624"/>
              <a:chExt cx="1066511" cy="1061095"/>
            </a:xfrm>
          </p:grpSpPr>
          <p:sp>
            <p:nvSpPr>
              <p:cNvPr id="71" name="立方体 70"/>
              <p:cNvSpPr/>
              <p:nvPr/>
            </p:nvSpPr>
            <p:spPr>
              <a:xfrm rot="16200000">
                <a:off x="6282917" y="473891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78678" y="4838671"/>
                <a:ext cx="968042" cy="964048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scene3d>
                <a:camera prst="orthographicFront"/>
                <a:lightRig rig="flat" dir="t"/>
              </a:scene3d>
              <a:sp3d>
                <a:bevelB w="165100" prst="coolSlant"/>
              </a:sp3d>
            </p:spPr>
          </p:pic>
        </p:grpSp>
        <p:grpSp>
          <p:nvGrpSpPr>
            <p:cNvPr id="68" name="组 67"/>
            <p:cNvGrpSpPr/>
            <p:nvPr/>
          </p:nvGrpSpPr>
          <p:grpSpPr>
            <a:xfrm>
              <a:off x="7448840" y="2447919"/>
              <a:ext cx="1066510" cy="1089833"/>
              <a:chOff x="7559401" y="4635694"/>
              <a:chExt cx="1066510" cy="1089833"/>
            </a:xfrm>
          </p:grpSpPr>
          <p:sp>
            <p:nvSpPr>
              <p:cNvPr id="69" name="立方体 68"/>
              <p:cNvSpPr/>
              <p:nvPr/>
            </p:nvSpPr>
            <p:spPr>
              <a:xfrm rot="16200000">
                <a:off x="7562109" y="4632986"/>
                <a:ext cx="1061094" cy="1066510"/>
              </a:xfrm>
              <a:prstGeom prst="cube">
                <a:avLst>
                  <a:gd name="adj" fmla="val 9221"/>
                </a:avLst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4413" y="4731258"/>
                <a:ext cx="971498" cy="99426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</p:grpSp>
      <p:cxnSp>
        <p:nvCxnSpPr>
          <p:cNvPr id="74" name="肘形连接符 73"/>
          <p:cNvCxnSpPr>
            <a:stCxn id="112" idx="6"/>
            <a:endCxn id="64" idx="1"/>
          </p:cNvCxnSpPr>
          <p:nvPr/>
        </p:nvCxnSpPr>
        <p:spPr>
          <a:xfrm flipV="1">
            <a:off x="6107278" y="2818789"/>
            <a:ext cx="1088057" cy="93025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0" idx="3"/>
            <a:endCxn id="99" idx="4"/>
          </p:cNvCxnSpPr>
          <p:nvPr/>
        </p:nvCxnSpPr>
        <p:spPr>
          <a:xfrm flipV="1">
            <a:off x="4423008" y="4354823"/>
            <a:ext cx="304303" cy="140761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54" idx="3"/>
            <a:endCxn id="98" idx="0"/>
          </p:cNvCxnSpPr>
          <p:nvPr/>
        </p:nvCxnSpPr>
        <p:spPr>
          <a:xfrm>
            <a:off x="4269885" y="2107671"/>
            <a:ext cx="457426" cy="98722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立方体 88"/>
          <p:cNvSpPr/>
          <p:nvPr/>
        </p:nvSpPr>
        <p:spPr>
          <a:xfrm>
            <a:off x="1638088" y="1831955"/>
            <a:ext cx="574766" cy="57476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FT</a:t>
            </a:r>
            <a:endParaRPr kumimoji="1" lang="zh-CN" altLang="en-US" dirty="0"/>
          </a:p>
        </p:txBody>
      </p:sp>
      <p:sp>
        <p:nvSpPr>
          <p:cNvPr id="90" name="立方体 89"/>
          <p:cNvSpPr/>
          <p:nvPr/>
        </p:nvSpPr>
        <p:spPr>
          <a:xfrm>
            <a:off x="1660011" y="5456054"/>
            <a:ext cx="574766" cy="574766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FT</a:t>
            </a:r>
            <a:endParaRPr kumimoji="1"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601358" y="2961118"/>
            <a:ext cx="641595" cy="64159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21000">
                <a:srgbClr val="FFC000"/>
              </a:gs>
              <a:gs pos="60000">
                <a:srgbClr val="FFFF00"/>
              </a:gs>
              <a:gs pos="100000">
                <a:srgbClr val="92D050"/>
              </a:gs>
            </a:gsLst>
            <a:path path="rect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ATT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604756" y="3845109"/>
            <a:ext cx="641595" cy="64159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21000">
                <a:srgbClr val="FFC000"/>
              </a:gs>
              <a:gs pos="60000">
                <a:srgbClr val="FFFF00"/>
              </a:gs>
              <a:gs pos="100000">
                <a:srgbClr val="92D050"/>
              </a:gs>
            </a:gsLst>
            <a:path path="rect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C00000"/>
                </a:solidFill>
              </a:rPr>
              <a:t>ATT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4" name="肘形连接符 93"/>
          <p:cNvCxnSpPr>
            <a:stCxn id="89" idx="3"/>
            <a:endCxn id="91" idx="1"/>
          </p:cNvCxnSpPr>
          <p:nvPr/>
        </p:nvCxnSpPr>
        <p:spPr>
          <a:xfrm rot="16200000" flipH="1">
            <a:off x="1789894" y="2470451"/>
            <a:ext cx="875195" cy="747733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90" idx="1"/>
            <a:endCxn id="92" idx="1"/>
          </p:cNvCxnSpPr>
          <p:nvPr/>
        </p:nvCxnSpPr>
        <p:spPr>
          <a:xfrm rot="5400000" flipH="1" flipV="1">
            <a:off x="1523233" y="4518223"/>
            <a:ext cx="1433839" cy="72920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4534561" y="3094892"/>
            <a:ext cx="385500" cy="3654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</a:t>
            </a:r>
            <a:endParaRPr kumimoji="1" lang="zh-CN" altLang="en-US" dirty="0"/>
          </a:p>
        </p:txBody>
      </p:sp>
      <p:sp>
        <p:nvSpPr>
          <p:cNvPr id="99" name="椭圆 98"/>
          <p:cNvSpPr/>
          <p:nvPr/>
        </p:nvSpPr>
        <p:spPr>
          <a:xfrm>
            <a:off x="4534561" y="3969323"/>
            <a:ext cx="385500" cy="3855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x</a:t>
            </a:r>
            <a:endParaRPr kumimoji="1" lang="zh-CN" altLang="en-US" dirty="0"/>
          </a:p>
        </p:txBody>
      </p:sp>
      <p:cxnSp>
        <p:nvCxnSpPr>
          <p:cNvPr id="105" name="肘形连接符 104"/>
          <p:cNvCxnSpPr>
            <a:stCxn id="91" idx="3"/>
            <a:endCxn id="98" idx="2"/>
          </p:cNvCxnSpPr>
          <p:nvPr/>
        </p:nvCxnSpPr>
        <p:spPr>
          <a:xfrm flipV="1">
            <a:off x="3242953" y="3277613"/>
            <a:ext cx="1291608" cy="4303"/>
          </a:xfrm>
          <a:prstGeom prst="bentConnector3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92" idx="3"/>
            <a:endCxn id="99" idx="2"/>
          </p:cNvCxnSpPr>
          <p:nvPr/>
        </p:nvCxnSpPr>
        <p:spPr>
          <a:xfrm flipV="1">
            <a:off x="3246351" y="4162073"/>
            <a:ext cx="1288210" cy="383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5721778" y="3556298"/>
            <a:ext cx="385500" cy="385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+</a:t>
            </a:r>
            <a:endParaRPr kumimoji="1" lang="zh-CN" altLang="en-US" dirty="0"/>
          </a:p>
        </p:txBody>
      </p:sp>
      <p:cxnSp>
        <p:nvCxnSpPr>
          <p:cNvPr id="114" name="肘形连接符 113"/>
          <p:cNvCxnSpPr>
            <a:stCxn id="98" idx="6"/>
            <a:endCxn id="112" idx="2"/>
          </p:cNvCxnSpPr>
          <p:nvPr/>
        </p:nvCxnSpPr>
        <p:spPr>
          <a:xfrm>
            <a:off x="4920061" y="3277613"/>
            <a:ext cx="801717" cy="47143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115"/>
          <p:cNvCxnSpPr>
            <a:stCxn id="99" idx="6"/>
            <a:endCxn id="112" idx="2"/>
          </p:cNvCxnSpPr>
          <p:nvPr/>
        </p:nvCxnSpPr>
        <p:spPr>
          <a:xfrm flipV="1">
            <a:off x="4920061" y="3749048"/>
            <a:ext cx="801717" cy="413025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12" idx="6"/>
            <a:endCxn id="71" idx="0"/>
          </p:cNvCxnSpPr>
          <p:nvPr/>
        </p:nvCxnSpPr>
        <p:spPr>
          <a:xfrm>
            <a:off x="6107278" y="3749048"/>
            <a:ext cx="1088357" cy="94868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89" idx="5"/>
            <a:endCxn id="50" idx="1"/>
          </p:cNvCxnSpPr>
          <p:nvPr/>
        </p:nvCxnSpPr>
        <p:spPr>
          <a:xfrm flipV="1">
            <a:off x="2212854" y="2042720"/>
            <a:ext cx="366245" cy="477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连接符 125"/>
          <p:cNvCxnSpPr>
            <a:stCxn id="90" idx="5"/>
            <a:endCxn id="56" idx="1"/>
          </p:cNvCxnSpPr>
          <p:nvPr/>
        </p:nvCxnSpPr>
        <p:spPr>
          <a:xfrm>
            <a:off x="2234777" y="5671591"/>
            <a:ext cx="336617" cy="519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47" idx="3"/>
            <a:endCxn id="89" idx="2"/>
          </p:cNvCxnSpPr>
          <p:nvPr/>
        </p:nvCxnSpPr>
        <p:spPr>
          <a:xfrm flipV="1">
            <a:off x="1233680" y="2191184"/>
            <a:ext cx="404408" cy="412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stCxn id="48" idx="3"/>
            <a:endCxn id="90" idx="2"/>
          </p:cNvCxnSpPr>
          <p:nvPr/>
        </p:nvCxnSpPr>
        <p:spPr>
          <a:xfrm>
            <a:off x="1391729" y="5803397"/>
            <a:ext cx="268282" cy="11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71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时空约束下的半监督迁移学习行人重识别" id="{3C7946A6-1C1F-E542-BD71-EE3A75005CE9}" vid="{DA501D95-1A83-974F-99B8-CCCD8C4450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实验室汇报</Template>
  <TotalTime>106</TotalTime>
  <Words>287</Words>
  <Application>Microsoft Macintosh PowerPoint</Application>
  <PresentationFormat>全屏显示(4:3)</PresentationFormat>
  <Paragraphs>131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Calibri</vt:lpstr>
      <vt:lpstr>DengXian</vt:lpstr>
      <vt:lpstr>DengXian Light</vt:lpstr>
      <vt:lpstr>宋体</vt:lpstr>
      <vt:lpstr>Arial</vt:lpstr>
      <vt:lpstr>Office 主题</vt:lpstr>
      <vt:lpstr>关键点检测中的多源异构</vt:lpstr>
      <vt:lpstr>Data distillation</vt:lpstr>
      <vt:lpstr>Multi Scale Selective Fusion for Pose Estimation</vt:lpstr>
      <vt:lpstr>Associate Embedding Pose Estimation</vt:lpstr>
      <vt:lpstr>Multi Scale Fusion</vt:lpstr>
      <vt:lpstr>Motivation</vt:lpstr>
      <vt:lpstr>Multi Scale Fusion</vt:lpstr>
      <vt:lpstr>Vote Select</vt:lpstr>
      <vt:lpstr>Multi Scale Attention Fusion</vt:lpstr>
      <vt:lpstr>Multi scale feature fusion</vt:lpstr>
      <vt:lpstr>展望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Microsoft Office 用户</dc:creator>
  <cp:lastModifiedBy>Microsoft Office 用户</cp:lastModifiedBy>
  <cp:revision>8</cp:revision>
  <dcterms:created xsi:type="dcterms:W3CDTF">2018-09-04T07:33:55Z</dcterms:created>
  <dcterms:modified xsi:type="dcterms:W3CDTF">2018-09-04T09:20:33Z</dcterms:modified>
</cp:coreProperties>
</file>