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13" r:id="rId3"/>
    <p:sldId id="318" r:id="rId4"/>
    <p:sldId id="316" r:id="rId5"/>
    <p:sldId id="317" r:id="rId6"/>
    <p:sldId id="319" r:id="rId7"/>
    <p:sldId id="320" r:id="rId8"/>
    <p:sldId id="312" r:id="rId9"/>
    <p:sldId id="257" r:id="rId10"/>
    <p:sldId id="305" r:id="rId11"/>
    <p:sldId id="314" r:id="rId12"/>
    <p:sldId id="315" r:id="rId13"/>
    <p:sldId id="311" r:id="rId14"/>
    <p:sldId id="308" r:id="rId15"/>
    <p:sldId id="30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5BC22-8AD5-4E9B-9306-2946277F68A0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36A5F-BD05-4484-8E81-7426F74A0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B409E35-9A4A-4C38-A339-FDD827CF1B2A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B409E35-9A4A-4C38-A339-FDD827CF1B2A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abs/1812.1136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xiv.org/abs/1812.1136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rxiv.org/abs/1812.1136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abs/1812.1136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xiv.org/abs/1812.1136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access.thecvf.com/content_CVPR_2019/papers/Zhang_Densely_Semantically_Aligned_Person_Re-Identification_CVPR_2019_paper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penaccess.thecvf.com/content_CVPR_2019/papers/Zhang_Densely_Semantically_Aligned_Person_Re-Identification_CVPR_2019_paper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penaccess.thecvf.com/content_CVPR_2019/papers/Zhang_Densely_Semantically_Aligned_Person_Re-Identification_CVPR_2019_paper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penaccess.thecvf.com/content_CVPR_2019/papers/Zhang_Densely_Semantically_Aligned_Person_Re-Identification_CVPR_2019_paper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penaccess.thecvf.com/content_CVPR_2019/papers/Zhang_Densely_Semantically_Aligned_Person_Re-Identification_CVPR_2019_paper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penaccess.thecvf.com/content_CVPR_2019/papers/Zhang_Densely_Semantically_Aligned_Person_Re-Identification_CVPR_2019_paper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12.1136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abs/1812.1136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834833" y="6422390"/>
            <a:ext cx="1287780" cy="435610"/>
          </a:xfrm>
        </p:spPr>
        <p:txBody>
          <a:bodyPr/>
          <a:lstStyle/>
          <a:p>
            <a:r>
              <a:rPr lang="zh-CN" altLang="en-US" dirty="0"/>
              <a:t>梁天保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85826" y="2782669"/>
            <a:ext cx="969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/>
              <a:t>EANet</a:t>
            </a:r>
            <a:r>
              <a:rPr lang="en-US" altLang="zh-CN" sz="3600" dirty="0"/>
              <a:t> &amp; DSAP</a:t>
            </a:r>
            <a:endParaRPr 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3667" y="988763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--------Method </a:t>
            </a:r>
            <a:r>
              <a:rPr lang="en-US" sz="2800" dirty="0" err="1"/>
              <a:t>OverView</a:t>
            </a:r>
            <a:endParaRPr 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https://arxiv.org/abs/1812.11369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B444DE8-83D7-4945-B884-CEBE1F2C8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73" y="1606549"/>
            <a:ext cx="9751662" cy="47863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4D595E-1341-4185-B3C0-3A5119242158}"/>
              </a:ext>
            </a:extLst>
          </p:cNvPr>
          <p:cNvSpPr txBox="1"/>
          <p:nvPr/>
        </p:nvSpPr>
        <p:spPr>
          <a:xfrm>
            <a:off x="1073667" y="281069"/>
            <a:ext cx="1060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EANet</a:t>
            </a:r>
            <a:r>
              <a:rPr lang="en-US" altLang="zh-CN" sz="2800" dirty="0"/>
              <a:t>: Enhancing Alignment for Cross-Domain Person Re-identification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31170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6839" y="817737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---- Effectiveness of PAP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https://arxiv.org/abs/1812.11369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E479AB-88A5-47FB-A6EF-BCBF292E0A8C}"/>
              </a:ext>
            </a:extLst>
          </p:cNvPr>
          <p:cNvSpPr txBox="1"/>
          <p:nvPr/>
        </p:nvSpPr>
        <p:spPr>
          <a:xfrm>
            <a:off x="1006839" y="176920"/>
            <a:ext cx="1060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EANet</a:t>
            </a:r>
            <a:r>
              <a:rPr lang="en-US" altLang="zh-CN" sz="2800" dirty="0"/>
              <a:t>: Enhancing Alignment for Cross-Domain Person Re-identification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182F37-7BC8-4CCF-A87D-88B7F375B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83" y="2108077"/>
            <a:ext cx="10573254" cy="23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7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6839" y="986413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---- Effectiveness of PS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https://arxiv.org/abs/1812.11369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E479AB-88A5-47FB-A6EF-BCBF292E0A8C}"/>
              </a:ext>
            </a:extLst>
          </p:cNvPr>
          <p:cNvSpPr txBox="1"/>
          <p:nvPr/>
        </p:nvSpPr>
        <p:spPr>
          <a:xfrm>
            <a:off x="1006839" y="215737"/>
            <a:ext cx="1060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EANet</a:t>
            </a:r>
            <a:r>
              <a:rPr lang="en-US" altLang="zh-CN" sz="2800" dirty="0"/>
              <a:t>: Enhancing Alignment for Cross-Domain Person Re-identification</a:t>
            </a:r>
            <a:endParaRPr lang="en-US" altLang="zh-CN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67F488-7507-4DA5-A55B-5CE745CB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65" y="2189721"/>
            <a:ext cx="10417783" cy="19206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22C4089-549E-4AAC-9E96-F636498AC050}"/>
              </a:ext>
            </a:extLst>
          </p:cNvPr>
          <p:cNvSpPr txBox="1"/>
          <p:nvPr/>
        </p:nvSpPr>
        <p:spPr>
          <a:xfrm>
            <a:off x="1189064" y="4735245"/>
            <a:ext cx="10178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PAP </a:t>
            </a:r>
            <a:r>
              <a:rPr lang="zh-CN" altLang="en-US" dirty="0"/>
              <a:t>：</a:t>
            </a:r>
            <a:r>
              <a:rPr lang="en-US" altLang="zh-CN" dirty="0" err="1"/>
              <a:t>Traing</a:t>
            </a:r>
            <a:r>
              <a:rPr lang="en-US" altLang="zh-CN" dirty="0"/>
              <a:t> on Source Domain with PAP component and directly test on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</a:p>
          <a:p>
            <a:r>
              <a:rPr lang="en-US" altLang="zh-CN" dirty="0"/>
              <a:t>PAP-S-PS :  </a:t>
            </a:r>
            <a:r>
              <a:rPr lang="en-US" altLang="zh-CN" dirty="0" err="1"/>
              <a:t>Traing</a:t>
            </a:r>
            <a:r>
              <a:rPr lang="en-US" altLang="zh-CN" dirty="0"/>
              <a:t> on Source Domain with PAP and PS component and directly test on Target Domain</a:t>
            </a:r>
          </a:p>
          <a:p>
            <a:r>
              <a:rPr lang="en-US" altLang="zh-CN" dirty="0"/>
              <a:t>PAP-ST-PS :  Train on Source Domain with PAP , PS loss and Target Domain with PS </a:t>
            </a:r>
            <a:r>
              <a:rPr lang="en-US" altLang="zh-CN" dirty="0" err="1"/>
              <a:t>loss,then</a:t>
            </a:r>
            <a:r>
              <a:rPr lang="en-US" altLang="zh-CN" dirty="0"/>
              <a:t> directly test on 		    Target Domain</a:t>
            </a:r>
          </a:p>
          <a:p>
            <a:r>
              <a:rPr lang="en-US" altLang="zh-CN" dirty="0"/>
              <a:t>PAP-S-PS-SA : averaging over all pixel losses when calculating PS loss while PAP-S-PS calculating PS loss by 			averaging over each part pixel losses to avoid the loss dominating by large part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45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6839" y="552500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---- Single Domain Comparison with SOTA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https://arxiv.org/abs/1812.11369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ED6BD1-BB51-43EA-9486-DF7D235E8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1" t="3750" r="2291" b="1574"/>
          <a:stretch/>
        </p:blipFill>
        <p:spPr>
          <a:xfrm>
            <a:off x="3011314" y="1074470"/>
            <a:ext cx="7038208" cy="54420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E479AB-88A5-47FB-A6EF-BCBF292E0A8C}"/>
              </a:ext>
            </a:extLst>
          </p:cNvPr>
          <p:cNvSpPr txBox="1"/>
          <p:nvPr/>
        </p:nvSpPr>
        <p:spPr>
          <a:xfrm>
            <a:off x="1006839" y="49170"/>
            <a:ext cx="1060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EANet</a:t>
            </a:r>
            <a:r>
              <a:rPr lang="en-US" altLang="zh-CN" sz="2800" dirty="0"/>
              <a:t>: Enhancing Alignment for Cross-Domain Person Re-identification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78690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4152" y="829423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Cross-Domain Comparison with SOTA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https://arxiv.org/abs/1812.11369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950F58-935A-4F38-B78B-AFB1153D7850}"/>
              </a:ext>
            </a:extLst>
          </p:cNvPr>
          <p:cNvSpPr txBox="1"/>
          <p:nvPr/>
        </p:nvSpPr>
        <p:spPr>
          <a:xfrm>
            <a:off x="1094152" y="212992"/>
            <a:ext cx="1060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EANet</a:t>
            </a:r>
            <a:r>
              <a:rPr lang="en-US" altLang="zh-CN" sz="2800" dirty="0"/>
              <a:t>: Enhancing Alignment for Cross-Domain Person Re-identification</a:t>
            </a:r>
            <a:endParaRPr lang="en-US" altLang="zh-CN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BE4D71-9FD5-408F-8DCA-563C907A4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52" y="1526389"/>
            <a:ext cx="10566120" cy="45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6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ED861CBC-9A16-43D7-95C7-CA9092C1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539659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Thanks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5229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0859" y="901871"/>
            <a:ext cx="1060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Densely Semantically Aligned Person Re-Identification</a:t>
            </a:r>
            <a:endParaRPr lang="en-US" altLang="zh-CN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95995" y="6211669"/>
            <a:ext cx="106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http://openaccess.thecvf.com/content_CVPR_2019/papers/Zhang_Densely_Semantically_Aligned_Person_Re-Identification_CVPR_2019_paper.pdf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00236E-28E5-4ED9-AC03-1F20B4FD8ED5}"/>
              </a:ext>
            </a:extLst>
          </p:cNvPr>
          <p:cNvSpPr/>
          <p:nvPr/>
        </p:nvSpPr>
        <p:spPr>
          <a:xfrm>
            <a:off x="1020859" y="1856222"/>
            <a:ext cx="10404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CVPR 2019</a:t>
            </a:r>
          </a:p>
          <a:p>
            <a:pPr algn="ctr"/>
            <a:r>
              <a:rPr lang="en-US" altLang="zh-CN" dirty="0" err="1"/>
              <a:t>Zhizheng</a:t>
            </a:r>
            <a:r>
              <a:rPr lang="en-US" altLang="zh-CN" dirty="0"/>
              <a:t> Zhang, </a:t>
            </a:r>
            <a:r>
              <a:rPr lang="en-US" altLang="zh-CN" dirty="0" err="1"/>
              <a:t>Cuiling</a:t>
            </a:r>
            <a:r>
              <a:rPr lang="en-US" altLang="zh-CN" dirty="0"/>
              <a:t> Lan, Wenjun Zeng, </a:t>
            </a:r>
            <a:r>
              <a:rPr lang="en-US" altLang="zh-CN" dirty="0" err="1"/>
              <a:t>Zhibo</a:t>
            </a:r>
            <a:r>
              <a:rPr lang="en-US" altLang="zh-CN" dirty="0"/>
              <a:t> Chen</a:t>
            </a:r>
          </a:p>
          <a:p>
            <a:pPr algn="ctr"/>
            <a:r>
              <a:rPr lang="en-US" altLang="zh-CN" dirty="0"/>
              <a:t>University of Science and Technology of China, Microsoft Research Asia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F0AFC0-443E-4EC2-BE3D-0A23E339A404}"/>
              </a:ext>
            </a:extLst>
          </p:cNvPr>
          <p:cNvSpPr txBox="1"/>
          <p:nvPr/>
        </p:nvSpPr>
        <p:spPr>
          <a:xfrm>
            <a:off x="1313895" y="3227649"/>
            <a:ext cx="10209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Contributions:</a:t>
            </a:r>
          </a:p>
          <a:p>
            <a:r>
              <a:rPr lang="en-US" altLang="zh-CN" dirty="0"/>
              <a:t>	propose making use of dense semantic alignment for person Re-ID, addressing the misalignment challenges. The first one to make use of fine grained semantics to address the misalignment problems for effective person re-ID. 	</a:t>
            </a:r>
          </a:p>
          <a:p>
            <a:r>
              <a:rPr lang="en-US" altLang="zh-CN" dirty="0"/>
              <a:t>	DSAG removes the dependency on the performance of the dense semantics estimator during interference, making the inference model more computationally efficient and robust to dense semantics estimation errors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45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0859" y="129514"/>
            <a:ext cx="10600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Densely Semantically Aligned Person Re-Identification</a:t>
            </a:r>
          </a:p>
          <a:p>
            <a:r>
              <a:rPr lang="en-US" altLang="zh-CN" sz="2800" dirty="0"/>
              <a:t>---- </a:t>
            </a:r>
            <a:r>
              <a:rPr lang="en-US" altLang="zh-CN" sz="2800" dirty="0" err="1"/>
              <a:t>uv</a:t>
            </a:r>
            <a:r>
              <a:rPr lang="en-US" altLang="zh-CN" sz="2800" dirty="0"/>
              <a:t> space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95995" y="6211669"/>
            <a:ext cx="106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http://openaccess.thecvf.com/content_CVPR_2019/papers/Zhang_Densely_Semantically_Aligned_Person_Re-Identification_CVPR_2019_paper.pdf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2C8499-DD16-4A18-9AB4-FA637B132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01"/>
          <a:stretch/>
        </p:blipFill>
        <p:spPr>
          <a:xfrm>
            <a:off x="2872019" y="1340852"/>
            <a:ext cx="6572250" cy="438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3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0859" y="129514"/>
            <a:ext cx="10600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Densely Semantically Aligned Person Re-Identification</a:t>
            </a:r>
          </a:p>
          <a:p>
            <a:r>
              <a:rPr lang="en-US" altLang="zh-CN" sz="2800" dirty="0"/>
              <a:t>---- Method Overview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95995" y="6211669"/>
            <a:ext cx="106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http://openaccess.thecvf.com/content_CVPR_2019/papers/Zhang_Densely_Semantically_Aligned_Person_Re-Identification_CVPR_2019_paper.pdf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F20619-566E-4F32-9422-AFD26BBE5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552" y="1083621"/>
            <a:ext cx="8106398" cy="51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9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0859" y="129514"/>
            <a:ext cx="10600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Densely Semantically Aligned Person Re-Identification</a:t>
            </a:r>
          </a:p>
          <a:p>
            <a:r>
              <a:rPr lang="en-US" altLang="zh-CN" sz="2800" dirty="0"/>
              <a:t>---- Method Overview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95995" y="6211669"/>
            <a:ext cx="106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http://openaccess.thecvf.com/content_CVPR_2019/papers/Zhang_Densely_Semantically_Aligned_Person_Re-Identification_CVPR_2019_paper.pdf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A6C7E8-A689-484D-BED3-1BD6503ED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10" y="1868744"/>
            <a:ext cx="10245194" cy="22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1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0859" y="129514"/>
            <a:ext cx="10600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Densely Semantically Aligned Person Re-Identification</a:t>
            </a:r>
          </a:p>
          <a:p>
            <a:r>
              <a:rPr lang="en-US" altLang="zh-CN" sz="2800" dirty="0"/>
              <a:t>---- Experiment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95995" y="6211669"/>
            <a:ext cx="106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http://openaccess.thecvf.com/content_CVPR_2019/papers/Zhang_Densely_Semantically_Aligned_Person_Re-Identification_CVPR_2019_paper.pdf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047410-8555-463C-8933-0A06AA00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49" y="1161076"/>
            <a:ext cx="8496300" cy="513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0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0859" y="129514"/>
            <a:ext cx="10600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Densely Semantically Aligned Person Re-Identification</a:t>
            </a:r>
          </a:p>
          <a:p>
            <a:r>
              <a:rPr lang="en-US" altLang="zh-CN" sz="2800" dirty="0"/>
              <a:t>---- Experiment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95995" y="6211669"/>
            <a:ext cx="106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http://openaccess.thecvf.com/content_CVPR_2019/papers/Zhang_Densely_Semantically_Aligned_Person_Re-Identification_CVPR_2019_paper.pdf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FB3FD9-CC3E-4BCC-9D97-B5CE92A8B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611" y="1059683"/>
            <a:ext cx="5343525" cy="1752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016970-A77C-4462-88D3-0FC9961C2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59" y="1083620"/>
            <a:ext cx="5295900" cy="34575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5C8850-06B7-484C-BEA1-69802DCFEDD7}"/>
              </a:ext>
            </a:extLst>
          </p:cNvPr>
          <p:cNvSpPr txBox="1"/>
          <p:nvPr/>
        </p:nvSpPr>
        <p:spPr>
          <a:xfrm>
            <a:off x="6316759" y="2816737"/>
            <a:ext cx="534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CSA : coarsely semantically aligned, cropping images 		into 24 parts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36B879-D010-4990-891E-D4474E1C3A63}"/>
              </a:ext>
            </a:extLst>
          </p:cNvPr>
          <p:cNvSpPr txBox="1"/>
          <p:nvPr/>
        </p:nvSpPr>
        <p:spPr>
          <a:xfrm>
            <a:off x="932007" y="4541196"/>
            <a:ext cx="4663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DSA-Global/Local(Single): denotes the design with only the global/local branch in our two stream framework for both training and inferencing.</a:t>
            </a:r>
          </a:p>
          <a:p>
            <a:r>
              <a:rPr lang="en-US" altLang="zh-CN" dirty="0"/>
              <a:t>DSA-Global/Local(Joint): train with two branch and test with Global/Local features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5E74DD0-93CA-4306-98A8-6E42D3802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083" y="3742452"/>
            <a:ext cx="4975921" cy="128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9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13" y="934990"/>
            <a:ext cx="1060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EANet</a:t>
            </a:r>
            <a:r>
              <a:rPr lang="en-US" altLang="zh-CN" sz="2800" dirty="0"/>
              <a:t>: Enhancing Alignment for Cross-Domain Person Re-identification</a:t>
            </a:r>
            <a:endParaRPr lang="en-US" altLang="zh-CN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https://arxiv.org/abs/1812.11369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00236E-28E5-4ED9-AC03-1F20B4FD8ED5}"/>
              </a:ext>
            </a:extLst>
          </p:cNvPr>
          <p:cNvSpPr/>
          <p:nvPr/>
        </p:nvSpPr>
        <p:spPr>
          <a:xfrm>
            <a:off x="1118513" y="1839177"/>
            <a:ext cx="10404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arXiv</a:t>
            </a:r>
            <a:r>
              <a:rPr lang="en-US" altLang="zh-CN" dirty="0"/>
              <a:t> 2018.12.29</a:t>
            </a:r>
          </a:p>
          <a:p>
            <a:pPr algn="ctr"/>
            <a:r>
              <a:rPr lang="en-US" altLang="zh-CN" dirty="0" err="1"/>
              <a:t>Houjing</a:t>
            </a:r>
            <a:r>
              <a:rPr lang="en-US" altLang="zh-CN" dirty="0"/>
              <a:t> Huang,  Wenjie Yang,</a:t>
            </a:r>
            <a:r>
              <a:rPr lang="zh-CN" altLang="en-US" dirty="0"/>
              <a:t> </a:t>
            </a:r>
            <a:r>
              <a:rPr lang="en-US" altLang="zh-CN" dirty="0" err="1"/>
              <a:t>Xiaotang</a:t>
            </a:r>
            <a:r>
              <a:rPr lang="en-US" altLang="zh-CN" dirty="0"/>
              <a:t> Chen,  Xin Zhao, </a:t>
            </a:r>
            <a:r>
              <a:rPr lang="en-US" altLang="zh-CN" dirty="0" err="1"/>
              <a:t>Kaiqi</a:t>
            </a:r>
            <a:r>
              <a:rPr lang="en-US" altLang="zh-CN" dirty="0"/>
              <a:t> Huang,  </a:t>
            </a:r>
            <a:r>
              <a:rPr lang="en-US" altLang="zh-CN" dirty="0" err="1"/>
              <a:t>Jinbin</a:t>
            </a:r>
            <a:r>
              <a:rPr lang="en-US" altLang="zh-CN" dirty="0"/>
              <a:t> Lin, Guan Huang, </a:t>
            </a:r>
            <a:r>
              <a:rPr lang="en-US" altLang="zh-CN" dirty="0" err="1"/>
              <a:t>Dalong</a:t>
            </a:r>
            <a:r>
              <a:rPr lang="en-US" altLang="zh-CN" dirty="0"/>
              <a:t> Du</a:t>
            </a:r>
          </a:p>
          <a:p>
            <a:pPr algn="ctr"/>
            <a:r>
              <a:rPr lang="en-US" altLang="zh-CN" dirty="0"/>
              <a:t>CRISE &amp; CASIA ,Horizon Robotics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F0AFC0-443E-4EC2-BE3D-0A23E339A404}"/>
              </a:ext>
            </a:extLst>
          </p:cNvPr>
          <p:cNvSpPr txBox="1"/>
          <p:nvPr/>
        </p:nvSpPr>
        <p:spPr>
          <a:xfrm>
            <a:off x="1313857" y="3707043"/>
            <a:ext cx="10209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Contributions:</a:t>
            </a:r>
          </a:p>
          <a:p>
            <a:r>
              <a:rPr lang="en-US" altLang="zh-CN" dirty="0"/>
              <a:t>	address cross-domain </a:t>
            </a:r>
            <a:r>
              <a:rPr lang="en-US" altLang="zh-CN" dirty="0" err="1"/>
              <a:t>ReID</a:t>
            </a:r>
            <a:r>
              <a:rPr lang="en-US" altLang="zh-CN" dirty="0"/>
              <a:t> and make contributions for both model generalization and adaptation;</a:t>
            </a:r>
          </a:p>
          <a:p>
            <a:r>
              <a:rPr lang="en-US" altLang="zh-CN" dirty="0"/>
              <a:t>	propose Part Aligned Pooling (PAP) that brings significant improvement for cross-domain testing.</a:t>
            </a:r>
          </a:p>
          <a:p>
            <a:r>
              <a:rPr lang="en-US" altLang="zh-CN" dirty="0"/>
              <a:t> 	design a Part Segmentation (PS) constraint over </a:t>
            </a:r>
            <a:r>
              <a:rPr lang="en-US" altLang="zh-CN" dirty="0" err="1"/>
              <a:t>ReID</a:t>
            </a:r>
            <a:r>
              <a:rPr lang="en-US" altLang="zh-CN" dirty="0"/>
              <a:t> feature to enhance alignment and improve model generalization.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2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25046" y="889385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--------Motivations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https://arxiv.org/abs/1812.11369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C7C444-5D19-4DE2-B876-5776D075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975" y="1492561"/>
            <a:ext cx="6534150" cy="491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1AE3F9-4D12-4986-AB65-69DEDBCB7F23}"/>
              </a:ext>
            </a:extLst>
          </p:cNvPr>
          <p:cNvSpPr txBox="1"/>
          <p:nvPr/>
        </p:nvSpPr>
        <p:spPr>
          <a:xfrm>
            <a:off x="1225046" y="301701"/>
            <a:ext cx="1060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EANet</a:t>
            </a:r>
            <a:r>
              <a:rPr lang="en-US" altLang="zh-CN" sz="2800" dirty="0"/>
              <a:t>: Enhancing Alignment for Cross-Domain Person Re-identification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869</TotalTime>
  <Words>567</Words>
  <Application>Microsoft Office PowerPoint</Application>
  <PresentationFormat>宽屏</PresentationFormat>
  <Paragraphs>60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Gill Sans MT</vt:lpstr>
      <vt:lpstr>Impact</vt:lpstr>
      <vt:lpstr>徽章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allen iverson</cp:lastModifiedBy>
  <cp:revision>335</cp:revision>
  <dcterms:created xsi:type="dcterms:W3CDTF">2018-11-30T00:41:00Z</dcterms:created>
  <dcterms:modified xsi:type="dcterms:W3CDTF">2019-06-13T13:00:55Z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