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4" r:id="rId4"/>
    <p:sldId id="305" r:id="rId5"/>
    <p:sldId id="306" r:id="rId6"/>
    <p:sldId id="311" r:id="rId7"/>
    <p:sldId id="308" r:id="rId8"/>
    <p:sldId id="309" r:id="rId9"/>
    <p:sldId id="310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904.072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34833" y="6422390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0670" y="1401445"/>
            <a:ext cx="969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Joint Discriminative and Generative Learning for Person Re-identification </a:t>
            </a:r>
            <a:endParaRPr lang="en-US" sz="36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267014" y="3236386"/>
            <a:ext cx="593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CVPR </a:t>
            </a:r>
            <a:r>
              <a:rPr lang="en-US" sz="2000" dirty="0"/>
              <a:t>2019</a:t>
            </a:r>
          </a:p>
          <a:p>
            <a:r>
              <a:rPr lang="en-US" altLang="zh-CN" sz="2000" dirty="0" err="1"/>
              <a:t>Zhedong</a:t>
            </a:r>
            <a:r>
              <a:rPr lang="en-US" altLang="zh-CN" sz="2000" dirty="0"/>
              <a:t> Zheng</a:t>
            </a:r>
            <a:r>
              <a:rPr lang="en-US" sz="2000" dirty="0"/>
              <a:t>, </a:t>
            </a:r>
            <a:r>
              <a:rPr lang="en-US" altLang="zh-CN" sz="2000" dirty="0" err="1"/>
              <a:t>Xiaodong</a:t>
            </a:r>
            <a:r>
              <a:rPr lang="en-US" altLang="zh-CN" sz="2000" dirty="0"/>
              <a:t> Yang</a:t>
            </a:r>
          </a:p>
          <a:p>
            <a:r>
              <a:rPr lang="en-US" altLang="zh-CN" sz="2000" dirty="0" err="1"/>
              <a:t>Zhiding</a:t>
            </a:r>
            <a:r>
              <a:rPr lang="en-US" altLang="zh-CN" sz="2000" dirty="0"/>
              <a:t> Yu, Liang Zheng</a:t>
            </a:r>
          </a:p>
          <a:p>
            <a:r>
              <a:rPr lang="en-US" altLang="zh-CN" sz="2000" dirty="0"/>
              <a:t>Yi Yang, Jan Kautz</a:t>
            </a:r>
          </a:p>
          <a:p>
            <a:r>
              <a:rPr lang="en-US" altLang="zh-CN" sz="2000" dirty="0"/>
              <a:t>NVIDIA</a:t>
            </a:r>
          </a:p>
          <a:p>
            <a:r>
              <a:rPr lang="en-US" altLang="zh-CN" sz="2000" dirty="0"/>
              <a:t>CAI, University of Technology Sydney</a:t>
            </a:r>
          </a:p>
          <a:p>
            <a:r>
              <a:rPr lang="en-US" altLang="zh-CN" sz="2000" dirty="0"/>
              <a:t>Australian National University</a:t>
            </a:r>
            <a:endParaRPr 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6E219-A4DE-4BAB-BC80-D9596EF2D091}"/>
              </a:ext>
            </a:extLst>
          </p:cNvPr>
          <p:cNvSpPr txBox="1"/>
          <p:nvPr/>
        </p:nvSpPr>
        <p:spPr>
          <a:xfrm>
            <a:off x="300611" y="6337935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D861CBC-9A16-43D7-95C7-CA9092C1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53965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2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Examples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6A598B-9D32-4EBA-816C-D3A2E3F96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1"/>
          <a:stretch/>
        </p:blipFill>
        <p:spPr>
          <a:xfrm>
            <a:off x="3344788" y="1056442"/>
            <a:ext cx="6420649" cy="4966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1D47DDA-3865-465F-8171-FB6D545D0845}"/>
              </a:ext>
            </a:extLst>
          </p:cNvPr>
          <p:cNvGrpSpPr/>
          <p:nvPr/>
        </p:nvGrpSpPr>
        <p:grpSpPr>
          <a:xfrm>
            <a:off x="3264023" y="924119"/>
            <a:ext cx="6732233" cy="5232478"/>
            <a:chOff x="6096000" y="1065320"/>
            <a:chExt cx="4602379" cy="434561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05D748D-9A92-42E2-95C7-D735F8753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9" t="52298"/>
            <a:stretch/>
          </p:blipFill>
          <p:spPr>
            <a:xfrm>
              <a:off x="6228471" y="2139518"/>
              <a:ext cx="4469908" cy="327142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A49F986-E514-48E5-9D19-D34AD54C8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337"/>
            <a:stretch/>
          </p:blipFill>
          <p:spPr>
            <a:xfrm>
              <a:off x="6096000" y="1065320"/>
              <a:ext cx="4602379" cy="1074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9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 </a:t>
            </a:r>
            <a:r>
              <a:rPr lang="en-US" sz="2800" b="1" dirty="0" err="1"/>
              <a:t>OverView</a:t>
            </a:r>
            <a:endParaRPr 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7380A0-6957-418B-8367-1670A1AC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20" y="706355"/>
            <a:ext cx="8144901" cy="50061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8BED14-3B02-401C-8F12-B71466FD3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21" y="718064"/>
            <a:ext cx="2595246" cy="4194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8C38DF-FA0B-4CDD-A539-DAF80BC331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03" r="4016"/>
          <a:stretch/>
        </p:blipFill>
        <p:spPr>
          <a:xfrm>
            <a:off x="9102693" y="1215657"/>
            <a:ext cx="2673992" cy="409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7822BD-D99D-4887-A1C1-EF16707E99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5" r="3470"/>
          <a:stretch/>
        </p:blipFill>
        <p:spPr>
          <a:xfrm>
            <a:off x="9102693" y="1724959"/>
            <a:ext cx="2532737" cy="409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17658-8300-4143-899E-F3AAA22EA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961" y="2292243"/>
            <a:ext cx="2769278" cy="6235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15FC9A-6C46-414B-AB73-28E1E09C6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961" y="3029897"/>
            <a:ext cx="2673992" cy="399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1A1BBA-F8BB-44D1-9F5F-0460ADAB0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6127" y="5712519"/>
            <a:ext cx="4114392" cy="399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DA3FD2-A0FF-4C74-97A5-BBCF172C8B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1301" y="3615420"/>
            <a:ext cx="2734158" cy="537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69E148-6B32-4FB4-AA08-CC56C2B9C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2976" y="4300361"/>
            <a:ext cx="2614336" cy="4821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3E769D-C548-401C-A89C-37C7A32FA8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6941" y="5712519"/>
            <a:ext cx="3885507" cy="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5C4CD1-CFDD-46B3-A4BF-11151EC94885}"/>
              </a:ext>
            </a:extLst>
          </p:cNvPr>
          <p:cNvGrpSpPr/>
          <p:nvPr/>
        </p:nvGrpSpPr>
        <p:grpSpPr>
          <a:xfrm>
            <a:off x="2264244" y="681500"/>
            <a:ext cx="7663511" cy="5495000"/>
            <a:chOff x="2093048" y="506305"/>
            <a:chExt cx="8298062" cy="582701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82AC6A5-B0D3-4107-9290-201DBCA7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049" y="506305"/>
              <a:ext cx="8298061" cy="29226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45482C0-8A57-444C-B795-0927D912F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3048" y="3428999"/>
              <a:ext cx="8298061" cy="2904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5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3CA10E-058A-4864-BC94-4F4744D0A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1228725"/>
            <a:ext cx="7610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DD1BAB-AA0F-4F34-996C-1B3CA4AD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37" y="1159192"/>
            <a:ext cx="8726191" cy="40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A47113-9268-44B5-A671-C325DB58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83" y="475307"/>
            <a:ext cx="5379397" cy="53151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BF6570-7B12-45A7-AAED-BD7D78A58AC8}"/>
              </a:ext>
            </a:extLst>
          </p:cNvPr>
          <p:cNvSpPr txBox="1"/>
          <p:nvPr/>
        </p:nvSpPr>
        <p:spPr>
          <a:xfrm>
            <a:off x="1444028" y="5731562"/>
            <a:ext cx="10271155" cy="65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 with the state-of-the-art methods on the Market-1501 and </a:t>
            </a:r>
            <a:r>
              <a:rPr lang="en-US" altLang="zh-CN" dirty="0" err="1"/>
              <a:t>DukeMTMC-reID</a:t>
            </a:r>
            <a:r>
              <a:rPr lang="en-US" altLang="zh-CN" dirty="0"/>
              <a:t> datasets. Group 1: the methods not using generated data. Group 2: the methods using separately generated images.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99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https://arxiv.org/abs/1904.07223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062B1B-E9C0-4F97-812D-72FA7E63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01" y="1496368"/>
            <a:ext cx="8114976" cy="3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72445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152</TotalTime>
  <Words>170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218</cp:revision>
  <dcterms:created xsi:type="dcterms:W3CDTF">2018-11-30T00:41:00Z</dcterms:created>
  <dcterms:modified xsi:type="dcterms:W3CDTF">2019-04-25T13:36:36Z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