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5BC22-8AD5-4E9B-9306-2946277F68A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36A5F-BD05-4484-8E81-7426F74A0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409E35-9A4A-4C38-A339-FDD827CF1B2A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F8B25D-363C-4ADD-917D-3F682F84E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rxiv.org/abs/1703.0687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03609" y="5967990"/>
            <a:ext cx="1287780" cy="435610"/>
          </a:xfrm>
        </p:spPr>
        <p:txBody>
          <a:bodyPr/>
          <a:lstStyle/>
          <a:p>
            <a:r>
              <a:rPr lang="zh-CN" altLang="en-US" dirty="0"/>
              <a:t>梁天保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85826" y="1442887"/>
            <a:ext cx="969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Mask R-CNN</a:t>
            </a:r>
            <a:endParaRPr lang="en-US" sz="36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3262747" y="2305615"/>
            <a:ext cx="5666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CVPR 2018</a:t>
            </a:r>
          </a:p>
          <a:p>
            <a:pPr algn="ctr"/>
            <a:r>
              <a:rPr lang="en-US" sz="2000" dirty="0" err="1"/>
              <a:t>Kaiming</a:t>
            </a:r>
            <a:r>
              <a:rPr lang="en-US" sz="2000" dirty="0"/>
              <a:t> He</a:t>
            </a:r>
          </a:p>
          <a:p>
            <a:pPr algn="ctr"/>
            <a:r>
              <a:rPr lang="en-US" sz="2000" dirty="0"/>
              <a:t>Georgia </a:t>
            </a:r>
            <a:r>
              <a:rPr lang="en-US" sz="2000" dirty="0" err="1"/>
              <a:t>Gkioxari</a:t>
            </a:r>
            <a:endParaRPr lang="en-US" sz="2000" dirty="0"/>
          </a:p>
          <a:p>
            <a:pPr algn="ctr"/>
            <a:r>
              <a:rPr lang="en-US" sz="2000" dirty="0"/>
              <a:t>Piotr Dollar </a:t>
            </a:r>
          </a:p>
          <a:p>
            <a:pPr algn="ctr"/>
            <a:r>
              <a:rPr lang="en-US" sz="2000" dirty="0"/>
              <a:t>Ross </a:t>
            </a:r>
            <a:r>
              <a:rPr lang="en-US" sz="2000" dirty="0" err="1"/>
              <a:t>Girshick</a:t>
            </a:r>
            <a:endParaRPr lang="en-US" sz="2000" dirty="0"/>
          </a:p>
          <a:p>
            <a:pPr algn="ctr"/>
            <a:r>
              <a:rPr lang="en-US" sz="2000" dirty="0"/>
              <a:t>Facebook AI Research(FAIR)</a:t>
            </a:r>
          </a:p>
          <a:p>
            <a:pPr algn="ctr"/>
            <a:endParaRPr 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46E219-A4DE-4BAB-BC80-D9596EF2D091}"/>
              </a:ext>
            </a:extLst>
          </p:cNvPr>
          <p:cNvSpPr txBox="1"/>
          <p:nvPr/>
        </p:nvSpPr>
        <p:spPr>
          <a:xfrm>
            <a:off x="300611" y="6337935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9600ECB-5832-4127-8EF0-29442625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35" y="293915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69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802" y="402149"/>
            <a:ext cx="101783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Task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301E54-6910-4096-BBF4-57589EA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02" y="1252537"/>
            <a:ext cx="100203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0B49891-B46C-406F-B518-93BD2CF6AA37}"/>
              </a:ext>
            </a:extLst>
          </p:cNvPr>
          <p:cNvGrpSpPr/>
          <p:nvPr/>
        </p:nvGrpSpPr>
        <p:grpSpPr>
          <a:xfrm>
            <a:off x="999976" y="1120339"/>
            <a:ext cx="10247431" cy="5121942"/>
            <a:chOff x="999976" y="1120339"/>
            <a:chExt cx="10247431" cy="5121942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23E5B26B-F575-4D8D-B0D5-79214CD0C2B8}"/>
                </a:ext>
              </a:extLst>
            </p:cNvPr>
            <p:cNvGrpSpPr/>
            <p:nvPr/>
          </p:nvGrpSpPr>
          <p:grpSpPr>
            <a:xfrm>
              <a:off x="999976" y="1130373"/>
              <a:ext cx="9802816" cy="4714176"/>
              <a:chOff x="999976" y="1130373"/>
              <a:chExt cx="9802816" cy="4714176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F6A87E44-637D-4247-93BE-484648B1860C}"/>
                  </a:ext>
                </a:extLst>
              </p:cNvPr>
              <p:cNvSpPr/>
              <p:nvPr/>
            </p:nvSpPr>
            <p:spPr>
              <a:xfrm>
                <a:off x="6689036" y="2081291"/>
                <a:ext cx="862879" cy="12131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DA29C8F8-53D8-4B3F-AFAE-B8F945A624DA}"/>
                  </a:ext>
                </a:extLst>
              </p:cNvPr>
              <p:cNvGrpSpPr/>
              <p:nvPr/>
            </p:nvGrpSpPr>
            <p:grpSpPr>
              <a:xfrm>
                <a:off x="999976" y="1130373"/>
                <a:ext cx="9802816" cy="4714176"/>
                <a:chOff x="1065208" y="467424"/>
                <a:chExt cx="10331905" cy="5654129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0E1F42C8-5C5F-42D5-8F0F-96E9834F3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6502"/>
                <a:stretch/>
              </p:blipFill>
              <p:spPr>
                <a:xfrm>
                  <a:off x="6596990" y="3835518"/>
                  <a:ext cx="1326339" cy="2286035"/>
                </a:xfrm>
                <a:prstGeom prst="rect">
                  <a:avLst/>
                </a:prstGeom>
              </p:spPr>
            </p:pic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2F7A7D04-3808-49A5-8020-A13D61272870}"/>
                    </a:ext>
                  </a:extLst>
                </p:cNvPr>
                <p:cNvSpPr/>
                <p:nvPr/>
              </p:nvSpPr>
              <p:spPr>
                <a:xfrm>
                  <a:off x="5632621" y="554968"/>
                  <a:ext cx="3484947" cy="3381282"/>
                </a:xfrm>
                <a:prstGeom prst="cube">
                  <a:avLst/>
                </a:prstGeom>
                <a:scene3d>
                  <a:camera prst="orthographicFront">
                    <a:rot lat="5400000" lon="540000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2BE09800-2243-4146-9F70-C45028D810FF}"/>
                    </a:ext>
                  </a:extLst>
                </p:cNvPr>
                <p:cNvGrpSpPr/>
                <p:nvPr/>
              </p:nvGrpSpPr>
              <p:grpSpPr>
                <a:xfrm>
                  <a:off x="1065208" y="1380034"/>
                  <a:ext cx="5629596" cy="2709035"/>
                  <a:chOff x="1168368" y="1227215"/>
                  <a:chExt cx="7078913" cy="3381282"/>
                </a:xfrm>
              </p:grpSpPr>
              <p:pic>
                <p:nvPicPr>
                  <p:cNvPr id="3" name="图片 2">
                    <a:extLst>
                      <a:ext uri="{FF2B5EF4-FFF2-40B4-BE49-F238E27FC236}">
                        <a16:creationId xmlns:a16="http://schemas.microsoft.com/office/drawing/2014/main" id="{2CDB924A-6B1C-467C-97A8-990C76F8B9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006" r="252" b="1392"/>
                  <a:stretch/>
                </p:blipFill>
                <p:spPr>
                  <a:xfrm>
                    <a:off x="1168368" y="1227215"/>
                    <a:ext cx="1455938" cy="3381282"/>
                  </a:xfrm>
                  <a:prstGeom prst="rect">
                    <a:avLst/>
                  </a:prstGeom>
                </p:spPr>
              </p:pic>
              <p:cxnSp>
                <p:nvCxnSpPr>
                  <p:cNvPr id="8" name="直接箭头连接符 7">
                    <a:extLst>
                      <a:ext uri="{FF2B5EF4-FFF2-40B4-BE49-F238E27FC236}">
                        <a16:creationId xmlns:a16="http://schemas.microsoft.com/office/drawing/2014/main" id="{444B1D8A-524B-4F5C-BF8F-0533FCE5289D}"/>
                      </a:ext>
                    </a:extLst>
                  </p:cNvPr>
                  <p:cNvCxnSpPr>
                    <a:cxnSpLocks/>
                    <a:stCxn id="3" idx="3"/>
                  </p:cNvCxnSpPr>
                  <p:nvPr/>
                </p:nvCxnSpPr>
                <p:spPr>
                  <a:xfrm>
                    <a:off x="2624306" y="2917856"/>
                    <a:ext cx="550415" cy="0"/>
                  </a:xfrm>
                  <a:prstGeom prst="straightConnector1">
                    <a:avLst/>
                  </a:prstGeom>
                  <a:ln w="254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立方体 13">
                    <a:extLst>
                      <a:ext uri="{FF2B5EF4-FFF2-40B4-BE49-F238E27FC236}">
                        <a16:creationId xmlns:a16="http://schemas.microsoft.com/office/drawing/2014/main" id="{4B8B2F4C-7E0D-4EC9-BCBB-25BDB4BFD1DF}"/>
                      </a:ext>
                    </a:extLst>
                  </p:cNvPr>
                  <p:cNvSpPr/>
                  <p:nvPr/>
                </p:nvSpPr>
                <p:spPr>
                  <a:xfrm>
                    <a:off x="3161878" y="2344011"/>
                    <a:ext cx="1286455" cy="1147689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conv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3B38B07C-0335-460B-814B-727C9F7E9A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92215" y="1682093"/>
                    <a:ext cx="1455938" cy="2419997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直接箭头连接符 23">
                    <a:extLst>
                      <a:ext uri="{FF2B5EF4-FFF2-40B4-BE49-F238E27FC236}">
                        <a16:creationId xmlns:a16="http://schemas.microsoft.com/office/drawing/2014/main" id="{E38B9191-ED3B-4E76-A307-6E3E9002E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0713" y="2877996"/>
                    <a:ext cx="451045" cy="28193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0" name="组合 59">
                    <a:extLst>
                      <a:ext uri="{FF2B5EF4-FFF2-40B4-BE49-F238E27FC236}">
                        <a16:creationId xmlns:a16="http://schemas.microsoft.com/office/drawing/2014/main" id="{B8D8B5DE-0895-40F0-879E-0D5F43BBECA0}"/>
                      </a:ext>
                    </a:extLst>
                  </p:cNvPr>
                  <p:cNvGrpSpPr/>
                  <p:nvPr/>
                </p:nvGrpSpPr>
                <p:grpSpPr>
                  <a:xfrm>
                    <a:off x="6791343" y="1594592"/>
                    <a:ext cx="1455938" cy="2419997"/>
                    <a:chOff x="6801460" y="1191455"/>
                    <a:chExt cx="1455938" cy="2419997"/>
                  </a:xfrm>
                </p:grpSpPr>
                <p:pic>
                  <p:nvPicPr>
                    <p:cNvPr id="32" name="图片 31">
                      <a:extLst>
                        <a:ext uri="{FF2B5EF4-FFF2-40B4-BE49-F238E27FC236}">
                          <a16:creationId xmlns:a16="http://schemas.microsoft.com/office/drawing/2014/main" id="{DCD1607B-50C1-4280-893B-EE2AEC605A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801460" y="1191455"/>
                      <a:ext cx="1455938" cy="241999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9" name="组合 48">
                      <a:extLst>
                        <a:ext uri="{FF2B5EF4-FFF2-40B4-BE49-F238E27FC236}">
                          <a16:creationId xmlns:a16="http://schemas.microsoft.com/office/drawing/2014/main" id="{CF4156ED-F093-46E0-A4EF-5791724DC2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50545" y="1865745"/>
                      <a:ext cx="283513" cy="853919"/>
                      <a:chOff x="7250545" y="1865745"/>
                      <a:chExt cx="283513" cy="853919"/>
                    </a:xfrm>
                  </p:grpSpPr>
                  <p:cxnSp>
                    <p:nvCxnSpPr>
                      <p:cNvPr id="38" name="直接连接符 37">
                        <a:extLst>
                          <a:ext uri="{FF2B5EF4-FFF2-40B4-BE49-F238E27FC236}">
                            <a16:creationId xmlns:a16="http://schemas.microsoft.com/office/drawing/2014/main" id="{EE0DA693-8829-4C1B-B4B0-970547759A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250545" y="1865745"/>
                        <a:ext cx="275684" cy="22167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accent3"/>
                      </a:lnRef>
                      <a:fillRef idx="0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直接连接符 38">
                        <a:extLst>
                          <a:ext uri="{FF2B5EF4-FFF2-40B4-BE49-F238E27FC236}">
                            <a16:creationId xmlns:a16="http://schemas.microsoft.com/office/drawing/2014/main" id="{D603F4AA-5B0A-4D6E-B598-9DA1A1211F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267610" y="2087418"/>
                        <a:ext cx="0" cy="6280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直接连接符 46">
                        <a:extLst>
                          <a:ext uri="{FF2B5EF4-FFF2-40B4-BE49-F238E27FC236}">
                            <a16:creationId xmlns:a16="http://schemas.microsoft.com/office/drawing/2014/main" id="{D6F256B6-1D89-4F52-BD6A-1CF86C81261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258374" y="2497991"/>
                        <a:ext cx="275684" cy="22167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accent3"/>
                      </a:lnRef>
                      <a:fillRef idx="0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直接连接符 47">
                        <a:extLst>
                          <a:ext uri="{FF2B5EF4-FFF2-40B4-BE49-F238E27FC236}">
                            <a16:creationId xmlns:a16="http://schemas.microsoft.com/office/drawing/2014/main" id="{5D3FF685-11A3-4960-8BB5-C51F48958B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34058" y="1865745"/>
                        <a:ext cx="0" cy="6280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51A2937A-A1EA-4B9D-B36F-6923572D48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75100" y="1587020"/>
                      <a:ext cx="183866" cy="628074"/>
                      <a:chOff x="7250545" y="1865745"/>
                      <a:chExt cx="283513" cy="853919"/>
                    </a:xfrm>
                  </p:grpSpPr>
                  <p:cxnSp>
                    <p:nvCxnSpPr>
                      <p:cNvPr id="51" name="直接连接符 50">
                        <a:extLst>
                          <a:ext uri="{FF2B5EF4-FFF2-40B4-BE49-F238E27FC236}">
                            <a16:creationId xmlns:a16="http://schemas.microsoft.com/office/drawing/2014/main" id="{1185450F-AC60-4107-9074-A5D62906B73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250545" y="1865745"/>
                        <a:ext cx="275684" cy="2216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2">
                        <a:schemeClr val="accent3"/>
                      </a:lnRef>
                      <a:fillRef idx="0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>
                        <a:extLst>
                          <a:ext uri="{FF2B5EF4-FFF2-40B4-BE49-F238E27FC236}">
                            <a16:creationId xmlns:a16="http://schemas.microsoft.com/office/drawing/2014/main" id="{C9C3FEEC-3B60-443B-88EC-A940A73EB3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267610" y="2087418"/>
                        <a:ext cx="0" cy="6280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>
                        <a:extLst>
                          <a:ext uri="{FF2B5EF4-FFF2-40B4-BE49-F238E27FC236}">
                            <a16:creationId xmlns:a16="http://schemas.microsoft.com/office/drawing/2014/main" id="{9C441F22-3E85-4CB3-8531-C19A634836E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258374" y="2497991"/>
                        <a:ext cx="275684" cy="2216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2">
                        <a:schemeClr val="accent3"/>
                      </a:lnRef>
                      <a:fillRef idx="0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>
                        <a:extLst>
                          <a:ext uri="{FF2B5EF4-FFF2-40B4-BE49-F238E27FC236}">
                            <a16:creationId xmlns:a16="http://schemas.microsoft.com/office/drawing/2014/main" id="{1234E0F8-EB8C-41EE-88BC-B8C7B21F81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34058" y="1865745"/>
                        <a:ext cx="0" cy="6280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5" name="组合 54">
                      <a:extLst>
                        <a:ext uri="{FF2B5EF4-FFF2-40B4-BE49-F238E27FC236}">
                          <a16:creationId xmlns:a16="http://schemas.microsoft.com/office/drawing/2014/main" id="{264AFC14-711C-4929-A2EC-B470248D39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77359" y="2344011"/>
                      <a:ext cx="275683" cy="660695"/>
                      <a:chOff x="7250545" y="1865745"/>
                      <a:chExt cx="283513" cy="853919"/>
                    </a:xfrm>
                  </p:grpSpPr>
                  <p:cxnSp>
                    <p:nvCxnSpPr>
                      <p:cNvPr id="56" name="直接连接符 55">
                        <a:extLst>
                          <a:ext uri="{FF2B5EF4-FFF2-40B4-BE49-F238E27FC236}">
                            <a16:creationId xmlns:a16="http://schemas.microsoft.com/office/drawing/2014/main" id="{B11303C6-8F05-4C4A-9102-62DE014A6B2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250545" y="1865745"/>
                        <a:ext cx="275684" cy="2216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2">
                        <a:schemeClr val="accent3"/>
                      </a:lnRef>
                      <a:fillRef idx="0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连接符 56">
                        <a:extLst>
                          <a:ext uri="{FF2B5EF4-FFF2-40B4-BE49-F238E27FC236}">
                            <a16:creationId xmlns:a16="http://schemas.microsoft.com/office/drawing/2014/main" id="{AAB66C48-ECB7-4053-9422-932FEB2BDB8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267610" y="2087418"/>
                        <a:ext cx="0" cy="6280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连接符 57">
                        <a:extLst>
                          <a:ext uri="{FF2B5EF4-FFF2-40B4-BE49-F238E27FC236}">
                            <a16:creationId xmlns:a16="http://schemas.microsoft.com/office/drawing/2014/main" id="{BD1EE748-B93E-44AC-B492-0FB5198FAEF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258374" y="2497991"/>
                        <a:ext cx="275684" cy="2216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2">
                        <a:schemeClr val="accent3"/>
                      </a:lnRef>
                      <a:fillRef idx="0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>
                        <a:extLst>
                          <a:ext uri="{FF2B5EF4-FFF2-40B4-BE49-F238E27FC236}">
                            <a16:creationId xmlns:a16="http://schemas.microsoft.com/office/drawing/2014/main" id="{30FDE2CA-0769-4B9B-8581-2F2DFD56267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34058" y="1865745"/>
                        <a:ext cx="0" cy="628073"/>
                      </a:xfrm>
                      <a:prstGeom prst="line">
                        <a:avLst/>
                      </a:prstGeom>
                      <a:ln w="31750"/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61" name="直接箭头连接符 60">
                    <a:extLst>
                      <a:ext uri="{FF2B5EF4-FFF2-40B4-BE49-F238E27FC236}">
                        <a16:creationId xmlns:a16="http://schemas.microsoft.com/office/drawing/2014/main" id="{21CBAAB1-F5B8-48AB-93D5-34A94C189A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4204" y="2776398"/>
                    <a:ext cx="451045" cy="28193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0F0BDEC0-28C2-40F3-8FD3-D3E3C9F25E80}"/>
                    </a:ext>
                  </a:extLst>
                </p:cNvPr>
                <p:cNvCxnSpPr/>
                <p:nvPr/>
              </p:nvCxnSpPr>
              <p:spPr>
                <a:xfrm>
                  <a:off x="4192092" y="3747584"/>
                  <a:ext cx="2142836" cy="1052946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C2D774D4-7B10-447D-922A-FA8E34EAA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83" y="3690852"/>
                  <a:ext cx="667318" cy="474487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2B7F28AD-3681-4B9A-B3BA-679FC5406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007" y="2419337"/>
                  <a:ext cx="383554" cy="25833"/>
                </a:xfrm>
                <a:prstGeom prst="straightConnector1">
                  <a:avLst/>
                </a:prstGeom>
                <a:ln w="25400" cmpd="sng">
                  <a:tailEnd type="triangle"/>
                </a:ln>
                <a:effectLst>
                  <a:softEdge rad="0"/>
                </a:effectLst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1" name="图片 70">
                  <a:extLst>
                    <a:ext uri="{FF2B5EF4-FFF2-40B4-BE49-F238E27FC236}">
                      <a16:creationId xmlns:a16="http://schemas.microsoft.com/office/drawing/2014/main" id="{23D4CC46-6512-4AB4-9289-9817D46638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08952" y="2929865"/>
                  <a:ext cx="1152525" cy="1466850"/>
                </a:xfrm>
                <a:prstGeom prst="rect">
                  <a:avLst/>
                </a:prstGeom>
              </p:spPr>
            </p:pic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1357F704-4DF6-4894-A6A6-496898EF9421}"/>
                    </a:ext>
                  </a:extLst>
                </p:cNvPr>
                <p:cNvGrpSpPr/>
                <p:nvPr/>
              </p:nvGrpSpPr>
              <p:grpSpPr>
                <a:xfrm>
                  <a:off x="7110394" y="1882364"/>
                  <a:ext cx="697315" cy="1167680"/>
                  <a:chOff x="7350027" y="1882364"/>
                  <a:chExt cx="697315" cy="1167680"/>
                </a:xfrm>
              </p:grpSpPr>
              <p:pic>
                <p:nvPicPr>
                  <p:cNvPr id="74" name="图片 73">
                    <a:extLst>
                      <a:ext uri="{FF2B5EF4-FFF2-40B4-BE49-F238E27FC236}">
                        <a16:creationId xmlns:a16="http://schemas.microsoft.com/office/drawing/2014/main" id="{F1F67E8A-9950-4017-B935-595D21A525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350027" y="1882364"/>
                    <a:ext cx="697315" cy="1167680"/>
                  </a:xfrm>
                  <a:prstGeom prst="rect">
                    <a:avLst/>
                  </a:prstGeom>
                </p:spPr>
              </p:pic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1CA2DB34-17C1-4725-9E00-5603014C2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63436" y="2173076"/>
                    <a:ext cx="381566" cy="27209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3C9A97C5-0B44-4700-9281-D6B3F8E89E04}"/>
                      </a:ext>
                    </a:extLst>
                  </p:cNvPr>
                  <p:cNvCxnSpPr/>
                  <p:nvPr/>
                </p:nvCxnSpPr>
                <p:spPr>
                  <a:xfrm>
                    <a:off x="7563436" y="2429181"/>
                    <a:ext cx="0" cy="3632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1FE9B128-4394-4B77-993B-7099DE1F37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563436" y="2567628"/>
                    <a:ext cx="366005" cy="2116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>
                    <a:extLst>
                      <a:ext uri="{FF2B5EF4-FFF2-40B4-BE49-F238E27FC236}">
                        <a16:creationId xmlns:a16="http://schemas.microsoft.com/office/drawing/2014/main" id="{B32663E1-28DB-4055-B81D-58A8D4E835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929441" y="2173076"/>
                    <a:ext cx="15561" cy="39455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>
                    <a:extLst>
                      <a:ext uri="{FF2B5EF4-FFF2-40B4-BE49-F238E27FC236}">
                        <a16:creationId xmlns:a16="http://schemas.microsoft.com/office/drawing/2014/main" id="{8908829E-EBD4-45EB-8466-71F4E72A52E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563436" y="2392204"/>
                    <a:ext cx="366005" cy="20557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>
                    <a:extLst>
                      <a:ext uri="{FF2B5EF4-FFF2-40B4-BE49-F238E27FC236}">
                        <a16:creationId xmlns:a16="http://schemas.microsoft.com/office/drawing/2014/main" id="{A412D7AF-2472-463D-A8C8-8D8D82F72B71}"/>
                      </a:ext>
                    </a:extLst>
                  </p:cNvPr>
                  <p:cNvCxnSpPr/>
                  <p:nvPr/>
                </p:nvCxnSpPr>
                <p:spPr>
                  <a:xfrm>
                    <a:off x="7754219" y="2303403"/>
                    <a:ext cx="0" cy="3404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连接符: 肘形 107">
                  <a:extLst>
                    <a:ext uri="{FF2B5EF4-FFF2-40B4-BE49-F238E27FC236}">
                      <a16:creationId xmlns:a16="http://schemas.microsoft.com/office/drawing/2014/main" id="{6258E60E-8290-4492-BF21-A5256430052A}"/>
                    </a:ext>
                  </a:extLst>
                </p:cNvPr>
                <p:cNvCxnSpPr>
                  <a:cxnSpLocks/>
                  <a:endCxn id="110" idx="2"/>
                </p:cNvCxnSpPr>
                <p:nvPr/>
              </p:nvCxnSpPr>
              <p:spPr>
                <a:xfrm rot="5400000" flipH="1" flipV="1">
                  <a:off x="7895923" y="1349608"/>
                  <a:ext cx="2210284" cy="1005355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立方体 109">
                  <a:extLst>
                    <a:ext uri="{FF2B5EF4-FFF2-40B4-BE49-F238E27FC236}">
                      <a16:creationId xmlns:a16="http://schemas.microsoft.com/office/drawing/2014/main" id="{EB00A9B2-E93F-4AFC-B615-2E87849AD28D}"/>
                    </a:ext>
                  </a:extLst>
                </p:cNvPr>
                <p:cNvSpPr/>
                <p:nvPr/>
              </p:nvSpPr>
              <p:spPr>
                <a:xfrm>
                  <a:off x="9503743" y="467424"/>
                  <a:ext cx="1201242" cy="447550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立方体 111">
                  <a:extLst>
                    <a:ext uri="{FF2B5EF4-FFF2-40B4-BE49-F238E27FC236}">
                      <a16:creationId xmlns:a16="http://schemas.microsoft.com/office/drawing/2014/main" id="{785FC469-5090-45B0-9CE2-A87BDAF11E1C}"/>
                    </a:ext>
                  </a:extLst>
                </p:cNvPr>
                <p:cNvSpPr/>
                <p:nvPr/>
              </p:nvSpPr>
              <p:spPr>
                <a:xfrm>
                  <a:off x="9484088" y="1160393"/>
                  <a:ext cx="1201242" cy="447550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6" name="直接箭头连接符 115">
                  <a:extLst>
                    <a:ext uri="{FF2B5EF4-FFF2-40B4-BE49-F238E27FC236}">
                      <a16:creationId xmlns:a16="http://schemas.microsoft.com/office/drawing/2014/main" id="{AA57A92C-9616-4BF4-95FF-CE2658AF0721}"/>
                    </a:ext>
                  </a:extLst>
                </p:cNvPr>
                <p:cNvCxnSpPr>
                  <a:endCxn id="112" idx="2"/>
                </p:cNvCxnSpPr>
                <p:nvPr/>
              </p:nvCxnSpPr>
              <p:spPr>
                <a:xfrm flipV="1">
                  <a:off x="8521848" y="1440112"/>
                  <a:ext cx="962240" cy="937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7" name="图片 116">
                  <a:extLst>
                    <a:ext uri="{FF2B5EF4-FFF2-40B4-BE49-F238E27FC236}">
                      <a16:creationId xmlns:a16="http://schemas.microsoft.com/office/drawing/2014/main" id="{92175F71-16AE-4CEB-9FB9-D13EF358C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5200" y="1882364"/>
                  <a:ext cx="2231913" cy="2730532"/>
                </a:xfrm>
                <a:prstGeom prst="rect">
                  <a:avLst/>
                </a:prstGeom>
              </p:spPr>
            </p:pic>
          </p:grp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3E4E0A7E-39C2-4EEB-B179-58EAB3BCC259}"/>
                  </a:ext>
                </a:extLst>
              </p:cNvPr>
              <p:cNvCxnSpPr>
                <a:stCxn id="120" idx="3"/>
              </p:cNvCxnSpPr>
              <p:nvPr/>
            </p:nvCxnSpPr>
            <p:spPr>
              <a:xfrm>
                <a:off x="7551915" y="2687861"/>
                <a:ext cx="306210" cy="7411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B6919647-0B2C-48B9-8266-C3D51AC548B4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 flipV="1">
                <a:off x="7506898" y="4406451"/>
                <a:ext cx="189928" cy="4850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CFA7EC26-B61C-448F-AC42-E7163DA64E7C}"/>
                  </a:ext>
                </a:extLst>
              </p:cNvPr>
              <p:cNvCxnSpPr/>
              <p:nvPr/>
            </p:nvCxnSpPr>
            <p:spPr>
              <a:xfrm>
                <a:off x="6838950" y="2195125"/>
                <a:ext cx="280137" cy="114966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15A70621-7132-48ED-A7A9-ED8CB7463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4455" y="2138657"/>
                <a:ext cx="129126" cy="26623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C214C26-D6D8-47BA-AB25-99A69D09ACBB}"/>
                </a:ext>
              </a:extLst>
            </p:cNvPr>
            <p:cNvCxnSpPr>
              <a:cxnSpLocks/>
            </p:cNvCxnSpPr>
            <p:nvPr/>
          </p:nvCxnSpPr>
          <p:spPr>
            <a:xfrm>
              <a:off x="10127459" y="1316947"/>
              <a:ext cx="3675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E748BE37-EDB1-488E-AFA1-7AD9E45D62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07680" y="1938684"/>
              <a:ext cx="36753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67326F2C-476E-4AEA-91F0-EB034CD3C83C}"/>
                </a:ext>
              </a:extLst>
            </p:cNvPr>
            <p:cNvSpPr txBox="1"/>
            <p:nvPr/>
          </p:nvSpPr>
          <p:spPr>
            <a:xfrm>
              <a:off x="10475210" y="1120339"/>
              <a:ext cx="77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class</a:t>
              </a:r>
              <a:endParaRPr lang="zh-CN" altLang="en-US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75892D4-AEF9-484C-BBDC-A29C284D532F}"/>
                </a:ext>
              </a:extLst>
            </p:cNvPr>
            <p:cNvSpPr txBox="1"/>
            <p:nvPr/>
          </p:nvSpPr>
          <p:spPr>
            <a:xfrm>
              <a:off x="10475210" y="1770502"/>
              <a:ext cx="77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box</a:t>
              </a:r>
              <a:endParaRPr lang="zh-CN" altLang="en-US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479ED3D3-60CC-403F-862B-9CFCB6BA91E9}"/>
                </a:ext>
              </a:extLst>
            </p:cNvPr>
            <p:cNvSpPr txBox="1"/>
            <p:nvPr/>
          </p:nvSpPr>
          <p:spPr>
            <a:xfrm>
              <a:off x="9760008" y="4578281"/>
              <a:ext cx="77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mask</a:t>
              </a:r>
              <a:endParaRPr lang="zh-CN" altLang="en-US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4D547E8-002B-4680-992E-B1403320F501}"/>
                </a:ext>
              </a:extLst>
            </p:cNvPr>
            <p:cNvSpPr txBox="1"/>
            <p:nvPr/>
          </p:nvSpPr>
          <p:spPr>
            <a:xfrm>
              <a:off x="3670898" y="1825793"/>
              <a:ext cx="1384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feature map</a:t>
              </a:r>
              <a:endParaRPr lang="zh-CN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83FF054-D385-4E82-AB1D-61BAF81EF67A}"/>
                </a:ext>
              </a:extLst>
            </p:cNvPr>
            <p:cNvSpPr txBox="1"/>
            <p:nvPr/>
          </p:nvSpPr>
          <p:spPr>
            <a:xfrm>
              <a:off x="5099761" y="1729447"/>
              <a:ext cx="1384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RPN</a:t>
              </a:r>
              <a:endParaRPr lang="zh-CN" altLang="en-US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8A04BE8-84C1-4AAB-AC30-6F952CA644FB}"/>
                </a:ext>
              </a:extLst>
            </p:cNvPr>
            <p:cNvSpPr txBox="1"/>
            <p:nvPr/>
          </p:nvSpPr>
          <p:spPr>
            <a:xfrm>
              <a:off x="6516811" y="1670885"/>
              <a:ext cx="1384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ROI Pooling</a:t>
              </a:r>
              <a:endParaRPr lang="zh-CN" altLang="en-US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1E8D6B41-E635-466D-9CC6-2D5FBEE2D41A}"/>
                </a:ext>
              </a:extLst>
            </p:cNvPr>
            <p:cNvSpPr txBox="1"/>
            <p:nvPr/>
          </p:nvSpPr>
          <p:spPr>
            <a:xfrm>
              <a:off x="6270703" y="5872949"/>
              <a:ext cx="1384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ROI Align</a:t>
              </a:r>
              <a:endParaRPr lang="zh-CN" altLang="en-US" dirty="0"/>
            </a:p>
          </p:txBody>
        </p:sp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5F1644E-0DF4-47BB-8F3B-E7E59309C1AE}"/>
              </a:ext>
            </a:extLst>
          </p:cNvPr>
          <p:cNvSpPr txBox="1"/>
          <p:nvPr/>
        </p:nvSpPr>
        <p:spPr>
          <a:xfrm>
            <a:off x="1171426" y="249594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029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9CEF6D-0B89-4828-AE88-49C524672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49" y="2752248"/>
            <a:ext cx="8672502" cy="3490721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C86F976F-E587-4B82-9E52-B292EA84FDCC}"/>
              </a:ext>
            </a:extLst>
          </p:cNvPr>
          <p:cNvSpPr txBox="1"/>
          <p:nvPr/>
        </p:nvSpPr>
        <p:spPr>
          <a:xfrm>
            <a:off x="1171426" y="249594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Roi Pooling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6C9E71A-0262-4157-ABE8-1058D903803A}"/>
              </a:ext>
            </a:extLst>
          </p:cNvPr>
          <p:cNvGrpSpPr/>
          <p:nvPr/>
        </p:nvGrpSpPr>
        <p:grpSpPr>
          <a:xfrm>
            <a:off x="5581650" y="126745"/>
            <a:ext cx="5786838" cy="2502654"/>
            <a:chOff x="5581650" y="126745"/>
            <a:chExt cx="5786838" cy="2502654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354FEA88-EE2D-4A7B-9E0D-E6FB792B6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4804" y="126745"/>
              <a:ext cx="4673684" cy="2502654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B152BCC-C404-4BB3-BE39-7E884FAE8648}"/>
                </a:ext>
              </a:extLst>
            </p:cNvPr>
            <p:cNvSpPr/>
            <p:nvPr/>
          </p:nvSpPr>
          <p:spPr>
            <a:xfrm>
              <a:off x="6391275" y="249594"/>
              <a:ext cx="3886200" cy="2064981"/>
            </a:xfrm>
            <a:prstGeom prst="ellipse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254636B-5957-442D-9AED-717DAC49E2F3}"/>
                </a:ext>
              </a:extLst>
            </p:cNvPr>
            <p:cNvCxnSpPr/>
            <p:nvPr/>
          </p:nvCxnSpPr>
          <p:spPr>
            <a:xfrm flipH="1">
              <a:off x="5581650" y="2014776"/>
              <a:ext cx="1181100" cy="59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8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p:pic>
        <p:nvPicPr>
          <p:cNvPr id="1026" name="Picture 2" descr="å¾çæ é¢">
            <a:extLst>
              <a:ext uri="{FF2B5EF4-FFF2-40B4-BE49-F238E27FC236}">
                <a16:creationId xmlns:a16="http://schemas.microsoft.com/office/drawing/2014/main" id="{A8B9AEA1-A6FA-4FB7-BDF3-03E5BC205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10" y="2903756"/>
            <a:ext cx="8045848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F6E546-8047-4E97-994B-43046ED1BDD6}"/>
              </a:ext>
            </a:extLst>
          </p:cNvPr>
          <p:cNvSpPr txBox="1"/>
          <p:nvPr/>
        </p:nvSpPr>
        <p:spPr>
          <a:xfrm>
            <a:off x="1171426" y="249594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RoiAlign</a:t>
            </a:r>
            <a:endParaRPr lang="en-US" sz="36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1735EDA-A6C8-4012-B816-0B46AC64F9AE}"/>
              </a:ext>
            </a:extLst>
          </p:cNvPr>
          <p:cNvGrpSpPr/>
          <p:nvPr/>
        </p:nvGrpSpPr>
        <p:grpSpPr>
          <a:xfrm>
            <a:off x="5562910" y="401102"/>
            <a:ext cx="5786838" cy="2502654"/>
            <a:chOff x="5581650" y="126745"/>
            <a:chExt cx="5786838" cy="250265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03BB96A-522A-4DF3-A1D2-A9F31F58E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4804" y="126745"/>
              <a:ext cx="4673684" cy="2502654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A7D2818-7C16-4B00-A348-5FFF9FE42CBE}"/>
                </a:ext>
              </a:extLst>
            </p:cNvPr>
            <p:cNvSpPr/>
            <p:nvPr/>
          </p:nvSpPr>
          <p:spPr>
            <a:xfrm>
              <a:off x="6391275" y="249594"/>
              <a:ext cx="3886200" cy="2064981"/>
            </a:xfrm>
            <a:prstGeom prst="ellipse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807356B-1015-4CCC-8C89-551D5341496F}"/>
                </a:ext>
              </a:extLst>
            </p:cNvPr>
            <p:cNvCxnSpPr/>
            <p:nvPr/>
          </p:nvCxnSpPr>
          <p:spPr>
            <a:xfrm flipH="1">
              <a:off x="5581650" y="2014776"/>
              <a:ext cx="1181100" cy="59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55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1426" y="249594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Linear Interpolation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6AEEB1-975C-4426-81E3-3DC448FC273A}"/>
                  </a:ext>
                </a:extLst>
              </p:cNvPr>
              <p:cNvSpPr txBox="1"/>
              <p:nvPr/>
            </p:nvSpPr>
            <p:spPr>
              <a:xfrm>
                <a:off x="1171426" y="1352550"/>
                <a:ext cx="8077200" cy="501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function : f(x)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Known : </a:t>
                </a:r>
              </a:p>
              <a:p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Require :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f(a), a €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]</a:t>
                </a:r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Easy :</a:t>
                </a:r>
              </a:p>
              <a:p>
                <a:endParaRPr lang="en-US" altLang="zh-CN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6AEEB1-975C-4426-81E3-3DC448FC2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26" y="1352550"/>
                <a:ext cx="8077200" cy="5013360"/>
              </a:xfrm>
              <a:prstGeom prst="rect">
                <a:avLst/>
              </a:prstGeom>
              <a:blipFill>
                <a:blip r:embed="rId3"/>
                <a:stretch>
                  <a:fillRect l="-1509" t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1426" y="249594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Bilinear Interpolation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6AEEB1-975C-4426-81E3-3DC448FC273A}"/>
                  </a:ext>
                </a:extLst>
              </p:cNvPr>
              <p:cNvSpPr txBox="1"/>
              <p:nvPr/>
            </p:nvSpPr>
            <p:spPr>
              <a:xfrm>
                <a:off x="1171426" y="1276350"/>
                <a:ext cx="80772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function :  f(</a:t>
                </a:r>
                <a:r>
                  <a:rPr lang="en-US" altLang="zh-CN" sz="2400" dirty="0" err="1"/>
                  <a:t>x,y</a:t>
                </a:r>
                <a:r>
                  <a:rPr lang="en-US" altLang="zh-CN" sz="2400" dirty="0"/>
                  <a:t>)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Known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2400" dirty="0"/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)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sz="2400" dirty="0"/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Require 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f(</a:t>
                </a:r>
                <a:r>
                  <a:rPr lang="en-US" altLang="zh-CN" sz="2400" dirty="0" err="1"/>
                  <a:t>x,y</a:t>
                </a:r>
                <a:r>
                  <a:rPr lang="en-US" altLang="zh-CN" sz="2400" dirty="0"/>
                  <a:t>) ,  x €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]  y €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]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6AEEB1-975C-4426-81E3-3DC448FC2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26" y="1276350"/>
                <a:ext cx="8077200" cy="3108543"/>
              </a:xfrm>
              <a:prstGeom prst="rect">
                <a:avLst/>
              </a:prstGeom>
              <a:blipFill>
                <a:blip r:embed="rId3"/>
                <a:stretch>
                  <a:fillRect l="-1132" t="-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B72423-CFF8-45EB-8DA3-AA7813CD5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87" y="740685"/>
            <a:ext cx="3971925" cy="3076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9DABFB-603B-40B6-A7F9-78B137200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839" y="4155950"/>
            <a:ext cx="6543675" cy="1095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5BDAE7-E4BC-42CF-BFB6-055B23E71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101" y="4273069"/>
            <a:ext cx="3971925" cy="79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23CA03-03DF-4447-BAC7-1F139D0D0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937" y="5212772"/>
            <a:ext cx="8010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1426" y="249594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Roi Align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6E7CEA-42A5-4E86-A5FC-09499E64D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4" r="406" b="3844"/>
          <a:stretch/>
        </p:blipFill>
        <p:spPr>
          <a:xfrm>
            <a:off x="3728401" y="3621668"/>
            <a:ext cx="7410865" cy="2790800"/>
          </a:xfrm>
          <a:prstGeom prst="rect">
            <a:avLst/>
          </a:prstGeom>
        </p:spPr>
      </p:pic>
      <p:pic>
        <p:nvPicPr>
          <p:cNvPr id="6" name="Picture 2" descr="å¾çæ é¢">
            <a:extLst>
              <a:ext uri="{FF2B5EF4-FFF2-40B4-BE49-F238E27FC236}">
                <a16:creationId xmlns:a16="http://schemas.microsoft.com/office/drawing/2014/main" id="{CE26A401-FC6A-49F0-AEEC-60093E18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01" y="572759"/>
            <a:ext cx="7410865" cy="302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7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1426" y="249594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Lmask</a:t>
            </a:r>
            <a:endParaRPr lang="en-US" sz="36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A5375A-7CE1-4E2A-BAEC-0EA972767177}"/>
              </a:ext>
            </a:extLst>
          </p:cNvPr>
          <p:cNvSpPr txBox="1"/>
          <p:nvPr/>
        </p:nvSpPr>
        <p:spPr>
          <a:xfrm>
            <a:off x="761999" y="6488668"/>
            <a:ext cx="593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https://arxiv.org/abs/1703.06870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A87681-19A2-4212-B625-60EB4026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148" y="3624262"/>
            <a:ext cx="7848600" cy="269557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F04534BB-9C9A-4136-A387-1D1CF6262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67" y="800659"/>
            <a:ext cx="4673684" cy="2502654"/>
          </a:xfrm>
          <a:prstGeom prst="rect">
            <a:avLst/>
          </a:prstGeom>
        </p:spPr>
      </p:pic>
      <p:sp>
        <p:nvSpPr>
          <p:cNvPr id="68" name="椭圆 67">
            <a:extLst>
              <a:ext uri="{FF2B5EF4-FFF2-40B4-BE49-F238E27FC236}">
                <a16:creationId xmlns:a16="http://schemas.microsoft.com/office/drawing/2014/main" id="{DC018F82-F417-4459-82F2-8C1ECC5FB15B}"/>
              </a:ext>
            </a:extLst>
          </p:cNvPr>
          <p:cNvSpPr/>
          <p:nvPr/>
        </p:nvSpPr>
        <p:spPr>
          <a:xfrm>
            <a:off x="3952875" y="733425"/>
            <a:ext cx="2143125" cy="23241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A225B28-63F6-450A-842C-67EB12037A05}"/>
              </a:ext>
            </a:extLst>
          </p:cNvPr>
          <p:cNvCxnSpPr>
            <a:stCxn id="68" idx="5"/>
          </p:cNvCxnSpPr>
          <p:nvPr/>
        </p:nvCxnSpPr>
        <p:spPr>
          <a:xfrm>
            <a:off x="5782147" y="2717168"/>
            <a:ext cx="380528" cy="7880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3275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209</TotalTime>
  <Words>245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Cambria Math</vt:lpstr>
      <vt:lpstr>Gill Sans MT</vt:lpstr>
      <vt:lpstr>Impact</vt:lpstr>
      <vt:lpstr>徽章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allen iverson</cp:lastModifiedBy>
  <cp:revision>275</cp:revision>
  <dcterms:created xsi:type="dcterms:W3CDTF">2018-11-30T00:41:00Z</dcterms:created>
  <dcterms:modified xsi:type="dcterms:W3CDTF">2019-04-11T13:58:33Z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