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6" r:id="rId3"/>
    <p:sldId id="271" r:id="rId4"/>
    <p:sldId id="257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80" autoAdjust="0"/>
  </p:normalViewPr>
  <p:slideViewPr>
    <p:cSldViewPr>
      <p:cViewPr varScale="1">
        <p:scale>
          <a:sx n="89" d="100"/>
          <a:sy n="89" d="100"/>
        </p:scale>
        <p:origin x="-6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514A5-4DD0-43E0-ABF6-2C6FE26DB30F}" type="datetimeFigureOut">
              <a:rPr lang="zh-CN" altLang="en-US" smtClean="0"/>
              <a:t>2018/3/30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33FC6-D727-4B92-A1B4-C7CE9297E1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所以，鉴别器的目标函数就是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最大化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D(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真实图片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最小化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D(G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生成的图片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 由于输出的都是概率，所以总体就是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最大化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{D(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真实图片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)+[1-D(G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生成的图片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)]}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 同时，由于输出数字比较小，所以一般对概率取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函数，再加上随机梯度更新参数，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 所以一般取均值。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33FC6-D727-4B92-A1B4-C7CE9297E1A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33FC6-D727-4B92-A1B4-C7CE9297E1A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2018/3/30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2018/3/30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2018/3/30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2018/3/30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2018/3/30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2018/3/30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2060845"/>
            <a:ext cx="9144000" cy="2836312"/>
            <a:chOff x="0" y="5949280"/>
            <a:chExt cx="9144000" cy="1181667"/>
          </a:xfrm>
        </p:grpSpPr>
        <p:sp>
          <p:nvSpPr>
            <p:cNvPr id="5" name="矩形 4"/>
            <p:cNvSpPr/>
            <p:nvPr/>
          </p:nvSpPr>
          <p:spPr>
            <a:xfrm>
              <a:off x="0" y="5949280"/>
              <a:ext cx="9144000" cy="10096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sz="28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619672" y="6669282"/>
              <a:ext cx="660636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Intelligent Information Fusion Research Group </a:t>
              </a:r>
              <a:r>
                <a:rPr lang="en-US" altLang="zh-CN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endParaRPr lang="zh-CN" alt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6309282"/>
              <a:ext cx="157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Lin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Shaochuan</a:t>
              </a:r>
              <a:endParaRPr lang="zh-CN" alt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967857" y="2348880"/>
            <a:ext cx="2540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Text to image</a:t>
            </a:r>
            <a:endParaRPr lang="zh-CN" alt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3789040"/>
            <a:ext cx="1061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SCUT.</a:t>
            </a:r>
            <a:endParaRPr lang="zh-CN" alt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37640" y="6021288"/>
            <a:ext cx="660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Intelligent Information Fusion Research Group 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zh-CN" alt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648866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 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Shaochuan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633478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itchFamily="18" charset="0"/>
                <a:cs typeface="Times New Roman" pitchFamily="18" charset="0"/>
              </a:rPr>
              <a:t>9</a:t>
            </a:r>
            <a:r>
              <a:rPr lang="en-US" altLang="zh-CN" sz="2800" dirty="0" smtClean="0">
                <a:solidFill>
                  <a:schemeClr val="bg1"/>
                </a:solidFill>
                <a:latin typeface="Georgia" pitchFamily="18" charset="0"/>
                <a:cs typeface="Times New Roman" pitchFamily="18" charset="0"/>
              </a:rPr>
              <a:t>.</a:t>
            </a:r>
            <a:endParaRPr lang="zh-CN" altLang="en-US" sz="2800" dirty="0">
              <a:solidFill>
                <a:schemeClr val="bg1"/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6021288"/>
            <a:ext cx="1061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SCUT.</a:t>
            </a:r>
            <a:endParaRPr lang="zh-CN" alt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16632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The Stage-I GAN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764704"/>
            <a:ext cx="6120680" cy="2160240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2" name="图片 11" descr="E:\大四\毕业论文\code_upgrade\ckt_logs\birds\stageI\test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852936"/>
            <a:ext cx="446449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左弧形箭头 12"/>
          <p:cNvSpPr/>
          <p:nvPr/>
        </p:nvSpPr>
        <p:spPr>
          <a:xfrm>
            <a:off x="2267744" y="2780928"/>
            <a:ext cx="1296144" cy="1872208"/>
          </a:xfrm>
          <a:prstGeom prst="curvedRightArrow">
            <a:avLst>
              <a:gd name="adj1" fmla="val 25000"/>
              <a:gd name="adj2" fmla="val 49111"/>
              <a:gd name="adj3" fmla="val 25000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11960" y="2708920"/>
            <a:ext cx="1008112" cy="324036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形标注 14"/>
          <p:cNvSpPr/>
          <p:nvPr/>
        </p:nvSpPr>
        <p:spPr>
          <a:xfrm>
            <a:off x="2771800" y="5013176"/>
            <a:ext cx="1224136" cy="576064"/>
          </a:xfrm>
          <a:prstGeom prst="wedgeEllipseCallout">
            <a:avLst>
              <a:gd name="adj1" fmla="val 66314"/>
              <a:gd name="adj2" fmla="val -36708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59832" y="515719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Real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63688" y="980728"/>
            <a:ext cx="432048" cy="2880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555776" y="980728"/>
            <a:ext cx="432048" cy="2880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249271" y="980728"/>
            <a:ext cx="970801" cy="2880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475656" y="1556792"/>
            <a:ext cx="504056" cy="2880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347864" y="1556792"/>
            <a:ext cx="432048" cy="2880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835696" y="1916832"/>
            <a:ext cx="648072" cy="2880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059832" y="1988840"/>
            <a:ext cx="432048" cy="2880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355976" y="1988840"/>
            <a:ext cx="432048" cy="2880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051720" y="2348880"/>
            <a:ext cx="432048" cy="2880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987824" y="2348880"/>
            <a:ext cx="504056" cy="2880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292080" y="2348880"/>
            <a:ext cx="432048" cy="2880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23528" y="2564904"/>
            <a:ext cx="1440160" cy="2880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23528" y="764704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23528" y="1412776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23528" y="1772816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23528" y="2204864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37640" y="6021288"/>
            <a:ext cx="660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Intelligent Information Fusion Research Group 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zh-CN" alt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648866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 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Shaochuan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6334780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itchFamily="18" charset="0"/>
                <a:cs typeface="Times New Roman" pitchFamily="18" charset="0"/>
              </a:rPr>
              <a:t>10.</a:t>
            </a:r>
            <a:endParaRPr lang="zh-CN" altLang="en-US" sz="2800" dirty="0">
              <a:solidFill>
                <a:schemeClr val="bg1"/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6021288"/>
            <a:ext cx="1061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SCUT.</a:t>
            </a:r>
            <a:endParaRPr lang="zh-CN" alt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16632"/>
            <a:ext cx="259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The Stage-II GAN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79512" y="1196752"/>
            <a:ext cx="2267744" cy="792088"/>
            <a:chOff x="144016" y="2852936"/>
            <a:chExt cx="2267744" cy="792088"/>
          </a:xfrm>
        </p:grpSpPr>
        <p:sp>
          <p:nvSpPr>
            <p:cNvPr id="12" name="矩形 11"/>
            <p:cNvSpPr/>
            <p:nvPr/>
          </p:nvSpPr>
          <p:spPr>
            <a:xfrm>
              <a:off x="144016" y="2852936"/>
              <a:ext cx="2160240" cy="79208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79512" y="2852936"/>
              <a:ext cx="223224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This bird is grey with white </a:t>
              </a:r>
            </a:p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on its chest and has a very </a:t>
              </a:r>
            </a:p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short beak 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>
          <a:xfrm>
            <a:off x="2339752" y="148478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2771800" y="1196752"/>
            <a:ext cx="1656184" cy="792088"/>
            <a:chOff x="3275856" y="908720"/>
            <a:chExt cx="1656184" cy="792088"/>
          </a:xfrm>
        </p:grpSpPr>
        <p:sp>
          <p:nvSpPr>
            <p:cNvPr id="15" name="矩形 14"/>
            <p:cNvSpPr/>
            <p:nvPr/>
          </p:nvSpPr>
          <p:spPr>
            <a:xfrm>
              <a:off x="3275856" y="908720"/>
              <a:ext cx="1656184" cy="79208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347864" y="980728"/>
              <a:ext cx="150554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Conditioning </a:t>
              </a:r>
            </a:p>
            <a:p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Augmentation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>
          <a:xfrm>
            <a:off x="4427984" y="148478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860032" y="1196752"/>
            <a:ext cx="144016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16016" y="764704"/>
            <a:ext cx="4972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932040" y="213285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288032" y="2996952"/>
            <a:ext cx="931118" cy="931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/>
        </p:nvSpPr>
        <p:spPr>
          <a:xfrm>
            <a:off x="0" y="2348880"/>
            <a:ext cx="1872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64 x 64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generated sample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187624" y="342900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梯形 26"/>
          <p:cNvSpPr/>
          <p:nvPr/>
        </p:nvSpPr>
        <p:spPr>
          <a:xfrm rot="5400000">
            <a:off x="1799692" y="2600908"/>
            <a:ext cx="1224136" cy="1584176"/>
          </a:xfrm>
          <a:prstGeom prst="trapezoid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619672" y="3212976"/>
            <a:ext cx="164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Down-sampling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203848" y="342900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51520" y="62068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Generator:</a:t>
            </a:r>
            <a:endParaRPr lang="zh-CN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932040" y="2132856"/>
            <a:ext cx="1872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Spatial Replication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419872" y="2564904"/>
            <a:ext cx="2304256" cy="1512168"/>
            <a:chOff x="3707904" y="3789040"/>
            <a:chExt cx="2304256" cy="1512168"/>
          </a:xfrm>
        </p:grpSpPr>
        <p:sp>
          <p:nvSpPr>
            <p:cNvPr id="34" name="矩形 33"/>
            <p:cNvSpPr/>
            <p:nvPr/>
          </p:nvSpPr>
          <p:spPr>
            <a:xfrm>
              <a:off x="4788024" y="3789040"/>
              <a:ext cx="1008112" cy="6480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067944" y="4221088"/>
              <a:ext cx="1008112" cy="64807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707904" y="4725144"/>
              <a:ext cx="1008112" cy="57606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scene3d>
              <a:camera prst="isometricOffAxis1Left">
                <a:rot lat="1200000" lon="36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283968" y="4653136"/>
              <a:ext cx="1008112" cy="64807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scene3d>
              <a:camera prst="isometricRightUp">
                <a:rot lat="1800000" lon="186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004048" y="4221088"/>
              <a:ext cx="1008112" cy="6480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635896" y="40050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275856" y="35637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55976" y="3861048"/>
            <a:ext cx="648072" cy="369332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512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004048" y="3491716"/>
            <a:ext cx="648072" cy="369332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128</a:t>
            </a:r>
            <a:endParaRPr lang="zh-CN" altLang="en-US" dirty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5508104" y="342900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012160" y="3140968"/>
            <a:ext cx="1008112" cy="6480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049365" y="3140968"/>
            <a:ext cx="970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Residual</a:t>
            </a:r>
          </a:p>
          <a:p>
            <a:r>
              <a:rPr lang="en-US" altLang="zh-CN" dirty="0" smtClean="0"/>
              <a:t>blocks</a:t>
            </a:r>
            <a:endParaRPr lang="zh-CN" altLang="en-US" dirty="0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7092280" y="350100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梯形 46"/>
          <p:cNvSpPr/>
          <p:nvPr/>
        </p:nvSpPr>
        <p:spPr>
          <a:xfrm rot="16200000">
            <a:off x="7848366" y="2744922"/>
            <a:ext cx="864094" cy="1368154"/>
          </a:xfrm>
          <a:prstGeom prst="trapezoid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596336" y="328498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Up-sampling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8100392" y="378904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7164288" y="4221088"/>
            <a:ext cx="1607740" cy="161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矩形 49"/>
          <p:cNvSpPr/>
          <p:nvPr/>
        </p:nvSpPr>
        <p:spPr>
          <a:xfrm>
            <a:off x="5292080" y="4797152"/>
            <a:ext cx="1872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256 x 256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generated sample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37640" y="6021288"/>
            <a:ext cx="660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Intelligent Information Fusion Research Group 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zh-CN" alt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648866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 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Shaochuan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6334780"/>
            <a:ext cx="58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itchFamily="18" charset="0"/>
                <a:cs typeface="Times New Roman" pitchFamily="18" charset="0"/>
              </a:rPr>
              <a:t>11.</a:t>
            </a:r>
            <a:endParaRPr lang="zh-CN" altLang="en-US" sz="2800" dirty="0">
              <a:solidFill>
                <a:schemeClr val="bg1"/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6021288"/>
            <a:ext cx="1061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SCUT.</a:t>
            </a:r>
            <a:endParaRPr lang="zh-CN" alt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16632"/>
            <a:ext cx="259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The Stage-II GAN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105273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Discriminator:</a:t>
            </a:r>
            <a:endParaRPr lang="zh-CN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79512" y="4797152"/>
            <a:ext cx="2267744" cy="792088"/>
            <a:chOff x="144016" y="2852936"/>
            <a:chExt cx="2267744" cy="792088"/>
          </a:xfrm>
        </p:grpSpPr>
        <p:sp>
          <p:nvSpPr>
            <p:cNvPr id="13" name="矩形 12"/>
            <p:cNvSpPr/>
            <p:nvPr/>
          </p:nvSpPr>
          <p:spPr>
            <a:xfrm>
              <a:off x="144016" y="2852936"/>
              <a:ext cx="2160240" cy="79208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9512" y="2852936"/>
              <a:ext cx="223224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This bird is grey with white </a:t>
              </a:r>
            </a:p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on its chest and has a very </a:t>
              </a:r>
            </a:p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short beak 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87624" y="4293096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embedding</a:t>
            </a:r>
          </a:p>
        </p:txBody>
      </p:sp>
      <p:sp>
        <p:nvSpPr>
          <p:cNvPr id="16" name="矩形 15"/>
          <p:cNvSpPr/>
          <p:nvPr/>
        </p:nvSpPr>
        <p:spPr>
          <a:xfrm>
            <a:off x="1115616" y="3140968"/>
            <a:ext cx="144016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87624" y="3645024"/>
            <a:ext cx="553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400" dirty="0" smtClean="0"/>
              <a:t>ϕ</a:t>
            </a:r>
            <a:r>
              <a:rPr lang="el-GR" altLang="zh-CN" dirty="0" smtClean="0"/>
              <a:t> </a:t>
            </a:r>
            <a:r>
              <a:rPr lang="en-US" altLang="zh-CN" sz="1400" dirty="0" smtClean="0"/>
              <a:t>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187624" y="414908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131840" y="332656"/>
            <a:ext cx="1872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256 x 256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generated sample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60232" y="404664"/>
            <a:ext cx="1656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256 x 256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real image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860032" y="2204864"/>
            <a:ext cx="1728192" cy="1080120"/>
            <a:chOff x="4932040" y="2204864"/>
            <a:chExt cx="1836204" cy="1224136"/>
          </a:xfrm>
        </p:grpSpPr>
        <p:sp>
          <p:nvSpPr>
            <p:cNvPr id="24" name="梯形 23"/>
            <p:cNvSpPr/>
            <p:nvPr/>
          </p:nvSpPr>
          <p:spPr>
            <a:xfrm rot="10800000">
              <a:off x="4932040" y="2204864"/>
              <a:ext cx="1836204" cy="1224136"/>
            </a:xfrm>
            <a:prstGeom prst="trapezoid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91475" y="2286473"/>
              <a:ext cx="1776769" cy="418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Down-sampling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707904" y="3789040"/>
            <a:ext cx="2304256" cy="1512168"/>
            <a:chOff x="3707904" y="3789040"/>
            <a:chExt cx="2304256" cy="1512168"/>
          </a:xfrm>
        </p:grpSpPr>
        <p:sp>
          <p:nvSpPr>
            <p:cNvPr id="27" name="矩形 26"/>
            <p:cNvSpPr/>
            <p:nvPr/>
          </p:nvSpPr>
          <p:spPr>
            <a:xfrm>
              <a:off x="4788024" y="3789040"/>
              <a:ext cx="1008112" cy="64807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067944" y="4221088"/>
              <a:ext cx="1008112" cy="6480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707904" y="4725144"/>
              <a:ext cx="1008112" cy="5760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scene3d>
              <a:camera prst="isometricOffAxis1Left">
                <a:rot lat="1200000" lon="36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283968" y="4653136"/>
              <a:ext cx="1008112" cy="6480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scene3d>
              <a:camera prst="isometricRightUp">
                <a:rot lat="1800000" lon="186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004048" y="4221088"/>
              <a:ext cx="1008112" cy="64807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2" name="肘形连接符 31"/>
          <p:cNvCxnSpPr/>
          <p:nvPr/>
        </p:nvCxnSpPr>
        <p:spPr>
          <a:xfrm>
            <a:off x="1475656" y="3356992"/>
            <a:ext cx="2376264" cy="12961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4" idx="0"/>
          </p:cNvCxnSpPr>
          <p:nvPr/>
        </p:nvCxnSpPr>
        <p:spPr>
          <a:xfrm>
            <a:off x="5724128" y="328498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07904" y="4715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82282" y="5157192"/>
            <a:ext cx="301686" cy="377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44008" y="5085184"/>
            <a:ext cx="792088" cy="369332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128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64088" y="4653136"/>
            <a:ext cx="792088" cy="369332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1024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475656" y="2996952"/>
            <a:ext cx="3217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Compression and 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        Spatial Replication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5868144" y="479715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6876256" y="4581128"/>
            <a:ext cx="360040" cy="36004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7308304" y="4581128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{0, 1}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3275856" y="908720"/>
            <a:ext cx="1409650" cy="1415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6804248" y="980728"/>
            <a:ext cx="1440160" cy="1373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4" name="形状 53"/>
          <p:cNvCxnSpPr>
            <a:stCxn id="44" idx="1"/>
          </p:cNvCxnSpPr>
          <p:nvPr/>
        </p:nvCxnSpPr>
        <p:spPr>
          <a:xfrm>
            <a:off x="4685506" y="1616299"/>
            <a:ext cx="534566" cy="5885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形状 57"/>
          <p:cNvCxnSpPr>
            <a:stCxn id="21507" idx="3"/>
          </p:cNvCxnSpPr>
          <p:nvPr/>
        </p:nvCxnSpPr>
        <p:spPr>
          <a:xfrm rot="10800000" flipV="1">
            <a:off x="6300192" y="1667486"/>
            <a:ext cx="504056" cy="53737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37640" y="6021288"/>
            <a:ext cx="660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Intelligent Information Fusion Research Group 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zh-CN" alt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648866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 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Shaochuan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6334780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itchFamily="18" charset="0"/>
                <a:cs typeface="Times New Roman" pitchFamily="18" charset="0"/>
              </a:rPr>
              <a:t>12.</a:t>
            </a:r>
            <a:endParaRPr lang="zh-CN" altLang="en-US" sz="2800" dirty="0">
              <a:solidFill>
                <a:schemeClr val="bg1"/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6021288"/>
            <a:ext cx="1061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SCUT.</a:t>
            </a:r>
            <a:endParaRPr lang="zh-CN" alt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16632"/>
            <a:ext cx="259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The Stage-II GAN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6124576" cy="1092244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645024"/>
            <a:ext cx="6892650" cy="1121638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67544" y="980728"/>
            <a:ext cx="135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Maximize:</a:t>
            </a:r>
            <a:endParaRPr lang="zh-CN" alt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314096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Minimize: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37640" y="6021288"/>
            <a:ext cx="660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Intelligent Information Fusion Research Group 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zh-CN" alt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648866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 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Shaochuan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633478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itchFamily="18" charset="0"/>
                <a:cs typeface="Times New Roman" pitchFamily="18" charset="0"/>
              </a:rPr>
              <a:t>13.</a:t>
            </a:r>
            <a:endParaRPr lang="zh-CN" altLang="en-US" sz="2800" dirty="0">
              <a:solidFill>
                <a:schemeClr val="bg1"/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6021288"/>
            <a:ext cx="1061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SCUT.</a:t>
            </a:r>
            <a:endParaRPr lang="zh-CN" alt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16632"/>
            <a:ext cx="612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StackGAN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Result on CUB birds dataset: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9009980" cy="3693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0" y="2636912"/>
            <a:ext cx="827584" cy="5760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3789040"/>
            <a:ext cx="827584" cy="5760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9552" y="5013176"/>
            <a:ext cx="7129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Warning: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Inception Score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判别模型生成情况，但是无法判别与文字的匹配程度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37640" y="6021288"/>
            <a:ext cx="660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Intelligent Information Fusion Research Group 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zh-CN" alt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648866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 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Shaochuan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633478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itchFamily="18" charset="0"/>
                <a:cs typeface="Times New Roman" pitchFamily="18" charset="0"/>
              </a:rPr>
              <a:t>14.</a:t>
            </a:r>
            <a:endParaRPr lang="zh-CN" altLang="en-US" sz="2800" dirty="0">
              <a:solidFill>
                <a:schemeClr val="bg1"/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6021288"/>
            <a:ext cx="1061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SCUT.</a:t>
            </a:r>
            <a:endParaRPr lang="zh-CN" alt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16632"/>
            <a:ext cx="612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StackGAN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Result on CUB birds dataset: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7" name="Picture 1" descr="C:\Users\Administrator\AppData\Roaming\Tencent\Users\657477836\TIM\WinTemp\RichOle\{MH0Y@@3U{]Z0WF[Z3M`V[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620688"/>
            <a:ext cx="6789194" cy="52867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37640" y="6021288"/>
            <a:ext cx="660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Intelligent Information Fusion Research Group 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zh-CN" alt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648866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 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Shaochuan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6334780"/>
            <a:ext cx="4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chemeClr val="bg1"/>
                </a:solidFill>
                <a:latin typeface="Georgia" pitchFamily="18" charset="0"/>
                <a:cs typeface="Times New Roman" pitchFamily="18" charset="0"/>
              </a:rPr>
              <a:t>.</a:t>
            </a:r>
            <a:endParaRPr lang="zh-CN" altLang="en-US" sz="2800" dirty="0">
              <a:solidFill>
                <a:schemeClr val="bg1"/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6021288"/>
            <a:ext cx="1061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SCUT.</a:t>
            </a:r>
            <a:endParaRPr lang="zh-CN" alt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16632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The Objection: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9952" y="5373216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Generative Adversarial Networks (GAN)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27584" y="1124744"/>
            <a:ext cx="720080" cy="432048"/>
            <a:chOff x="323528" y="1484784"/>
            <a:chExt cx="720080" cy="432048"/>
          </a:xfrm>
        </p:grpSpPr>
        <p:sp>
          <p:nvSpPr>
            <p:cNvPr id="11" name="TextBox 10"/>
            <p:cNvSpPr txBox="1"/>
            <p:nvPr/>
          </p:nvSpPr>
          <p:spPr>
            <a:xfrm>
              <a:off x="395536" y="148478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Text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23528" y="1484784"/>
              <a:ext cx="720080" cy="43204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835696" y="1043444"/>
            <a:ext cx="1368152" cy="369332"/>
            <a:chOff x="1259632" y="980728"/>
            <a:chExt cx="1368152" cy="369332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1259632" y="1340768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1259632" y="980728"/>
              <a:ext cx="1210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embedding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563888" y="1124744"/>
            <a:ext cx="936104" cy="864096"/>
            <a:chOff x="323528" y="1484784"/>
            <a:chExt cx="720080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395536" y="1484784"/>
              <a:ext cx="6480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Vector</a:t>
              </a:r>
            </a:p>
            <a:p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23528" y="1484784"/>
              <a:ext cx="720080" cy="43204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910068" y="1052736"/>
            <a:ext cx="1390124" cy="369332"/>
            <a:chOff x="1259632" y="980728"/>
            <a:chExt cx="1390124" cy="369332"/>
          </a:xfrm>
        </p:grpSpPr>
        <p:cxnSp>
          <p:nvCxnSpPr>
            <p:cNvPr id="28" name="直接箭头连接符 27"/>
            <p:cNvCxnSpPr/>
            <p:nvPr/>
          </p:nvCxnSpPr>
          <p:spPr>
            <a:xfrm>
              <a:off x="1259632" y="1340768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1259632" y="980728"/>
              <a:ext cx="13901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Up-sampling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804248" y="1124744"/>
            <a:ext cx="936104" cy="646331"/>
            <a:chOff x="323528" y="1484784"/>
            <a:chExt cx="720080" cy="690637"/>
          </a:xfrm>
        </p:grpSpPr>
        <p:sp>
          <p:nvSpPr>
            <p:cNvPr id="31" name="TextBox 30"/>
            <p:cNvSpPr txBox="1"/>
            <p:nvPr/>
          </p:nvSpPr>
          <p:spPr>
            <a:xfrm>
              <a:off x="395536" y="1484784"/>
              <a:ext cx="648072" cy="690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Image</a:t>
              </a:r>
            </a:p>
            <a:p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323528" y="1484784"/>
              <a:ext cx="720080" cy="43204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27584" y="3501008"/>
            <a:ext cx="698595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Main Challenge: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Multimodal!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      Text description maps a number of images correctly</a:t>
            </a:r>
          </a:p>
          <a:p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27089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一只黑色羽毛的鸟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57173" y="2636912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[0.22,0.10,0.11…0.64]</a:t>
            </a:r>
            <a:endParaRPr lang="zh-CN" altLang="en-US" dirty="0"/>
          </a:p>
        </p:txBody>
      </p:sp>
      <p:pic>
        <p:nvPicPr>
          <p:cNvPr id="4098" name="Picture 2" descr="https://gss0.baidu.com/9vo3dSag_xI4khGko9WTAnF6hhy/zhidao/pic/item/8c1001e93901213f09cbba0f5fe736d12e2e956d.jpg"/>
          <p:cNvPicPr>
            <a:picLocks noChangeAspect="1" noChangeArrowheads="1"/>
          </p:cNvPicPr>
          <p:nvPr/>
        </p:nvPicPr>
        <p:blipFill>
          <a:blip r:embed="rId2" cstate="print">
            <a:lum bright="-12000" contrast="43000"/>
          </a:blip>
          <a:srcRect/>
          <a:stretch>
            <a:fillRect/>
          </a:stretch>
        </p:blipFill>
        <p:spPr bwMode="auto">
          <a:xfrm>
            <a:off x="6732240" y="2276872"/>
            <a:ext cx="1455390" cy="1076988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0" y="2060848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e.g.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2195736" y="2852936"/>
            <a:ext cx="7528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5292080" y="285293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20072" y="2492896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Reshape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Up-sampling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0" y="2132856"/>
            <a:ext cx="539552" cy="2880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79512" y="2636912"/>
            <a:ext cx="1944216" cy="43204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057173" y="2636912"/>
            <a:ext cx="2160240" cy="43204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588224" y="2132856"/>
            <a:ext cx="1728192" cy="136815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左弧形箭头 48"/>
          <p:cNvSpPr/>
          <p:nvPr/>
        </p:nvSpPr>
        <p:spPr>
          <a:xfrm>
            <a:off x="3203848" y="4653136"/>
            <a:ext cx="792088" cy="936104"/>
          </a:xfrm>
          <a:prstGeom prst="curvedRight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37640" y="6021288"/>
            <a:ext cx="660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Intelligent Information Fusion Research Group 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zh-CN" alt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648866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 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Shaochuan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6334780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chemeClr val="bg1"/>
                </a:solidFill>
                <a:latin typeface="Georgia" pitchFamily="18" charset="0"/>
                <a:cs typeface="Times New Roman" pitchFamily="18" charset="0"/>
              </a:rPr>
              <a:t>.</a:t>
            </a:r>
            <a:endParaRPr lang="zh-CN" altLang="en-US" sz="2800" dirty="0">
              <a:solidFill>
                <a:schemeClr val="bg1"/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6021288"/>
            <a:ext cx="1061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SCUT.</a:t>
            </a:r>
            <a:endParaRPr lang="zh-CN" alt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16632"/>
            <a:ext cx="3101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Preliminaries GAN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8998" y="548680"/>
            <a:ext cx="89050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生成器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与鉴别器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鉴别器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想要</a:t>
            </a:r>
            <a:r>
              <a:rPr lang="zh-CN" altLang="en-US" b="1" u="sng" dirty="0" smtClean="0">
                <a:latin typeface="Times New Roman" pitchFamily="18" charset="0"/>
                <a:cs typeface="Times New Roman" pitchFamily="18" charset="0"/>
              </a:rPr>
              <a:t>鉴别能力最大化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，既对于真实图片的输入都想要尽可能输出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的概率，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 对于假的图片（生成器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生成的图片），想要尽可能输出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的概率。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（这里用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代表真实，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代表伪造。越接近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真实度越高，越接近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伪造度越高）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生成器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则是想要</a:t>
            </a:r>
            <a:r>
              <a:rPr lang="zh-CN" altLang="en-US" b="1" u="sng" dirty="0" smtClean="0">
                <a:latin typeface="Times New Roman" pitchFamily="18" charset="0"/>
                <a:cs typeface="Times New Roman" pitchFamily="18" charset="0"/>
              </a:rPr>
              <a:t>生成能力尽可能好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。想生成的图片尽可能骗过鉴别器，既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想让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D(G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生成的图片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输出概率尽可能接近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，也就是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1-D(G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生成的图片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尽可能地接近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23528" y="548680"/>
            <a:ext cx="2088232" cy="2880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lum contrast="20000"/>
          </a:blip>
          <a:srcRect/>
          <a:stretch>
            <a:fillRect/>
          </a:stretch>
        </p:blipFill>
        <p:spPr bwMode="auto">
          <a:xfrm>
            <a:off x="2051720" y="1844824"/>
            <a:ext cx="4600972" cy="85316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lum contrast="16000"/>
          </a:blip>
          <a:srcRect/>
          <a:stretch>
            <a:fillRect/>
          </a:stretch>
        </p:blipFill>
        <p:spPr bwMode="auto">
          <a:xfrm>
            <a:off x="2483768" y="4221088"/>
            <a:ext cx="3540598" cy="941834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5220072" y="1988840"/>
            <a:ext cx="1224136" cy="5760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37640" y="6021288"/>
            <a:ext cx="660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Intelligent Information Fusion Research Group 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zh-CN" alt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648866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 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Shaochuan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633478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itchFamily="18" charset="0"/>
                <a:cs typeface="Times New Roman" pitchFamily="18" charset="0"/>
              </a:rPr>
              <a:t>3</a:t>
            </a:r>
            <a:r>
              <a:rPr lang="en-US" altLang="zh-CN" sz="2800" dirty="0" smtClean="0">
                <a:solidFill>
                  <a:schemeClr val="bg1"/>
                </a:solidFill>
                <a:latin typeface="Georgia" pitchFamily="18" charset="0"/>
                <a:cs typeface="Times New Roman" pitchFamily="18" charset="0"/>
              </a:rPr>
              <a:t>.</a:t>
            </a:r>
            <a:endParaRPr lang="zh-CN" altLang="en-US" sz="2800" dirty="0">
              <a:solidFill>
                <a:schemeClr val="bg1"/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6021288"/>
            <a:ext cx="1061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SCUT.</a:t>
            </a:r>
            <a:endParaRPr lang="zh-CN" alt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16632"/>
            <a:ext cx="2846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Model Architecture: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5229200"/>
            <a:ext cx="4572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Reference : </a:t>
            </a:r>
            <a:r>
              <a:rPr lang="en-US" altLang="zh-CN" sz="1400" dirty="0" err="1" smtClean="0">
                <a:latin typeface="Times New Roman" pitchFamily="18" charset="0"/>
                <a:cs typeface="Times New Roman" pitchFamily="18" charset="0"/>
              </a:rPr>
              <a:t>StackGAN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: Text to Photo-realistic Image Synthesis with Stacked Generative Adversarial Networks . </a:t>
            </a:r>
          </a:p>
          <a:p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In ICCV 2017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lum bright="-5000" contrast="25000"/>
          </a:blip>
          <a:srcRect/>
          <a:stretch>
            <a:fillRect/>
          </a:stretch>
        </p:blipFill>
        <p:spPr bwMode="auto">
          <a:xfrm>
            <a:off x="107504" y="548680"/>
            <a:ext cx="8928992" cy="4629574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37640" y="6021288"/>
            <a:ext cx="660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Intelligent Information Fusion Research Group 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zh-CN" alt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648866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 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Shaochuan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633478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itchFamily="18" charset="0"/>
                <a:cs typeface="Times New Roman" pitchFamily="18" charset="0"/>
              </a:rPr>
              <a:t>4</a:t>
            </a:r>
            <a:r>
              <a:rPr lang="en-US" altLang="zh-CN" sz="2800" dirty="0" smtClean="0">
                <a:solidFill>
                  <a:schemeClr val="bg1"/>
                </a:solidFill>
                <a:latin typeface="Georgia" pitchFamily="18" charset="0"/>
                <a:cs typeface="Times New Roman" pitchFamily="18" charset="0"/>
              </a:rPr>
              <a:t>.</a:t>
            </a:r>
            <a:endParaRPr lang="zh-CN" altLang="en-US" sz="2800" dirty="0">
              <a:solidFill>
                <a:schemeClr val="bg1"/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6021288"/>
            <a:ext cx="1061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SCUT.</a:t>
            </a:r>
            <a:endParaRPr lang="zh-CN" alt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lum bright="-9000" contrast="30000"/>
          </a:blip>
          <a:srcRect/>
          <a:stretch>
            <a:fillRect/>
          </a:stretch>
        </p:blipFill>
        <p:spPr bwMode="auto">
          <a:xfrm>
            <a:off x="35496" y="836712"/>
            <a:ext cx="4762500" cy="2880320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07504" y="116632"/>
            <a:ext cx="2846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Model Architecture: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88024" y="548680"/>
            <a:ext cx="45704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Stage-I GAN: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根据文本产生物体大致的形状和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基本的颜色，并且从随机噪声中产生背景。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从而生成低分辨率的图像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                64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64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46642" y="2564904"/>
            <a:ext cx="437171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Stage-II GAN: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Stage-I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生成的模型中读取生成的数据，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并再次读取文本，生成细节更多，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与文本更加贴切的图像，且分辨率更大：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            256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256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480" y="4149080"/>
            <a:ext cx="80329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亮点：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 1.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将生成任务分成两个阶段训练，每个阶段模型的重点都不同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由于之前训练好的向量化模型会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文字映射到高维（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128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维），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而我们现在描述的文本数据较少，会导致映射到高维的向量比较离散不连续。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对映射到高维向量进行数据增强。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37640" y="6021288"/>
            <a:ext cx="660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Intelligent Information Fusion Research Group 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zh-CN" alt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648866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 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Shaochuan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6334780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itchFamily="18" charset="0"/>
                <a:cs typeface="Times New Roman" pitchFamily="18" charset="0"/>
              </a:rPr>
              <a:t>5</a:t>
            </a:r>
            <a:r>
              <a:rPr lang="en-US" altLang="zh-CN" sz="2800" dirty="0" smtClean="0">
                <a:solidFill>
                  <a:schemeClr val="bg1"/>
                </a:solidFill>
                <a:latin typeface="Georgia" pitchFamily="18" charset="0"/>
                <a:cs typeface="Times New Roman" pitchFamily="18" charset="0"/>
              </a:rPr>
              <a:t>.</a:t>
            </a:r>
            <a:endParaRPr lang="zh-CN" altLang="en-US" sz="2800" dirty="0">
              <a:solidFill>
                <a:schemeClr val="bg1"/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6021288"/>
            <a:ext cx="1061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SCUT.</a:t>
            </a:r>
            <a:endParaRPr lang="zh-CN" alt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16632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The Stage-I GAN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692696"/>
            <a:ext cx="8661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由于原始生成器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的输入一般为高斯噪声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，为了控制生成器的生成方向，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我们加入条件变量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，使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生成器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不仅能从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中生成比较随机的数据，还能朝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的方向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生成。同时对于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辨别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器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来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说，不仅要判别图像的真实性，还有判别方向的正确性。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而这里的文本刚好可以来对原始生成器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和原始鉴别器进行方向控制。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44016" y="2348880"/>
            <a:ext cx="7805556" cy="2457564"/>
            <a:chOff x="144016" y="2348880"/>
            <a:chExt cx="7805556" cy="2457564"/>
          </a:xfrm>
        </p:grpSpPr>
        <p:sp>
          <p:nvSpPr>
            <p:cNvPr id="12" name="矩形 11"/>
            <p:cNvSpPr/>
            <p:nvPr/>
          </p:nvSpPr>
          <p:spPr>
            <a:xfrm>
              <a:off x="144016" y="2852936"/>
              <a:ext cx="2160240" cy="79208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016" y="2852936"/>
              <a:ext cx="21602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This bird is grey with white </a:t>
              </a:r>
            </a:p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on its chest and has a very </a:t>
              </a:r>
            </a:p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short beak 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2339752" y="2996952"/>
              <a:ext cx="1224136" cy="369332"/>
              <a:chOff x="1259632" y="980728"/>
              <a:chExt cx="1224136" cy="369332"/>
            </a:xfrm>
          </p:grpSpPr>
          <p:cxnSp>
            <p:nvCxnSpPr>
              <p:cNvPr id="16" name="直接箭头连接符 15"/>
              <p:cNvCxnSpPr/>
              <p:nvPr/>
            </p:nvCxnSpPr>
            <p:spPr>
              <a:xfrm>
                <a:off x="1259632" y="1340768"/>
                <a:ext cx="12241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1259632" y="980728"/>
                <a:ext cx="12105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embedding</a:t>
                </a: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3635896" y="3068960"/>
              <a:ext cx="144016" cy="50405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491880" y="3717032"/>
              <a:ext cx="5533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zh-CN" sz="2400" dirty="0" smtClean="0"/>
                <a:t>ϕ</a:t>
              </a:r>
              <a:r>
                <a:rPr lang="el-GR" altLang="zh-CN" dirty="0" smtClean="0"/>
                <a:t> </a:t>
              </a:r>
              <a:r>
                <a:rPr lang="en-US" altLang="zh-CN" sz="1400" dirty="0" smtClean="0"/>
                <a:t>t</a:t>
              </a:r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3851920" y="3356992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合 25"/>
            <p:cNvGrpSpPr/>
            <p:nvPr/>
          </p:nvGrpSpPr>
          <p:grpSpPr>
            <a:xfrm>
              <a:off x="4355976" y="2996952"/>
              <a:ext cx="504056" cy="576064"/>
              <a:chOff x="4211960" y="2780928"/>
              <a:chExt cx="504056" cy="57606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4211960" y="2924944"/>
                <a:ext cx="504056" cy="43204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83968" y="2780928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       FC </a:t>
                </a:r>
              </a:p>
            </p:txBody>
          </p:sp>
        </p:grpSp>
        <p:cxnSp>
          <p:nvCxnSpPr>
            <p:cNvPr id="27" name="直接箭头连接符 26"/>
            <p:cNvCxnSpPr/>
            <p:nvPr/>
          </p:nvCxnSpPr>
          <p:spPr>
            <a:xfrm flipV="1">
              <a:off x="4860032" y="3068960"/>
              <a:ext cx="504056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4860032" y="3429000"/>
              <a:ext cx="504056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5436096" y="2771636"/>
              <a:ext cx="504056" cy="441340"/>
              <a:chOff x="4211960" y="2915652"/>
              <a:chExt cx="504056" cy="441340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4211960" y="2924944"/>
                <a:ext cx="504056" cy="43204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283968" y="291565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l-GR" altLang="zh-CN" dirty="0" smtClean="0">
                    <a:latin typeface="Times New Roman" pitchFamily="18" charset="0"/>
                    <a:cs typeface="Times New Roman" pitchFamily="18" charset="0"/>
                  </a:rPr>
                  <a:t>μ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5580112" y="3356992"/>
              <a:ext cx="144016" cy="50405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5500736" y="3861048"/>
              <a:ext cx="367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zh-CN" dirty="0" smtClean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156176" y="4077072"/>
              <a:ext cx="648072" cy="1440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940152" y="4365104"/>
              <a:ext cx="10919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zh-CN" dirty="0" smtClean="0">
                  <a:latin typeface="Times New Roman" pitchFamily="18" charset="0"/>
                  <a:cs typeface="Times New Roman" pitchFamily="18" charset="0"/>
                </a:rPr>
                <a:t>ε 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~N(0, I)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6300192" y="3501008"/>
              <a:ext cx="308670" cy="308670"/>
              <a:chOff x="6135538" y="3264346"/>
              <a:chExt cx="308670" cy="308670"/>
            </a:xfrm>
          </p:grpSpPr>
          <p:sp>
            <p:nvSpPr>
              <p:cNvPr id="41" name="流程图: 联系 40"/>
              <p:cNvSpPr/>
              <p:nvPr/>
            </p:nvSpPr>
            <p:spPr>
              <a:xfrm>
                <a:off x="6135538" y="3264346"/>
                <a:ext cx="308670" cy="308670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乘号 39"/>
              <p:cNvSpPr/>
              <p:nvPr/>
            </p:nvSpPr>
            <p:spPr>
              <a:xfrm>
                <a:off x="6156176" y="3284984"/>
                <a:ext cx="281558" cy="281558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6300192" y="2852936"/>
              <a:ext cx="323826" cy="308670"/>
              <a:chOff x="6084168" y="2564904"/>
              <a:chExt cx="323826" cy="308670"/>
            </a:xfrm>
          </p:grpSpPr>
          <p:sp>
            <p:nvSpPr>
              <p:cNvPr id="44" name="流程图: 联系 43"/>
              <p:cNvSpPr/>
              <p:nvPr/>
            </p:nvSpPr>
            <p:spPr>
              <a:xfrm>
                <a:off x="6084168" y="2564904"/>
                <a:ext cx="308670" cy="308670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加号 45"/>
              <p:cNvSpPr/>
              <p:nvPr/>
            </p:nvSpPr>
            <p:spPr>
              <a:xfrm>
                <a:off x="6084168" y="2564904"/>
                <a:ext cx="323826" cy="288032"/>
              </a:xfrm>
              <a:prstGeom prst="mathPl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8" name="直接箭头连接符 47"/>
            <p:cNvCxnSpPr/>
            <p:nvPr/>
          </p:nvCxnSpPr>
          <p:spPr>
            <a:xfrm>
              <a:off x="5940152" y="2996952"/>
              <a:ext cx="3093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5796136" y="3645024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V="1">
              <a:off x="6444208" y="3212976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6444208" y="3789040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2339752" y="2348880"/>
              <a:ext cx="4824536" cy="244827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71800" y="4437112"/>
              <a:ext cx="2935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Conditioning Augmentation</a:t>
              </a:r>
              <a:endParaRPr lang="zh-CN" alt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>
            <a:xfrm>
              <a:off x="6660232" y="2996952"/>
              <a:ext cx="8640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7524328" y="2564904"/>
              <a:ext cx="144016" cy="93610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7452320" y="3645024"/>
              <a:ext cx="4972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251520" y="2132856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方向控制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contrast="32000"/>
          </a:blip>
          <a:srcRect/>
          <a:stretch>
            <a:fillRect/>
          </a:stretch>
        </p:blipFill>
        <p:spPr bwMode="auto">
          <a:xfrm>
            <a:off x="5364088" y="4941168"/>
            <a:ext cx="2366126" cy="31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椭圆形标注 48"/>
          <p:cNvSpPr/>
          <p:nvPr/>
        </p:nvSpPr>
        <p:spPr>
          <a:xfrm>
            <a:off x="539552" y="4437112"/>
            <a:ext cx="1728192" cy="1296144"/>
          </a:xfrm>
          <a:prstGeom prst="wedgeEllipseCallout">
            <a:avLst>
              <a:gd name="adj1" fmla="val 71761"/>
              <a:gd name="adj2" fmla="val -132609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83568" y="4581128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Distributed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Representation: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上下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文关系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95536" y="5661248"/>
            <a:ext cx="2138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Skip-Thought-Vector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148064" y="5301208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每一维都是在均值上下波动，</a:t>
            </a:r>
            <a:endParaRPr lang="en-US" altLang="zh-CN" dirty="0" smtClean="0"/>
          </a:p>
          <a:p>
            <a:r>
              <a:rPr lang="zh-CN" altLang="en-US" dirty="0" smtClean="0"/>
              <a:t>波动范围总体呈标准高斯分布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37640" y="6021288"/>
            <a:ext cx="660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Intelligent Information Fusion Research Group 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zh-CN" alt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648866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 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Shaochuan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633478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itchFamily="18" charset="0"/>
                <a:cs typeface="Times New Roman" pitchFamily="18" charset="0"/>
              </a:rPr>
              <a:t>6</a:t>
            </a:r>
            <a:r>
              <a:rPr lang="en-US" altLang="zh-CN" sz="2800" dirty="0" smtClean="0">
                <a:solidFill>
                  <a:schemeClr val="bg1"/>
                </a:solidFill>
                <a:latin typeface="Georgia" pitchFamily="18" charset="0"/>
                <a:cs typeface="Times New Roman" pitchFamily="18" charset="0"/>
              </a:rPr>
              <a:t>.</a:t>
            </a:r>
            <a:endParaRPr lang="zh-CN" altLang="en-US" sz="2800" dirty="0">
              <a:solidFill>
                <a:schemeClr val="bg1"/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6021288"/>
            <a:ext cx="1061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SCUT.</a:t>
            </a:r>
            <a:endParaRPr lang="zh-CN" alt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16632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The Stage-I GAN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827584" y="2276872"/>
            <a:ext cx="1224136" cy="936104"/>
            <a:chOff x="395536" y="1988840"/>
            <a:chExt cx="1224136" cy="936104"/>
          </a:xfrm>
        </p:grpSpPr>
        <p:sp>
          <p:nvSpPr>
            <p:cNvPr id="60" name="矩形 59"/>
            <p:cNvSpPr/>
            <p:nvPr/>
          </p:nvSpPr>
          <p:spPr>
            <a:xfrm>
              <a:off x="395536" y="2132856"/>
              <a:ext cx="144016" cy="79208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39552" y="1988840"/>
              <a:ext cx="10801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z ~ N(0, I)</a:t>
              </a:r>
              <a:endParaRPr lang="zh-CN" alt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55576" y="148478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Generator:</a:t>
            </a:r>
            <a:endParaRPr lang="zh-CN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827584" y="3284984"/>
            <a:ext cx="641268" cy="832158"/>
            <a:chOff x="395536" y="2132856"/>
            <a:chExt cx="641268" cy="832158"/>
          </a:xfrm>
        </p:grpSpPr>
        <p:sp>
          <p:nvSpPr>
            <p:cNvPr id="65" name="矩形 64"/>
            <p:cNvSpPr/>
            <p:nvPr/>
          </p:nvSpPr>
          <p:spPr>
            <a:xfrm>
              <a:off x="395536" y="2132856"/>
              <a:ext cx="144016" cy="79208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39552" y="2564904"/>
              <a:ext cx="4972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cs typeface="Times New Roman" pitchFamily="18" charset="0"/>
                </a:rPr>
                <a:t>c </a:t>
              </a:r>
              <a:r>
                <a:rPr lang="en-US" altLang="zh-CN" sz="105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67" name="直接箭头连接符 66"/>
          <p:cNvCxnSpPr/>
          <p:nvPr/>
        </p:nvCxnSpPr>
        <p:spPr>
          <a:xfrm flipV="1">
            <a:off x="1115616" y="3429000"/>
            <a:ext cx="50405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1115616" y="2852936"/>
            <a:ext cx="50405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1691680" y="328498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547664" y="299695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concatenate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843808" y="2420888"/>
            <a:ext cx="144016" cy="7920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843808" y="3212976"/>
            <a:ext cx="144016" cy="7920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箭头连接符 76"/>
          <p:cNvCxnSpPr/>
          <p:nvPr/>
        </p:nvCxnSpPr>
        <p:spPr>
          <a:xfrm>
            <a:off x="2987824" y="328498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梯形 78"/>
          <p:cNvSpPr/>
          <p:nvPr/>
        </p:nvSpPr>
        <p:spPr>
          <a:xfrm rot="16200000">
            <a:off x="3887924" y="2528900"/>
            <a:ext cx="1224136" cy="1440160"/>
          </a:xfrm>
          <a:prstGeom prst="trapezoid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3851920" y="306896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Up-sampling</a:t>
            </a:r>
            <a:endParaRPr lang="zh-CN" altLang="en-US" dirty="0"/>
          </a:p>
        </p:txBody>
      </p:sp>
      <p:cxnSp>
        <p:nvCxnSpPr>
          <p:cNvPr id="81" name="直接箭头连接符 80"/>
          <p:cNvCxnSpPr/>
          <p:nvPr/>
        </p:nvCxnSpPr>
        <p:spPr>
          <a:xfrm>
            <a:off x="5220072" y="328498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6084168" y="2852936"/>
            <a:ext cx="931118" cy="931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矩形 81"/>
          <p:cNvSpPr/>
          <p:nvPr/>
        </p:nvSpPr>
        <p:spPr>
          <a:xfrm>
            <a:off x="5796136" y="2132856"/>
            <a:ext cx="1872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64 x 64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generated sample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635896" y="1988840"/>
            <a:ext cx="180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nearest-neighbor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Up-sampling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37640" y="6021288"/>
            <a:ext cx="660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Intelligent Information Fusion Research Group 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zh-CN" alt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648866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 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Shaochuan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6334780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itchFamily="18" charset="0"/>
                <a:cs typeface="Times New Roman" pitchFamily="18" charset="0"/>
              </a:rPr>
              <a:t>7</a:t>
            </a:r>
            <a:r>
              <a:rPr lang="en-US" altLang="zh-CN" sz="2800" dirty="0" smtClean="0">
                <a:solidFill>
                  <a:schemeClr val="bg1"/>
                </a:solidFill>
                <a:latin typeface="Georgia" pitchFamily="18" charset="0"/>
                <a:cs typeface="Times New Roman" pitchFamily="18" charset="0"/>
              </a:rPr>
              <a:t>.</a:t>
            </a:r>
            <a:endParaRPr lang="zh-CN" altLang="en-US" sz="2800" dirty="0">
              <a:solidFill>
                <a:schemeClr val="bg1"/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6021288"/>
            <a:ext cx="1061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SCUT.</a:t>
            </a:r>
            <a:endParaRPr lang="zh-CN" alt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16632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The Stage-I GAN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105273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Discriminator:</a:t>
            </a:r>
            <a:endParaRPr lang="zh-CN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79512" y="4797152"/>
            <a:ext cx="2267744" cy="792088"/>
            <a:chOff x="144016" y="2852936"/>
            <a:chExt cx="2267744" cy="792088"/>
          </a:xfrm>
        </p:grpSpPr>
        <p:sp>
          <p:nvSpPr>
            <p:cNvPr id="12" name="矩形 11"/>
            <p:cNvSpPr/>
            <p:nvPr/>
          </p:nvSpPr>
          <p:spPr>
            <a:xfrm>
              <a:off x="144016" y="2852936"/>
              <a:ext cx="2160240" cy="79208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79512" y="2852936"/>
              <a:ext cx="223224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This bird is grey with white </a:t>
              </a:r>
            </a:p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on its chest and has a very </a:t>
              </a:r>
            </a:p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short beak </a:t>
              </a:r>
              <a:endParaRPr lang="zh-CN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87624" y="4293096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embedding</a:t>
            </a:r>
          </a:p>
        </p:txBody>
      </p:sp>
      <p:sp>
        <p:nvSpPr>
          <p:cNvPr id="16" name="矩形 15"/>
          <p:cNvSpPr/>
          <p:nvPr/>
        </p:nvSpPr>
        <p:spPr>
          <a:xfrm>
            <a:off x="1115616" y="3140968"/>
            <a:ext cx="144016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87624" y="3645024"/>
            <a:ext cx="553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400" dirty="0" smtClean="0"/>
              <a:t>ϕ</a:t>
            </a:r>
            <a:r>
              <a:rPr lang="el-GR" altLang="zh-CN" dirty="0" smtClean="0"/>
              <a:t> </a:t>
            </a:r>
            <a:r>
              <a:rPr lang="en-US" altLang="zh-CN" sz="1400" dirty="0" smtClean="0"/>
              <a:t>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187624" y="414908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6732240" y="1196752"/>
            <a:ext cx="904478" cy="90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3995936" y="1196752"/>
            <a:ext cx="931118" cy="931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矩形 23"/>
          <p:cNvSpPr/>
          <p:nvPr/>
        </p:nvSpPr>
        <p:spPr>
          <a:xfrm>
            <a:off x="3707904" y="548680"/>
            <a:ext cx="1872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64 x 64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generated sample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88224" y="548680"/>
            <a:ext cx="1656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64 x 64</a:t>
            </a:r>
          </a:p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real image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860032" y="2204864"/>
            <a:ext cx="1728192" cy="1080120"/>
            <a:chOff x="4932040" y="2204864"/>
            <a:chExt cx="1836204" cy="1224136"/>
          </a:xfrm>
        </p:grpSpPr>
        <p:sp>
          <p:nvSpPr>
            <p:cNvPr id="26" name="梯形 25"/>
            <p:cNvSpPr/>
            <p:nvPr/>
          </p:nvSpPr>
          <p:spPr>
            <a:xfrm rot="10800000">
              <a:off x="4932040" y="2204864"/>
              <a:ext cx="1836204" cy="1224136"/>
            </a:xfrm>
            <a:prstGeom prst="trapezoid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91475" y="2286473"/>
              <a:ext cx="1776769" cy="418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Down-sampling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707904" y="3789040"/>
            <a:ext cx="2304256" cy="1512168"/>
            <a:chOff x="3707904" y="3789040"/>
            <a:chExt cx="2304256" cy="1512168"/>
          </a:xfrm>
        </p:grpSpPr>
        <p:sp>
          <p:nvSpPr>
            <p:cNvPr id="29" name="矩形 28"/>
            <p:cNvSpPr/>
            <p:nvPr/>
          </p:nvSpPr>
          <p:spPr>
            <a:xfrm>
              <a:off x="4788024" y="3789040"/>
              <a:ext cx="1008112" cy="64807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067944" y="4221088"/>
              <a:ext cx="1008112" cy="6480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707904" y="4725144"/>
              <a:ext cx="1008112" cy="5760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scene3d>
              <a:camera prst="isometricOffAxis1Left">
                <a:rot lat="1200000" lon="36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283968" y="4653136"/>
              <a:ext cx="1008112" cy="6480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scene3d>
              <a:camera prst="isometricRightUp">
                <a:rot lat="1800000" lon="186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004048" y="4221088"/>
              <a:ext cx="1008112" cy="64807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7" name="肘形连接符 36"/>
          <p:cNvCxnSpPr/>
          <p:nvPr/>
        </p:nvCxnSpPr>
        <p:spPr>
          <a:xfrm>
            <a:off x="1475656" y="3356992"/>
            <a:ext cx="2376264" cy="12961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6" idx="0"/>
          </p:cNvCxnSpPr>
          <p:nvPr/>
        </p:nvCxnSpPr>
        <p:spPr>
          <a:xfrm>
            <a:off x="5724128" y="328498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07904" y="4715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982282" y="5157192"/>
            <a:ext cx="301686" cy="377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644008" y="5085184"/>
            <a:ext cx="792088" cy="369332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128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64088" y="4653136"/>
            <a:ext cx="792088" cy="369332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1024</a:t>
            </a:r>
            <a:endParaRPr lang="zh-CN" altLang="en-US" dirty="0"/>
          </a:p>
        </p:txBody>
      </p:sp>
      <p:cxnSp>
        <p:nvCxnSpPr>
          <p:cNvPr id="53" name="形状 52"/>
          <p:cNvCxnSpPr>
            <a:stCxn id="23" idx="1"/>
          </p:cNvCxnSpPr>
          <p:nvPr/>
        </p:nvCxnSpPr>
        <p:spPr>
          <a:xfrm>
            <a:off x="4927054" y="1662311"/>
            <a:ext cx="437034" cy="5425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形状 54"/>
          <p:cNvCxnSpPr>
            <a:stCxn id="18434" idx="3"/>
          </p:cNvCxnSpPr>
          <p:nvPr/>
        </p:nvCxnSpPr>
        <p:spPr>
          <a:xfrm rot="10800000" flipV="1">
            <a:off x="6228184" y="1648990"/>
            <a:ext cx="504056" cy="5558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475656" y="2996952"/>
            <a:ext cx="3217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Compression and 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        Spatial Replication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5868144" y="479715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6876256" y="4581128"/>
            <a:ext cx="360040" cy="36004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308304" y="4581128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{0, 1}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37640" y="6021288"/>
            <a:ext cx="660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Intelligent Information Fusion Research Group 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zh-CN" alt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648866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 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Shaochuan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6334780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itchFamily="18" charset="0"/>
                <a:cs typeface="Times New Roman" pitchFamily="18" charset="0"/>
              </a:rPr>
              <a:t>8</a:t>
            </a:r>
            <a:r>
              <a:rPr lang="en-US" altLang="zh-CN" sz="2800" dirty="0" smtClean="0">
                <a:solidFill>
                  <a:schemeClr val="bg1"/>
                </a:solidFill>
                <a:latin typeface="Georgia" pitchFamily="18" charset="0"/>
                <a:cs typeface="Times New Roman" pitchFamily="18" charset="0"/>
              </a:rPr>
              <a:t>.</a:t>
            </a:r>
            <a:endParaRPr lang="zh-CN" altLang="en-US" sz="2800" dirty="0">
              <a:solidFill>
                <a:schemeClr val="bg1"/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6021288"/>
            <a:ext cx="1061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SCUT.</a:t>
            </a:r>
            <a:endParaRPr lang="zh-CN" alt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16632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The Stage-I GAN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539044"/>
            <a:ext cx="6099404" cy="102586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933056"/>
            <a:ext cx="6699236" cy="9720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67544" y="980728"/>
            <a:ext cx="135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Maximize:</a:t>
            </a:r>
            <a:endParaRPr lang="zh-CN" alt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328498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Minimize: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5301208"/>
            <a:ext cx="682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Notes: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实际上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tf.nn.sigmoid_cross_entropy_with_logits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logits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,label 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1209</Words>
  <Application>Microsoft Office PowerPoint</Application>
  <PresentationFormat>全屏显示(4:3)</PresentationFormat>
  <Paragraphs>223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89</cp:revision>
  <dcterms:modified xsi:type="dcterms:W3CDTF">2018-03-30T04:47:50Z</dcterms:modified>
</cp:coreProperties>
</file>