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3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F0F0-FCD2-4027-A3F5-BF306A6AB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F0F0-FCD2-4027-A3F5-BF306A6AB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F0F0-FCD2-4027-A3F5-BF306A6AB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F0F0-FCD2-4027-A3F5-BF306A6AB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F0F0-FCD2-4027-A3F5-BF306A6AB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F0F0-FCD2-4027-A3F5-BF306A6AB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3F0F0-FCD2-4027-A3F5-BF306A6AB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05075"/>
            <a:ext cx="9144000" cy="1714499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91038"/>
            <a:ext cx="9144000" cy="55086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0F7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4" y="2809876"/>
            <a:ext cx="7867651" cy="1257300"/>
          </a:xfrm>
        </p:spPr>
        <p:txBody>
          <a:bodyPr wrap="square" anchor="ctr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4" y="4141788"/>
            <a:ext cx="7854952" cy="1500187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/>
          <a:lstStyle/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/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46200"/>
            <a:ext cx="5181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46200"/>
            <a:ext cx="5181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5197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75890"/>
            <a:ext cx="5157787" cy="396887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5197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75890"/>
            <a:ext cx="5183188" cy="396887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F7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350357" y="3422312"/>
            <a:ext cx="1300767" cy="2310273"/>
            <a:chOff x="9394535" y="3422312"/>
            <a:chExt cx="1300767" cy="2310273"/>
          </a:xfrm>
        </p:grpSpPr>
        <p:sp>
          <p:nvSpPr>
            <p:cNvPr id="7" name="弧形 6"/>
            <p:cNvSpPr/>
            <p:nvPr/>
          </p:nvSpPr>
          <p:spPr>
            <a:xfrm>
              <a:off x="9394535" y="3422312"/>
              <a:ext cx="1300767" cy="1300767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0695302" y="4072695"/>
              <a:ext cx="0" cy="165989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V="1">
            <a:off x="1509126" y="3429000"/>
            <a:ext cx="1300767" cy="2303585"/>
            <a:chOff x="1509577" y="1125415"/>
            <a:chExt cx="1300767" cy="2303585"/>
          </a:xfrm>
        </p:grpSpPr>
        <p:sp>
          <p:nvSpPr>
            <p:cNvPr id="10" name="弧形 9"/>
            <p:cNvSpPr/>
            <p:nvPr/>
          </p:nvSpPr>
          <p:spPr>
            <a:xfrm rot="10800000">
              <a:off x="1509577" y="2128233"/>
              <a:ext cx="1300767" cy="1300767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endCxn id="10" idx="2"/>
            </p:cNvCxnSpPr>
            <p:nvPr/>
          </p:nvCxnSpPr>
          <p:spPr>
            <a:xfrm>
              <a:off x="1509577" y="1125415"/>
              <a:ext cx="0" cy="165320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/>
          <p:cNvSpPr/>
          <p:nvPr/>
        </p:nvSpPr>
        <p:spPr>
          <a:xfrm>
            <a:off x="2199291" y="2785304"/>
            <a:ext cx="7761668" cy="1287392"/>
          </a:xfrm>
          <a:prstGeom prst="roundRect">
            <a:avLst>
              <a:gd name="adj" fmla="val 34667"/>
            </a:avLst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732585"/>
            <a:ext cx="12192000" cy="112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99290" y="2805235"/>
            <a:ext cx="7761669" cy="1274149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F7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4600" y="233679"/>
            <a:ext cx="9057982" cy="957811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4209" y="1330960"/>
            <a:ext cx="8143582" cy="4073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54600" y="5556136"/>
            <a:ext cx="9082800" cy="597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0F7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65672" y="365125"/>
            <a:ext cx="1988127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2267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329267"/>
            <a:ext cx="10515600" cy="4847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2690CC3-C36C-410B-83C7-418396C800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6AA73D9-2CB8-4D79-9A41-8B972051E09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044302" y="4613"/>
            <a:ext cx="10309498" cy="1126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SzPct val="80000"/>
        <a:buFont typeface="Wingdings" panose="05000000000000000000" pitchFamily="2" charset="2"/>
        <a:buChar char="m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image" Target="../media/image12.png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23390" y="288925"/>
            <a:ext cx="9144000" cy="1714499"/>
          </a:xfrm>
        </p:spPr>
        <p:txBody>
          <a:bodyPr/>
          <a:lstStyle/>
          <a:p>
            <a:r>
              <a:rPr lang="zh-CN" altLang="en-US" sz="3200" dirty="0"/>
              <a:t>学习使用卷积深度神经网络进行短文本对排序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199890" y="6371590"/>
            <a:ext cx="7954645" cy="47498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000" dirty="0"/>
              <a:t>SIGIR 2015：https://www.semanticscholar.org/paper/Learning-to-Rank-Short-Text-Pairs-with-Deep-Neural-Severyn-Moschitti/452f7411af7d471dd3ba84c2b06b2aaffc38cdb9 </a:t>
            </a:r>
            <a:endParaRPr lang="zh-CN" altLang="en-US" sz="1000" dirty="0"/>
          </a:p>
        </p:txBody>
      </p:sp>
      <p:sp>
        <p:nvSpPr>
          <p:cNvPr id="2" name="文本框 1"/>
          <p:cNvSpPr txBox="1"/>
          <p:nvPr/>
        </p:nvSpPr>
        <p:spPr>
          <a:xfrm>
            <a:off x="1054735" y="2830830"/>
            <a:ext cx="6602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在信息检索任务中，我们一般要处理查询语句和目标文本的关系；在问答系统中，要处理问题-目标文本答案的关系。普遍需要的工作有：特征工程、文本选取（相似性计算等）、文本排序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39825" y="279400"/>
            <a:ext cx="10309225" cy="6140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效果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455" y="2023745"/>
            <a:ext cx="3771265" cy="2191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610" y="2023745"/>
            <a:ext cx="4231005" cy="2190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95" y="2023745"/>
            <a:ext cx="4022725" cy="2190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63625" y="259715"/>
            <a:ext cx="10309225" cy="6140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特征处理、卷积</a:t>
            </a:r>
            <a:endParaRPr lang="zh-CN" altLang="en-US" dirty="0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35" y="1494790"/>
            <a:ext cx="4984750" cy="2858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1520" y="1231900"/>
            <a:ext cx="5644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对语句进行</a:t>
            </a:r>
            <a:r>
              <a:rPr lang="en-US" altLang="zh-CN">
                <a:sym typeface="+mn-ea"/>
              </a:rPr>
              <a:t>word embebding</a:t>
            </a:r>
            <a:r>
              <a:rPr lang="zh-CN" altLang="en-US">
                <a:sym typeface="+mn-ea"/>
              </a:rPr>
              <a:t>，得到语句矩阵语句矩阵S ∈ R</a:t>
            </a:r>
            <a:r>
              <a:rPr lang="zh-CN" altLang="en-US" baseline="30000">
                <a:sym typeface="+mn-ea"/>
              </a:rPr>
              <a:t>d×|s|  </a:t>
            </a:r>
            <a:r>
              <a:rPr lang="zh-CN" altLang="en-US">
                <a:sym typeface="+mn-ea"/>
              </a:rPr>
              <a:t>，其中第i列表示在语句的第i个词的word embedding向量w</a:t>
            </a:r>
            <a:r>
              <a:rPr lang="zh-CN" altLang="en-US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wi</a:t>
            </a:r>
            <a:r>
              <a:rPr lang="zh-CN" altLang="en-US">
                <a:sym typeface="+mn-ea"/>
              </a:rPr>
              <a:t>的维数</a:t>
            </a:r>
            <a:endParaRPr lang="zh-CN" altLang="en-US"/>
          </a:p>
          <a:p>
            <a:pPr indent="0">
              <a:buFont typeface="+mj-lt"/>
              <a:buNone/>
            </a:pPr>
            <a:endParaRPr lang="zh-CN" altLang="en-US"/>
          </a:p>
        </p:txBody>
      </p:sp>
      <p:pic>
        <p:nvPicPr>
          <p:cNvPr id="5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18" y="2287270"/>
            <a:ext cx="2219325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31520" y="3362960"/>
            <a:ext cx="564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对</a:t>
            </a:r>
            <a:r>
              <a:rPr lang="en-US" altLang="zh-CN"/>
              <a:t>S</a:t>
            </a:r>
            <a:r>
              <a:rPr lang="zh-CN" altLang="en-US"/>
              <a:t>进行卷积，非线性和池化将一系列变换。卷积得到</a:t>
            </a:r>
            <a:r>
              <a:rPr lang="zh-CN" altLang="en-US">
                <a:sym typeface="+mn-ea"/>
              </a:rPr>
              <a:t>最终得到矩阵C∈R </a:t>
            </a:r>
            <a:r>
              <a:rPr lang="zh-CN" altLang="en-US" baseline="30000">
                <a:sym typeface="+mn-ea"/>
              </a:rPr>
              <a:t>d×| s | -m + 1</a:t>
            </a:r>
            <a:r>
              <a:rPr lang="zh-CN" altLang="en-US">
                <a:sym typeface="+mn-ea"/>
              </a:rPr>
              <a:t>，其中</a:t>
            </a:r>
            <a:r>
              <a:rPr lang="en-US" altLang="zh-CN">
                <a:sym typeface="+mn-ea"/>
              </a:rPr>
              <a:t>ci</a:t>
            </a:r>
            <a:r>
              <a:rPr lang="zh-CN" altLang="en-US">
                <a:sym typeface="+mn-ea"/>
              </a:rPr>
              <a:t>如下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</p:txBody>
      </p:sp>
      <p:pic>
        <p:nvPicPr>
          <p:cNvPr id="7" name="图片 3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80" y="4008120"/>
            <a:ext cx="4419600" cy="871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731520" y="4879975"/>
            <a:ext cx="55860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其中，f ∈ R</a:t>
            </a:r>
            <a:r>
              <a:rPr lang="zh-CN" altLang="en-US" baseline="30000"/>
              <a:t>m</a:t>
            </a:r>
            <a:r>
              <a:rPr lang="zh-CN" altLang="en-US"/>
              <a:t>（m是过滤器的大小）表示过滤器F ∈ R</a:t>
            </a:r>
            <a:r>
              <a:rPr lang="zh-CN" altLang="en-US" baseline="30000"/>
              <a:t>d×m</a:t>
            </a:r>
            <a:r>
              <a:rPr lang="zh-CN" altLang="en-US"/>
              <a:t>的列。为的更好地处理边界上的单词，与句子中的所有单词同等重视，使用的是宽卷积进行变换。</a:t>
            </a:r>
            <a:r>
              <a:rPr lang="zh-CN" altLang="en-US">
                <a:sym typeface="+mn-ea"/>
              </a:rPr>
              <a:t>实际应用中，我们还会增加一个偏置向量b∈R </a:t>
            </a:r>
            <a:r>
              <a:rPr lang="zh-CN" altLang="en-US" baseline="30000">
                <a:sym typeface="+mn-ea"/>
              </a:rPr>
              <a:t>n</a:t>
            </a:r>
            <a:r>
              <a:rPr lang="zh-CN" altLang="en-US">
                <a:sym typeface="+mn-ea"/>
              </a:rPr>
              <a:t>到卷积的结果中，每个b</a:t>
            </a:r>
            <a:r>
              <a:rPr lang="zh-CN" altLang="en-US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对应和特征映射中的ci进行组合。</a:t>
            </a:r>
            <a:endParaRPr lang="zh-CN" altLang="en-US" baseline="30000"/>
          </a:p>
        </p:txBody>
      </p:sp>
      <p:sp>
        <p:nvSpPr>
          <p:cNvPr id="10" name="文本框 9"/>
          <p:cNvSpPr txBox="1"/>
          <p:nvPr/>
        </p:nvSpPr>
        <p:spPr>
          <a:xfrm>
            <a:off x="6989445" y="4945380"/>
            <a:ext cx="3648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非线性化α、最大池化等操作。</a:t>
            </a:r>
            <a:endParaRPr lang="zh-CN" altLang="en-US"/>
          </a:p>
        </p:txBody>
      </p:sp>
      <p:pic>
        <p:nvPicPr>
          <p:cNvPr id="9" name="图片 4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823" y="5373053"/>
            <a:ext cx="2686685" cy="7905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44575" y="269875"/>
            <a:ext cx="10309225" cy="6140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相似度估计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7500" y="1756410"/>
            <a:ext cx="5848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给定用于处理查询和文档句子的CNN的输出，它们的结果向量x</a:t>
            </a:r>
            <a:r>
              <a:rPr lang="zh-CN" altLang="en-US" baseline="-25000"/>
              <a:t>q</a:t>
            </a:r>
            <a:r>
              <a:rPr lang="zh-CN" altLang="en-US"/>
              <a:t>和x</a:t>
            </a:r>
            <a:r>
              <a:rPr lang="zh-CN" altLang="en-US" baseline="-25000"/>
              <a:t>d</a:t>
            </a:r>
            <a:r>
              <a:rPr lang="zh-CN" altLang="en-US"/>
              <a:t>可用于计算查询 - 文档相似度分数：</a:t>
            </a:r>
            <a:endParaRPr lang="zh-CN" altLang="en-US"/>
          </a:p>
        </p:txBody>
      </p:sp>
      <p:pic>
        <p:nvPicPr>
          <p:cNvPr id="4" name="图片 5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8" y="2662873"/>
            <a:ext cx="3524885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17500" y="3273425"/>
            <a:ext cx="56870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600" b="0">
                <a:latin typeface="+mn-ea"/>
                <a:cs typeface="宋体" panose="02010600030101010101" pitchFamily="2" charset="-122"/>
              </a:rPr>
              <a:t>其中， </a:t>
            </a:r>
            <a:r>
              <a:rPr lang="en-US" altLang="zh-CN" sz="1600" b="0">
                <a:latin typeface="+mn-ea"/>
                <a:cs typeface="宋体" panose="02010600030101010101" pitchFamily="2" charset="-122"/>
              </a:rPr>
              <a:t>M ∈ R</a:t>
            </a:r>
            <a:r>
              <a:rPr lang="en-US" altLang="zh-CN" sz="1600" b="0" baseline="30000">
                <a:latin typeface="+mn-ea"/>
                <a:cs typeface="宋体" panose="02010600030101010101" pitchFamily="2" charset="-122"/>
              </a:rPr>
              <a:t> d×d</a:t>
            </a:r>
            <a:r>
              <a:rPr lang="zh-CN" altLang="en-US" sz="1600" b="0">
                <a:latin typeface="+mn-ea"/>
                <a:cs typeface="宋体" panose="02010600030101010101" pitchFamily="2" charset="-122"/>
              </a:rPr>
              <a:t>是一个相似度矩阵。等式</a:t>
            </a:r>
            <a:r>
              <a:rPr lang="en-US" altLang="zh-CN" sz="1600" b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en-US" sz="1600" b="0">
                <a:latin typeface="+mn-ea"/>
                <a:cs typeface="宋体" panose="02010600030101010101" pitchFamily="2" charset="-122"/>
              </a:rPr>
              <a:t>可以被视为一个来自机器翻译的噪声信道方法的模型，这个模型在信息检索和问答中被广泛用作评分模型</a:t>
            </a:r>
            <a:r>
              <a:rPr lang="en-US" altLang="zh-CN" sz="1600" b="0">
                <a:latin typeface="+mn-ea"/>
                <a:cs typeface="宋体" panose="02010600030101010101" pitchFamily="2" charset="-122"/>
              </a:rPr>
              <a:t>[13]</a:t>
            </a:r>
            <a:r>
              <a:rPr lang="zh-CN" altLang="en-US" sz="1600" b="0">
                <a:latin typeface="+mn-ea"/>
                <a:cs typeface="宋体" panose="02010600030101010101" pitchFamily="2" charset="-122"/>
              </a:rPr>
              <a:t>。在这个模型中，我们寻找一个最接近输入查询</a:t>
            </a:r>
            <a:r>
              <a:rPr lang="en-US" altLang="zh-CN" sz="1600" b="0">
                <a:latin typeface="+mn-ea"/>
                <a:cs typeface="宋体" panose="02010600030101010101" pitchFamily="2" charset="-122"/>
              </a:rPr>
              <a:t>x</a:t>
            </a:r>
            <a:r>
              <a:rPr lang="en-US" altLang="zh-CN" sz="1600" b="0" baseline="-25000">
                <a:latin typeface="+mn-ea"/>
                <a:cs typeface="宋体" panose="02010600030101010101" pitchFamily="2" charset="-122"/>
              </a:rPr>
              <a:t>q</a:t>
            </a:r>
            <a:r>
              <a:rPr lang="zh-CN" altLang="en-US" sz="1600" b="0">
                <a:latin typeface="+mn-ea"/>
                <a:cs typeface="宋体" panose="02010600030101010101" pitchFamily="2" charset="-122"/>
              </a:rPr>
              <a:t>的候选文档</a:t>
            </a:r>
            <a:r>
              <a:rPr lang="en-US" altLang="zh-CN" sz="1600" b="0">
                <a:latin typeface="+mn-ea"/>
                <a:cs typeface="宋体" panose="02010600030101010101" pitchFamily="2" charset="-122"/>
              </a:rPr>
              <a:t>x</a:t>
            </a:r>
            <a:r>
              <a:rPr lang="en-US" altLang="zh-CN" sz="1600" b="0" baseline="30000">
                <a:latin typeface="+mn-ea"/>
                <a:cs typeface="宋体" panose="02010600030101010101" pitchFamily="2" charset="-122"/>
              </a:rPr>
              <a:t>’</a:t>
            </a:r>
            <a:r>
              <a:rPr lang="en-US" altLang="zh-CN" sz="1600" b="0" baseline="-25000">
                <a:latin typeface="+mn-ea"/>
                <a:cs typeface="宋体" panose="02010600030101010101" pitchFamily="2" charset="-122"/>
              </a:rPr>
              <a:t>d</a:t>
            </a:r>
            <a:r>
              <a:rPr lang="en-US" altLang="zh-CN" sz="1600" b="0">
                <a:latin typeface="+mn-ea"/>
                <a:cs typeface="宋体" panose="02010600030101010101" pitchFamily="2" charset="-122"/>
              </a:rPr>
              <a:t> = Mx</a:t>
            </a:r>
            <a:r>
              <a:rPr lang="en-US" altLang="zh-CN" sz="1600" b="0" baseline="-25000">
                <a:latin typeface="+mn-ea"/>
                <a:cs typeface="宋体" panose="02010600030101010101" pitchFamily="2" charset="-122"/>
              </a:rPr>
              <a:t>d</a:t>
            </a:r>
            <a:r>
              <a:rPr lang="zh-CN" altLang="en-US" sz="1600" b="0">
                <a:latin typeface="+mn-ea"/>
                <a:cs typeface="宋体" panose="02010600030101010101" pitchFamily="2" charset="-122"/>
              </a:rPr>
              <a:t>的变换。 相似度矩阵</a:t>
            </a:r>
            <a:r>
              <a:rPr lang="en-US" altLang="zh-CN" sz="1600" b="0">
                <a:latin typeface="+mn-ea"/>
                <a:cs typeface="宋体" panose="02010600030101010101" pitchFamily="2" charset="-122"/>
              </a:rPr>
              <a:t>M</a:t>
            </a:r>
            <a:r>
              <a:rPr lang="zh-CN" altLang="en-US" sz="1600" b="0">
                <a:latin typeface="+mn-ea"/>
                <a:cs typeface="宋体" panose="02010600030101010101" pitchFamily="2" charset="-122"/>
              </a:rPr>
              <a:t>是神经网络的参数，并且在训练期间被优化。</a:t>
            </a:r>
            <a:endParaRPr lang="zh-CN" altLang="en-US" sz="1600">
              <a:latin typeface="+mn-ea"/>
            </a:endParaRPr>
          </a:p>
        </p:txBody>
      </p:sp>
      <p:pic>
        <p:nvPicPr>
          <p:cNvPr id="5" name="图片 104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1699895"/>
            <a:ext cx="5798820" cy="35255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44302" y="4613"/>
            <a:ext cx="10309498" cy="11263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隐藏层</a:t>
            </a:r>
            <a:endParaRPr lang="zh-CN" altLang="en-US" dirty="0"/>
          </a:p>
        </p:txBody>
      </p:sp>
      <p:pic>
        <p:nvPicPr>
          <p:cNvPr id="2" name="图片 6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3310255"/>
            <a:ext cx="2047875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06705" y="2941955"/>
            <a:ext cx="565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其中w</a:t>
            </a:r>
            <a:r>
              <a:rPr lang="zh-CN" altLang="en-US" baseline="-25000"/>
              <a:t>h</a:t>
            </a:r>
            <a:r>
              <a:rPr lang="zh-CN" altLang="en-US"/>
              <a:t>是隐藏层的权重向量，α(x)是一个非线性函数</a:t>
            </a:r>
            <a:endParaRPr lang="zh-CN" altLang="en-US"/>
          </a:p>
        </p:txBody>
      </p:sp>
      <p:pic>
        <p:nvPicPr>
          <p:cNvPr id="5" name="图片 104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55" y="1396365"/>
            <a:ext cx="5670550" cy="3459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8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3" y="2103755"/>
            <a:ext cx="2200275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36550" y="139636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0">
                <a:latin typeface="+mn-ea"/>
                <a:cs typeface="宋体" panose="02010600030101010101" pitchFamily="2" charset="-122"/>
              </a:rPr>
              <a:t>1.</a:t>
            </a:r>
            <a:r>
              <a:rPr lang="zh-CN" altLang="en-US" b="0">
                <a:latin typeface="+mn-ea"/>
                <a:cs typeface="宋体" panose="02010600030101010101" pitchFamily="2" charset="-122"/>
              </a:rPr>
              <a:t>如果需要添加其他特征x</a:t>
            </a:r>
            <a:r>
              <a:rPr lang="zh-CN" altLang="en-US" b="0" baseline="-25000">
                <a:latin typeface="+mn-ea"/>
                <a:cs typeface="宋体" panose="02010600030101010101" pitchFamily="2" charset="-122"/>
              </a:rPr>
              <a:t>feat</a:t>
            </a:r>
            <a:r>
              <a:rPr lang="zh-CN" altLang="en-US" b="0">
                <a:latin typeface="+mn-ea"/>
                <a:cs typeface="宋体" panose="02010600030101010101" pitchFamily="2" charset="-122"/>
              </a:rPr>
              <a:t>，可以在连接层进行</a:t>
            </a:r>
            <a:endParaRPr lang="zh-CN" altLang="en-US" b="0">
              <a:latin typeface="+mn-ea"/>
              <a:cs typeface="宋体" panose="02010600030101010101" pitchFamily="2" charset="-122"/>
            </a:endParaRPr>
          </a:p>
        </p:txBody>
      </p:sp>
      <p:pic>
        <p:nvPicPr>
          <p:cNvPr id="7" name="图片 -2147482604" descr="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33" y="4788535"/>
            <a:ext cx="276288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36550" y="4046220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3. </a:t>
            </a:r>
            <a:r>
              <a:rPr lang="zh-CN" altLang="en-US"/>
              <a:t>倒数第二个卷积层和输出层的输出被平化为稠密向量x，该向量被传递到完全连接的softmax层。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7650" y="1329267"/>
            <a:ext cx="10515600" cy="4847696"/>
          </a:xfrm>
        </p:spPr>
        <p:txBody>
          <a:bodyPr>
            <a:normAutofit/>
          </a:bodyPr>
          <a:lstStyle/>
          <a:p>
            <a:r>
              <a:rPr lang="zh-CN" altLang="en-US" dirty="0"/>
              <a:t>使用最小化交叉熵成本函数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9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8" y="2004695"/>
            <a:ext cx="464883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38810" y="3054985"/>
            <a:ext cx="54082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>
                <a:latin typeface="+mn-ea"/>
                <a:cs typeface="宋体" panose="02010600030101010101" pitchFamily="2" charset="-122"/>
              </a:rPr>
              <a:t>其中</a:t>
            </a:r>
            <a:r>
              <a:rPr lang="en-US" altLang="zh-CN" sz="2000" b="0">
                <a:latin typeface="+mn-ea"/>
                <a:cs typeface="宋体" panose="02010600030101010101" pitchFamily="2" charset="-122"/>
              </a:rPr>
              <a:t>a</a:t>
            </a:r>
            <a:r>
              <a:rPr lang="zh-CN" altLang="en-US" sz="2000" b="0">
                <a:latin typeface="+mn-ea"/>
                <a:cs typeface="宋体" panose="02010600030101010101" pitchFamily="2" charset="-122"/>
              </a:rPr>
              <a:t>是</a:t>
            </a:r>
            <a:r>
              <a:rPr lang="en-US" altLang="zh-CN" sz="2000" b="0">
                <a:latin typeface="+mn-ea"/>
                <a:cs typeface="宋体" panose="02010600030101010101" pitchFamily="2" charset="-122"/>
              </a:rPr>
              <a:t>softmax</a:t>
            </a:r>
            <a:r>
              <a:rPr lang="zh-CN" altLang="en-US" sz="2000" b="0">
                <a:latin typeface="+mn-ea"/>
                <a:cs typeface="宋体" panose="02010600030101010101" pitchFamily="2" charset="-122"/>
              </a:rPr>
              <a:t>层的输出，</a:t>
            </a:r>
            <a:r>
              <a:rPr lang="en-US" altLang="zh-CN" sz="2000" b="0">
                <a:latin typeface="+mn-ea"/>
                <a:cs typeface="宋体" panose="02010600030101010101" pitchFamily="2" charset="-122"/>
              </a:rPr>
              <a:t>θ</a:t>
            </a:r>
            <a:r>
              <a:rPr lang="zh-CN" altLang="en-US" sz="2000" b="0">
                <a:latin typeface="+mn-ea"/>
                <a:cs typeface="宋体" panose="02010600030101010101" pitchFamily="2" charset="-122"/>
              </a:rPr>
              <a:t>包含进行网络优化的所有参数：</a:t>
            </a:r>
            <a:endParaRPr lang="zh-CN" altLang="en-US" sz="2000" b="0">
              <a:latin typeface="+mn-ea"/>
              <a:cs typeface="宋体" panose="02010600030101010101" pitchFamily="2" charset="-122"/>
            </a:endParaRPr>
          </a:p>
          <a:p>
            <a:pPr indent="0"/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</a:t>
            </a:r>
            <a:endParaRPr lang="zh-CN" altLang="en-US" sz="2000"/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748665" y="3927475"/>
            <a:ext cx="363855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38810" y="4395788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2000" b="0">
                <a:latin typeface="+mn-ea"/>
                <a:cs typeface="宋体" panose="02010600030101010101" pitchFamily="2" charset="-122"/>
              </a:rPr>
              <a:t>即</a:t>
            </a:r>
            <a:r>
              <a:rPr lang="en-US" altLang="zh-CN" sz="2000" b="0">
                <a:latin typeface="+mn-ea"/>
                <a:cs typeface="宋体" panose="02010600030101010101" pitchFamily="2" charset="-122"/>
              </a:rPr>
              <a:t>word embeddings </a:t>
            </a:r>
            <a:r>
              <a:rPr lang="zh-CN" altLang="en-US" sz="2000" b="0">
                <a:latin typeface="+mn-ea"/>
                <a:cs typeface="宋体" panose="02010600030101010101" pitchFamily="2" charset="-122"/>
              </a:rPr>
              <a:t>矩阵</a:t>
            </a:r>
            <a:r>
              <a:rPr lang="en-US" altLang="zh-CN" sz="2000" b="0">
                <a:latin typeface="+mn-ea"/>
                <a:cs typeface="宋体" panose="02010600030101010101" pitchFamily="2" charset="-122"/>
              </a:rPr>
              <a:t>W</a:t>
            </a:r>
            <a:r>
              <a:rPr lang="zh-CN" altLang="en-US" sz="2000" b="0">
                <a:latin typeface="+mn-ea"/>
                <a:cs typeface="宋体" panose="02010600030101010101" pitchFamily="2" charset="-122"/>
              </a:rPr>
              <a:t>，卷积层的滤波器权重和偏差，相似性矩阵</a:t>
            </a:r>
            <a:r>
              <a:rPr lang="en-US" altLang="zh-CN" sz="2000" b="0">
                <a:latin typeface="+mn-ea"/>
                <a:cs typeface="宋体" panose="02010600030101010101" pitchFamily="2" charset="-122"/>
              </a:rPr>
              <a:t>M</a:t>
            </a:r>
            <a:r>
              <a:rPr lang="zh-CN" altLang="en-US" sz="2000" b="0">
                <a:latin typeface="+mn-ea"/>
                <a:cs typeface="宋体" panose="02010600030101010101" pitchFamily="2" charset="-122"/>
              </a:rPr>
              <a:t>，隐藏层和</a:t>
            </a:r>
            <a:r>
              <a:rPr lang="en-US" altLang="zh-CN" sz="2000" b="0">
                <a:latin typeface="+mn-ea"/>
                <a:cs typeface="宋体" panose="02010600030101010101" pitchFamily="2" charset="-122"/>
              </a:rPr>
              <a:t>softmax</a:t>
            </a:r>
            <a:r>
              <a:rPr lang="zh-CN" altLang="en-US" sz="2000" b="0">
                <a:latin typeface="+mn-ea"/>
                <a:cs typeface="宋体" panose="02010600030101010101" pitchFamily="2" charset="-122"/>
              </a:rPr>
              <a:t>层的权重和偏置量。</a:t>
            </a:r>
            <a:endParaRPr lang="zh-CN" altLang="en-US" sz="2000">
              <a:latin typeface="+mn-ea"/>
            </a:endParaRPr>
          </a:p>
        </p:txBody>
      </p:sp>
      <p:pic>
        <p:nvPicPr>
          <p:cNvPr id="6" name="图片 104" descr="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470" y="1396365"/>
            <a:ext cx="5670550" cy="34594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39825" y="279400"/>
            <a:ext cx="10309225" cy="6140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效果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" y="1231900"/>
            <a:ext cx="3771265" cy="2191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45" y="2719070"/>
            <a:ext cx="4231005" cy="2190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5" y="3867785"/>
            <a:ext cx="4022725" cy="2190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a"/>
  <p:tag name="KSO_WM_UNIT_INDEX" val="1"/>
  <p:tag name="KSO_WM_UNIT_ID" val="custom160511_1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511"/>
  <p:tag name="KSO_WM_TAG_VERSION" val="1.0"/>
  <p:tag name="KSO_WM_SLIDE_ID" val="custom16051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12*242"/>
  <p:tag name="KSO_WM_SLIDE_SIZE" val="335*88"/>
  <p:tag name="KSO_WM_DIAGRAM_GROUP_CODE" val="l1-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a"/>
  <p:tag name="KSO_WM_UNIT_INDEX" val="1"/>
  <p:tag name="KSO_WM_UNIT_ID" val="custom160511_1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EMPLATE_CATEGORY" val="custom"/>
  <p:tag name="KSO_WM_TEMPLATE_INDEX" val="160511"/>
  <p:tag name="KSO_WM_TAG_VERSION" val="1.0"/>
  <p:tag name="KSO_WM_SLIDE_ID" val="custom16051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12*242"/>
  <p:tag name="KSO_WM_SLIDE_SIZE" val="335*88"/>
  <p:tag name="KSO_WM_DIAGRAM_GROUP_CODE" val="l1-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a"/>
  <p:tag name="KSO_WM_UNIT_INDEX" val="1"/>
  <p:tag name="KSO_WM_UNIT_ID" val="custom160511_2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f"/>
  <p:tag name="KSO_WM_UNIT_INDEX" val="1"/>
  <p:tag name="KSO_WM_UNIT_ID" val="custom160511_2*f*1"/>
  <p:tag name="KSO_WM_UNIT_CLEAR" val="1"/>
  <p:tag name="KSO_WM_UNIT_LAYERLEVEL" val="1"/>
  <p:tag name="KSO_WM_UNIT_VALUE" val="330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p="http://schemas.openxmlformats.org/presentationml/2006/main">
  <p:tag name="KSO_WM_TEMPLATE_CATEGORY" val="custom"/>
  <p:tag name="KSO_WM_TEMPLATE_INDEX" val="160511"/>
  <p:tag name="KSO_WM_TAG_VERSION" val="1.0"/>
  <p:tag name="KSO_WM_SLIDE_ID" val="custom1605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05"/>
  <p:tag name="KSO_WM_SLIDE_SIZE" val="828*38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a"/>
  <p:tag name="KSO_WM_UNIT_INDEX" val="1"/>
  <p:tag name="KSO_WM_UNIT_ID" val="custom160511_14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CATEGORY" val="custom"/>
  <p:tag name="KSO_WM_TEMPLATE_INDEX" val="160511"/>
  <p:tag name="KSO_WM_TAG_VERSION" val="1.0"/>
  <p:tag name="KSO_WM_SLIDE_ID" val="custom16051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5*245"/>
  <p:tag name="KSO_WM_SLIDE_SIZE" val="736*88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a"/>
  <p:tag name="KSO_WM_UNIT_INDEX" val="1"/>
  <p:tag name="KSO_WM_UNIT_ID" val="custom16051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b"/>
  <p:tag name="KSO_WM_UNIT_INDEX" val="1"/>
  <p:tag name="KSO_WM_UNIT_ID" val="custom160511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60511"/>
  <p:tag name="KSO_WM_TAG_VERSION" val="1.0"/>
  <p:tag name="KSO_WM_SLIDE_ID" val="custom16051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3、25、26、27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a"/>
  <p:tag name="KSO_WM_UNIT_INDEX" val="1"/>
  <p:tag name="KSO_WM_UNIT_ID" val="custom160511_14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511"/>
  <p:tag name="KSO_WM_TAG_VERSION" val="1.0"/>
  <p:tag name="KSO_WM_SLIDE_ID" val="custom16051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25*245"/>
  <p:tag name="KSO_WM_SLIDE_SIZE" val="736*88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1"/>
  <p:tag name="KSO_WM_UNIT_TYPE" val="a"/>
  <p:tag name="KSO_WM_UNIT_INDEX" val="1"/>
  <p:tag name="KSO_WM_UNIT_ID" val="custom160511_1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160511"/>
  <p:tag name="KSO_WM_TAG_VERSION" val="1.0"/>
  <p:tag name="KSO_WM_SLIDE_ID" val="custom16051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12*242"/>
  <p:tag name="KSO_WM_SLIDE_SIZE" val="335*88"/>
  <p:tag name="KSO_WM_DIAGRAM_GROUP_CODE" val="l1-2"/>
</p:tagLst>
</file>

<file path=ppt/theme/theme1.xml><?xml version="1.0" encoding="utf-8"?>
<a:theme xmlns:a="http://schemas.openxmlformats.org/drawingml/2006/main" name="1_Office 主题">
  <a:themeElements>
    <a:clrScheme name="自定义 58">
      <a:dk1>
        <a:srgbClr val="FFFFFF"/>
      </a:dk1>
      <a:lt1>
        <a:srgbClr val="595959"/>
      </a:lt1>
      <a:dk2>
        <a:srgbClr val="FFFFFF"/>
      </a:dk2>
      <a:lt2>
        <a:srgbClr val="595959"/>
      </a:lt2>
      <a:accent1>
        <a:srgbClr val="F8EE2E"/>
      </a:accent1>
      <a:accent2>
        <a:srgbClr val="00B050"/>
      </a:accent2>
      <a:accent3>
        <a:srgbClr val="F8931D"/>
      </a:accent3>
      <a:accent4>
        <a:srgbClr val="CE8D3E"/>
      </a:accent4>
      <a:accent5>
        <a:srgbClr val="C00000"/>
      </a:accent5>
      <a:accent6>
        <a:srgbClr val="9C6A6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rgbClr val="F8EE2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1_Office 主题</vt:lpstr>
      <vt:lpstr>学习使用卷积深度神经网络进行短文本对排序</vt:lpstr>
      <vt:lpstr>PowerPoint 演示文稿</vt:lpstr>
      <vt:lpstr>PowerPoint 演示文稿</vt:lpstr>
      <vt:lpstr>PowerPoint 演示文稿</vt:lpstr>
      <vt:lpstr>PowerPoint 演示文稿</vt:lpstr>
      <vt:lpstr>训练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Given_Z</cp:lastModifiedBy>
  <cp:revision>126</cp:revision>
  <dcterms:created xsi:type="dcterms:W3CDTF">2015-05-05T08:02:00Z</dcterms:created>
  <dcterms:modified xsi:type="dcterms:W3CDTF">2018-04-12T22:36:46Z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