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7" r:id="rId5"/>
    <p:sldId id="268" r:id="rId6"/>
    <p:sldId id="275" r:id="rId7"/>
    <p:sldId id="269" r:id="rId8"/>
    <p:sldId id="274" r:id="rId9"/>
    <p:sldId id="264" r:id="rId10"/>
    <p:sldId id="277" r:id="rId11"/>
    <p:sldId id="278" r:id="rId12"/>
  </p:sldIdLst>
  <p:sldSz cx="9144000" cy="5143500" type="screen16x9"/>
  <p:notesSz cx="6858000" cy="9144000"/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48" d="100"/>
          <a:sy n="148" d="100"/>
        </p:scale>
        <p:origin x="-94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  <a:extLst/>
          </a:lstStyle>
          <a:p>
            <a:fld id="{A8ADFD5B-A66C-449C-B6E8-FB716D07777D}" type="datetimeFigureOut">
              <a:pPr/>
              <a:t>6/30/2006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  <a:extLst/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278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zh-CN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zh-CN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altLang="zh-CN">
                <a:solidFill>
                  <a:srgbClr val="FFFFFF"/>
                </a:solidFill>
              </a:rPr>
              <a:pPr algn="ctr"/>
              <a:t>9/14/2018</a:t>
            </a:fld>
            <a:endParaRPr kumimoji="0" lang="zh-CN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zh-CN" cap="all" baseline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zh-CN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zh-CN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6/30/2006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zh-CN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zh-CN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zh-C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zh-CN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6/30/2006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6/30/2006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chemeClr val="tx2"/>
                </a:solidFill>
              </a:rPr>
              <a:pPr/>
              <a:t>‹#›</a:t>
            </a:fld>
            <a:endParaRPr kumimoji="0" 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zh-CN" sz="4200" b="0"/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6/30/2006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zh-CN">
                <a:solidFill>
                  <a:srgbClr val="FFFFFF"/>
                </a:solidFill>
              </a:rPr>
              <a:pPr/>
              <a:t>‹#›</a:t>
            </a:fld>
            <a:endParaRPr kumimoji="0" lang="zh-CN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zh-CN"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1700"/>
            </a:lvl1pPr>
            <a:lvl2pPr eaLnBrk="1" latinLnBrk="0" hangingPunct="1">
              <a:buFontTx/>
              <a:buNone/>
              <a:defRPr kumimoji="0" lang="zh-CN" sz="1200"/>
            </a:lvl2pPr>
            <a:lvl3pPr eaLnBrk="1" latinLnBrk="0" hangingPunct="1">
              <a:buFontTx/>
              <a:buNone/>
              <a:defRPr kumimoji="0" lang="zh-CN" sz="1000"/>
            </a:lvl3pPr>
            <a:lvl4pPr eaLnBrk="1" latinLnBrk="0" hangingPunct="1">
              <a:buFontTx/>
              <a:buNone/>
              <a:defRPr kumimoji="0" lang="zh-CN" sz="900"/>
            </a:lvl4pPr>
            <a:lvl5pPr eaLnBrk="1" latinLnBrk="0" hangingPunct="1">
              <a:buFontTx/>
              <a:buNone/>
              <a:defRPr kumimoji="0" lang="zh-CN" sz="9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zh-CN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6/30/2006</a:t>
            </a:fld>
            <a:endParaRPr kumimoji="0" lang="zh-C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zh-CN" sz="2800"/>
            </a:lvl1pPr>
            <a:extLst/>
          </a:lstStyle>
          <a:p>
            <a:pPr algn="ctr"/>
            <a:fld id="{8F82E0A0-C266-4798-8C8F-B9F91E9DA37E}" type="slidenum">
              <a:rPr kumimoji="0" lang="zh-CN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6/30/2006</a:t>
            </a:fld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zh-CN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zh-CN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zh-CN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zh-CN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zh-CN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zh-CN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zh-CN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47664" y="843558"/>
            <a:ext cx="6477000" cy="1030238"/>
          </a:xfrm>
        </p:spPr>
        <p:txBody>
          <a:bodyPr>
            <a:normAutofit/>
          </a:bodyPr>
          <a:lstStyle>
            <a:extLst/>
          </a:lstStyle>
          <a:p>
            <a:r>
              <a:rPr lang="en-US" altLang="zh-CN" sz="2400" dirty="0" smtClean="0"/>
              <a:t>Diverse </a:t>
            </a:r>
            <a:r>
              <a:rPr lang="en-US" altLang="zh-CN" sz="2400" dirty="0"/>
              <a:t>Image-to-Image </a:t>
            </a:r>
            <a:r>
              <a:rPr lang="en-US" altLang="zh-CN" sz="2400" dirty="0" smtClean="0"/>
              <a:t>Translation </a:t>
            </a:r>
            <a:r>
              <a:rPr lang="en-US" altLang="zh-CN" sz="2400" dirty="0"/>
              <a:t>via</a:t>
            </a:r>
            <a:br>
              <a:rPr lang="en-US" altLang="zh-CN" sz="2400" dirty="0"/>
            </a:br>
            <a:r>
              <a:rPr lang="en-US" altLang="zh-CN" sz="2400" dirty="0" smtClean="0"/>
              <a:t>        Disentangled Representations</a:t>
            </a:r>
            <a:endParaRPr lang="zh-CN" sz="240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endParaRPr 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156176" y="285978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孙庆辉</a:t>
            </a:r>
            <a:endParaRPr lang="en-US" altLang="zh-CN" dirty="0" smtClean="0"/>
          </a:p>
          <a:p>
            <a:r>
              <a:rPr lang="en-US" altLang="zh-CN" dirty="0" smtClean="0"/>
              <a:t>2018.9.13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Loss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38864" cy="3268624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8" y="1779662"/>
            <a:ext cx="7880350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8" y="3363838"/>
            <a:ext cx="804545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4916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307580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37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Loss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38864" cy="3268624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9702"/>
            <a:ext cx="87249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149163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3.KL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44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zh-CN" altLang="en-US" sz="3200" dirty="0" smtClean="0"/>
              <a:t>一、目的与贡献</a:t>
            </a:r>
            <a:endParaRPr lang="zh-CN" sz="320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7778824" cy="337943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本文的 目的是对不同域之间的</a:t>
            </a:r>
            <a:r>
              <a:rPr lang="en-US" altLang="zh-CN" sz="1800" dirty="0" smtClean="0"/>
              <a:t>Image</a:t>
            </a:r>
            <a:r>
              <a:rPr lang="zh-CN" altLang="en-US" sz="1800" dirty="0" smtClean="0"/>
              <a:t>进行转换，并且不需要成对的训练样本。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作者提出了一个</a:t>
            </a:r>
            <a:r>
              <a:rPr lang="en-US" altLang="zh-CN" sz="1800" dirty="0" smtClean="0"/>
              <a:t>Image-to-image</a:t>
            </a:r>
            <a:r>
              <a:rPr lang="zh-CN" altLang="en-US" sz="1800" dirty="0" smtClean="0"/>
              <a:t>转换方法，将一张图片提取出域不变的内容特征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domain-invariant content </a:t>
            </a:r>
            <a:r>
              <a:rPr lang="en-US" altLang="zh-CN" sz="1800" dirty="0" smtClean="0"/>
              <a:t>space)</a:t>
            </a:r>
            <a:r>
              <a:rPr lang="zh-CN" altLang="en-US" sz="1800" dirty="0" smtClean="0"/>
              <a:t>和域特有的属性特征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domain-</a:t>
            </a:r>
            <a:r>
              <a:rPr lang="en-US" altLang="zh-CN" sz="1800" dirty="0" err="1"/>
              <a:t>specic</a:t>
            </a:r>
            <a:r>
              <a:rPr lang="en-US" altLang="zh-CN" sz="1800" dirty="0"/>
              <a:t> attribute </a:t>
            </a:r>
            <a:r>
              <a:rPr lang="en-US" altLang="zh-CN" sz="1800" dirty="0" smtClean="0"/>
              <a:t>space)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二、网络架构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0193"/>
            <a:ext cx="650875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84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二、网络架构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1352551"/>
                <a:ext cx="8138864" cy="3268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1800" dirty="0" smtClean="0"/>
                  <a:t>1.</a:t>
                </a:r>
                <a:r>
                  <a:rPr lang="zh-CN" altLang="en-US" sz="1800" dirty="0" smtClean="0"/>
                  <a:t>整个网络对于每个域包括两个</a:t>
                </a:r>
                <a:r>
                  <a:rPr lang="en-US" altLang="zh-CN" sz="1800" dirty="0" smtClean="0"/>
                  <a:t>Encoder</a:t>
                </a:r>
                <a:r>
                  <a:rPr lang="zh-CN" altLang="en-US" sz="1800" dirty="0" smtClean="0"/>
                  <a:t>，一个</a:t>
                </a:r>
                <a:r>
                  <a:rPr lang="en-US" altLang="zh-CN" sz="1800" dirty="0" smtClean="0"/>
                  <a:t>Encoder-c</a:t>
                </a:r>
                <a:r>
                  <a:rPr lang="zh-CN" altLang="en-US" sz="1800" dirty="0" smtClean="0"/>
                  <a:t>提取内容特征</a:t>
                </a:r>
                <a:r>
                  <a:rPr lang="en-US" altLang="zh-CN" sz="1800" dirty="0" smtClean="0"/>
                  <a:t>c</a:t>
                </a:r>
                <a:r>
                  <a:rPr lang="zh-CN" altLang="en-US" sz="1800" dirty="0" smtClean="0"/>
                  <a:t>，一个</a:t>
                </a:r>
                <a:r>
                  <a:rPr lang="en-US" altLang="zh-CN" sz="1800" dirty="0" smtClean="0"/>
                  <a:t>Encoder-a</a:t>
                </a:r>
                <a:r>
                  <a:rPr lang="zh-CN" altLang="en-US" sz="1800" dirty="0" smtClean="0"/>
                  <a:t>提取属性</a:t>
                </a:r>
                <a:r>
                  <a:rPr lang="en-US" altLang="zh-CN" sz="1800" dirty="0" smtClean="0"/>
                  <a:t>(</a:t>
                </a:r>
                <a:r>
                  <a:rPr lang="zh-CN" altLang="en-US" sz="1800" dirty="0" smtClean="0"/>
                  <a:t>风格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特征</a:t>
                </a:r>
                <a:r>
                  <a:rPr lang="en-US" altLang="zh-CN" sz="1800" dirty="0" smtClean="0"/>
                  <a:t>a</a:t>
                </a:r>
                <a:r>
                  <a:rPr lang="zh-CN" altLang="en-US" sz="1800" dirty="0" smtClean="0"/>
                  <a:t>。为了让</a:t>
                </a:r>
                <a:r>
                  <a:rPr lang="en-US" altLang="zh-CN" sz="1800" dirty="0" smtClean="0"/>
                  <a:t>Encoder-c</a:t>
                </a:r>
                <a:r>
                  <a:rPr lang="zh-CN" altLang="en-US" sz="1800" dirty="0" smtClean="0"/>
                  <a:t>具有跨域提取图片内容的能力，两个域的</a:t>
                </a:r>
                <a:r>
                  <a:rPr lang="en-US" altLang="zh-CN" sz="1800" dirty="0" smtClean="0"/>
                  <a:t>Encoder-c</a:t>
                </a:r>
                <a:r>
                  <a:rPr lang="zh-CN" altLang="en-US" sz="1800" dirty="0" smtClean="0"/>
                  <a:t>是共享权重的。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作为判别器，判断</a:t>
                </a:r>
                <a:r>
                  <a:rPr lang="en-US" altLang="zh-CN" sz="1800" dirty="0" smtClean="0"/>
                  <a:t>content-feature</a:t>
                </a:r>
                <a:r>
                  <a:rPr lang="zh-CN" altLang="en-US" sz="1800" dirty="0" smtClean="0"/>
                  <a:t>是来自哪个域，</a:t>
                </a:r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𝑎𝑑𝑣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𝑐𝑜𝑛𝑡𝑒𝑛𝑡</m:t>
                        </m:r>
                      </m:sup>
                    </m:sSubSup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作为</a:t>
                </a:r>
                <a:r>
                  <a:rPr lang="en-US" altLang="zh-CN" sz="1800" dirty="0" smtClean="0"/>
                  <a:t>Loss</a:t>
                </a:r>
                <a:r>
                  <a:rPr lang="zh-CN" altLang="en-US" sz="1800" dirty="0" smtClean="0"/>
                  <a:t>，我们希望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分不清</a:t>
                </a:r>
                <a:r>
                  <a:rPr lang="en-US" altLang="zh-CN" sz="1800" dirty="0" smtClean="0"/>
                  <a:t>content-feature</a:t>
                </a:r>
                <a:r>
                  <a:rPr lang="zh-CN" altLang="en-US" sz="1800" dirty="0" smtClean="0"/>
                  <a:t>来自哪个域的。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3. </a:t>
                </a:r>
                <a:r>
                  <a:rPr lang="zh-CN" altLang="en-US" sz="1800" dirty="0" smtClean="0"/>
                  <a:t>作者引入了</a:t>
                </a:r>
                <a:r>
                  <a:rPr lang="en-US" altLang="zh-CN" sz="1800" dirty="0" smtClean="0"/>
                  <a:t>Cross-cycle Consistency Loss </a:t>
                </a:r>
                <a:r>
                  <a:rPr lang="zh-CN" altLang="en-US" sz="1800" dirty="0" smtClean="0"/>
                  <a:t>来保证经过两轮变换后图片的不变性</a:t>
                </a:r>
                <a:r>
                  <a:rPr lang="en-US" altLang="zh-CN" sz="1800" dirty="0" smtClean="0"/>
                  <a:t>, </a:t>
                </a:r>
                <a:r>
                  <a:rPr lang="zh-CN" altLang="en-US" sz="1800" dirty="0" smtClean="0"/>
                  <a:t>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𝑐𝑐</m:t>
                        </m:r>
                      </m:sup>
                    </m:sSubSup>
                  </m:oMath>
                </a14:m>
                <a:r>
                  <a:rPr lang="en-US" altLang="zh-CN" sz="1800" dirty="0" smtClean="0"/>
                  <a:t> </a:t>
                </a:r>
                <a:r>
                  <a:rPr lang="zh-CN" altLang="en-US" sz="1800" dirty="0" smtClean="0"/>
                  <a:t>表示。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1352551"/>
                <a:ext cx="8138864" cy="3268624"/>
              </a:xfrm>
              <a:blipFill rotWithShape="1">
                <a:blip r:embed="rId2"/>
                <a:stretch>
                  <a:fillRect l="-599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63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二、网络架构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38864" cy="3268624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8858"/>
            <a:ext cx="7776864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12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二、网络架构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09600" y="1352551"/>
                <a:ext cx="8138864" cy="3268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1800" dirty="0" smtClean="0"/>
                  <a:t>1.</a:t>
                </a:r>
                <a:r>
                  <a:rPr lang="zh-CN" altLang="en-US" sz="1800" dirty="0" smtClean="0"/>
                  <a:t>作者</a:t>
                </a:r>
                <a:r>
                  <a:rPr lang="zh-CN" altLang="en-US" sz="1800" dirty="0"/>
                  <a:t>还引入了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𝑎𝑑𝑣</m:t>
                        </m:r>
                      </m:sub>
                      <m:sup>
                        <m:r>
                          <a:rPr lang="en-US" altLang="zh-CN" sz="1800" i="1">
                            <a:latin typeface="Cambria Math"/>
                          </a:rPr>
                          <m:t>𝑑𝑜𝑚𝑎𝑖𝑛</m:t>
                        </m:r>
                      </m:sup>
                    </m:sSubSup>
                  </m:oMath>
                </a14:m>
                <a:r>
                  <a:rPr lang="en-US" altLang="zh-CN" sz="1800" dirty="0"/>
                  <a:t> Loss</a:t>
                </a:r>
                <a:r>
                  <a:rPr lang="zh-CN" altLang="en-US" sz="1800" dirty="0"/>
                  <a:t>，用来分辨生成的图片是否是该域的图片</a:t>
                </a:r>
                <a:r>
                  <a:rPr lang="en-US" altLang="zh-CN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1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altLang="zh-CN" sz="1800" i="1" dirty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1800" dirty="0"/>
                  <a:t>试图生成真实的图片</a:t>
                </a:r>
                <a:r>
                  <a:rPr lang="en-US" altLang="zh-CN" sz="1800" dirty="0"/>
                  <a:t>)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r>
                  <a:rPr lang="en-US" altLang="zh-CN" sz="1800" dirty="0" smtClean="0"/>
                  <a:t>2. </a:t>
                </a:r>
                <a:r>
                  <a:rPr lang="en-US" altLang="zh-CN" sz="1800" dirty="0"/>
                  <a:t>Self-reconstruction loss</a:t>
                </a:r>
                <a:r>
                  <a:rPr lang="en-US" altLang="zh-CN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dirty="0" smtClean="0"/>
                  <a:t>3. </a:t>
                </a:r>
                <a:r>
                  <a:rPr lang="en-US" altLang="zh-CN" sz="1800" dirty="0"/>
                  <a:t>KL loss</a:t>
                </a:r>
                <a:r>
                  <a:rPr lang="en-US" altLang="zh-CN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dirty="0" smtClean="0"/>
                  <a:t>4. </a:t>
                </a:r>
                <a:r>
                  <a:rPr lang="en-US" altLang="zh-CN" sz="1800" dirty="0"/>
                  <a:t>Latent regression loss</a:t>
                </a:r>
                <a:r>
                  <a:rPr lang="en-US" altLang="zh-CN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dirty="0" smtClean="0"/>
                  <a:t>5.</a:t>
                </a:r>
                <a:r>
                  <a:rPr lang="zh-CN" altLang="en-US" sz="1800" dirty="0" smtClean="0"/>
                  <a:t>整体</a:t>
                </a:r>
                <a:r>
                  <a:rPr lang="en-US" altLang="zh-CN" sz="1800" dirty="0" smtClean="0"/>
                  <a:t>Loss</a:t>
                </a:r>
                <a:r>
                  <a:rPr lang="zh-CN" altLang="en-US" sz="1800" dirty="0" smtClean="0"/>
                  <a:t>：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 smtClean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09600" y="1352551"/>
                <a:ext cx="8138864" cy="3268624"/>
              </a:xfrm>
              <a:blipFill rotWithShape="1">
                <a:blip r:embed="rId2"/>
                <a:stretch>
                  <a:fillRect l="-599"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35846"/>
            <a:ext cx="78041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37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三、结果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7614"/>
            <a:ext cx="619268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12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7613"/>
            <a:ext cx="5040560" cy="365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12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 w="76200" cap="flat" cmpd="sng" algn="ctr">
            <a:solidFill>
              <a:schemeClr val="accent4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>
            <a:extLst/>
          </a:lstStyle>
          <a:p>
            <a:endParaRPr lang="zh-CN"/>
          </a:p>
        </p:txBody>
      </p:sp>
      <p:sp>
        <p:nvSpPr>
          <p:cNvPr id="3" name="Shape 2"/>
          <p:cNvSpPr txBox="1">
            <a:spLocks noChangeArrowheads="1"/>
          </p:cNvSpPr>
          <p:nvPr/>
        </p:nvSpPr>
        <p:spPr>
          <a:xfrm>
            <a:off x="685800" y="285750"/>
            <a:ext cx="7772400" cy="838200"/>
          </a:xfrm>
          <a:prstGeom prst="rect">
            <a:avLst/>
          </a:prstGeom>
        </p:spPr>
        <p:txBody>
          <a:bodyPr>
            <a:normAutofit fontScale="98000"/>
          </a:bodyPr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endParaRPr kumimoji="0" lang="zh-CN" sz="4898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1143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001000" y="0"/>
            <a:ext cx="0" cy="51435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0" y="4780298"/>
            <a:ext cx="9144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76600" y="1352550"/>
            <a:ext cx="2590800" cy="2588406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noAutofit/>
          </a:bodyPr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DDDDDD">
                    <a:alpha val="100000"/>
                  </a:srgbClr>
                </a:solidFill>
              </a:rPr>
              <a:t>Thanks</a:t>
            </a:r>
            <a:endParaRPr lang="zh-CN" sz="3600" dirty="0">
              <a:solidFill>
                <a:srgbClr val="DDDDDD">
                  <a:alpha val="100000"/>
                </a:srgbClr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81000" y="4780299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sz="1000" b="1">
                <a:solidFill>
                  <a:schemeClr val="accent1"/>
                </a:solidFill>
                <a:latin typeface="Arial"/>
              </a:rPr>
              <a:t>16x9</a:t>
            </a:r>
            <a:endParaRPr lang="zh-CN" sz="100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143000" y="4399651"/>
            <a:ext cx="6858000" cy="0"/>
          </a:xfrm>
          <a:prstGeom prst="line">
            <a:avLst/>
          </a:prstGeom>
          <a:noFill/>
          <a:ln w="28575" cap="flat" cmpd="sng" algn="ctr">
            <a:solidFill>
              <a:schemeClr val="accent4">
                <a:shade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zh-CN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71600" y="4399651"/>
            <a:ext cx="533400" cy="2442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anchor="t" compatLnSpc="1">
            <a:spAutoFit/>
          </a:bodyPr>
          <a:lstStyle>
            <a:extLst/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sz="1000" b="1">
                <a:solidFill>
                  <a:schemeClr val="accent1"/>
                </a:solidFill>
                <a:latin typeface="Arial"/>
              </a:rPr>
              <a:t>4x3</a:t>
            </a:r>
            <a:endParaRPr lang="zh-CN" sz="1000">
              <a:solidFill>
                <a:schemeClr val="accent1"/>
              </a:solidFill>
              <a:latin typeface="Arial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宽屏演示文稿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306</Words>
  <Application>Microsoft Office PowerPoint</Application>
  <PresentationFormat>全屏显示(16:9)</PresentationFormat>
  <Paragraphs>36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宽屏演示文稿</vt:lpstr>
      <vt:lpstr>Diverse Image-to-Image Translation via         Disentangled Representations</vt:lpstr>
      <vt:lpstr>一、目的与贡献</vt:lpstr>
      <vt:lpstr>二、网络架构</vt:lpstr>
      <vt:lpstr>二、网络架构</vt:lpstr>
      <vt:lpstr>二、网络架构</vt:lpstr>
      <vt:lpstr>二、网络架构</vt:lpstr>
      <vt:lpstr>三、结果</vt:lpstr>
      <vt:lpstr>PowerPoint 演示文稿</vt:lpstr>
      <vt:lpstr>PowerPoint 演示文稿</vt:lpstr>
      <vt:lpstr>Loss</vt:lpstr>
      <vt:lpstr>Loss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2018-09-12T12:00:39Z</dcterms:created>
  <dcterms:modified xsi:type="dcterms:W3CDTF">2018-09-14T01:01:48Z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</Properties>
</file>