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6E169-B953-463E-BC5F-EDD6AAD89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05AE87-665E-46D8-8BCF-A614B176A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929DDB-56D8-4EAE-B85F-F21213E3D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9631-5399-4C2E-ACFB-1197148D4595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5E4803-65EB-4AEB-B938-CD2F4FC9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59A186-59BA-49C8-B424-58B5D0BB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397E-1275-4473-8A52-7380F9511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81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871F1-D216-4C13-AD09-A010198A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4E24ED-89B9-4F6F-B881-FC1BBC374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A4DF77-B2FD-43BA-A260-B803EEEC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9631-5399-4C2E-ACFB-1197148D4595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B79F6-767F-4704-8A19-6288CAD9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75673-D60C-4137-8F28-D02C52F6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397E-1275-4473-8A52-7380F9511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1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90D4C0-77E2-47E1-A840-B356EA654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8F5DEB-CA8C-46B5-837C-ACEEEAF75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ED5BA6-27B8-4FD5-916D-1484574E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9631-5399-4C2E-ACFB-1197148D4595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E1B98B-A508-440E-98A2-683137AE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D2954-A022-438D-AAED-2F61793E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397E-1275-4473-8A52-7380F9511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04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72531-06E2-48A9-8825-618408367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133D4F-23E5-4942-89C5-3123B7617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75EF54-B005-4297-A4C7-2E47E0D7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9631-5399-4C2E-ACFB-1197148D4595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EF003C-4CC9-4DE0-90DD-21A4B98F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5C78C6-8C1A-4F63-AF7A-AAFCCC77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397E-1275-4473-8A52-7380F9511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35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D8948-5807-4BE1-9AAA-AE93BB4F2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6658F3-4E06-4BB6-B738-958F146F5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9AF4E-6B1D-4DFA-B731-516A27D87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9631-5399-4C2E-ACFB-1197148D4595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2E67A-DA67-4429-886A-F62CF84C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607E5-8EE5-4757-B140-0008CD43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397E-1275-4473-8A52-7380F9511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73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F4403-4C24-4BF9-BD5B-837396CEA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8E52D2-95F5-4E63-8842-7A27626F9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08CA9A-EFAF-44EB-8943-5567D1D30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90378B-103E-4E0E-9B45-1A49CA46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9631-5399-4C2E-ACFB-1197148D4595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F4DB1E-E87D-48AB-8854-20A4150BA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B2FCBE-B6CF-46DD-A1E5-A8D6BE01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397E-1275-4473-8A52-7380F9511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28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70BA4-C2DF-4DBC-AC5E-54DC13FB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8AA3AB-1B67-41E8-9004-D737653EB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E506F0-0B11-4188-9CE8-91D6F6418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73EACE-DC58-4828-AD2D-CB8A9433F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4B3FF9-2846-43C7-B55B-789DAEC1A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ACE3B0-F2A9-4BAB-AEF9-A867CA439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9631-5399-4C2E-ACFB-1197148D4595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01BDE2-939C-4933-A285-7A6746EA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C85121-AF18-4A23-92FE-3ABC8796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397E-1275-4473-8A52-7380F9511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04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41B57-4A4D-49FF-B946-D630C6DC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FA64A8-196B-4D34-9A69-B953A4D5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9631-5399-4C2E-ACFB-1197148D4595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0FCE86-E9C3-449F-A3A3-6D7485F3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A53D1E-E16B-483C-AC25-4982DCD1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397E-1275-4473-8A52-7380F9511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0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7AC3E3-2CEB-44E3-A701-73D6756C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9631-5399-4C2E-ACFB-1197148D4595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A8F471-F9F6-4DA8-B2F5-BFE0EDEB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EEDA3A-5F9C-4DA7-AE79-7880AEED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397E-1275-4473-8A52-7380F9511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51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7FB05-7DFB-47A2-877B-24F485CD6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8C707-CA40-481D-8C82-9344D0B28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A29556-234B-4C8D-A659-2649DFF39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2BD748-7682-4431-A33A-72C10FFEA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9631-5399-4C2E-ACFB-1197148D4595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3FE5BB-912B-45EF-A6BE-AE67A54A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86A1B8-49DB-4952-AB75-02FE8CEFA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397E-1275-4473-8A52-7380F9511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46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D42A5-545E-4D3E-BAD0-EDF00EBE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E8F89C-857E-4F49-8AD8-C30A062FC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C99A88-8E14-4CFE-A372-23C9D55C1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BA9F2C-5A4D-44AB-B183-F01CC186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9631-5399-4C2E-ACFB-1197148D4595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25A2BB-B5AE-41DF-AA5F-4AEF45F7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46C4A8-7415-46FB-BD84-743A975A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397E-1275-4473-8A52-7380F9511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65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A29110-1578-44B8-9C98-1433093B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6669CB-D084-464C-B0F3-830B0A1A0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0ADD39-1C93-43DD-80D9-612763E2D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9631-5399-4C2E-ACFB-1197148D4595}" type="datetimeFigureOut">
              <a:rPr lang="zh-CN" altLang="en-US" smtClean="0"/>
              <a:t>2018/9/7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486B80-2CB8-4A33-998D-DAF6A7868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6FC508-66D1-4EA1-A680-1C1B250C0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2397E-1275-4473-8A52-7380F9511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9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39A89-CB34-496A-9051-9333F1DB3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再谈图卷积网络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0AF21A-903B-4BFC-A532-A95AD4CD7C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659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D8B95-FA09-449A-8A14-30D1783B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图卷积网络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1A53F3-085E-4D97-B752-A931F9A6A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DF24E9-2DF6-4558-A6ED-ED528082F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915319"/>
            <a:ext cx="96964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5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196B3-DE04-4AFC-93A9-A4E31493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图卷积的核心：卷积操作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A502FA-61EA-48AB-8D13-AEE9FABAFB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其中：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000" dirty="0"/>
                  <a:t>矩阵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2000" dirty="0"/>
                  <a:t>的特征值分解，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000" dirty="0"/>
                  <a:t>为特征向量矩阵，标准正交。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/>
                  <a:t>为特征值。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sz="2000" dirty="0"/>
                  <a:t>为一个半径为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步长的</a:t>
                </a:r>
                <a:r>
                  <a:rPr lang="en-US" altLang="zh-CN" sz="2000" dirty="0"/>
                  <a:t>filter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A502FA-61EA-48AB-8D13-AEE9FABAFB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5B0AF81-D8D9-43A1-AA30-5E7B855F2E8D}"/>
              </a:ext>
            </a:extLst>
          </p:cNvPr>
          <p:cNvCxnSpPr/>
          <p:nvPr/>
        </p:nvCxnSpPr>
        <p:spPr>
          <a:xfrm flipH="1">
            <a:off x="8086987" y="2776757"/>
            <a:ext cx="10150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FB99C83-3BE1-4AD9-9EDD-04E811503B2B}"/>
              </a:ext>
            </a:extLst>
          </p:cNvPr>
          <p:cNvSpPr txBox="1"/>
          <p:nvPr/>
        </p:nvSpPr>
        <p:spPr>
          <a:xfrm>
            <a:off x="8086987" y="2920085"/>
            <a:ext cx="1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傅立叶变换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4E11A75-A000-4C18-A722-A1B0C4E9043F}"/>
              </a:ext>
            </a:extLst>
          </p:cNvPr>
          <p:cNvCxnSpPr/>
          <p:nvPr/>
        </p:nvCxnSpPr>
        <p:spPr>
          <a:xfrm>
            <a:off x="4664279" y="3523376"/>
            <a:ext cx="4563611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C495073-C121-4CEE-9223-2666446C4A58}"/>
              </a:ext>
            </a:extLst>
          </p:cNvPr>
          <p:cNvSpPr txBox="1"/>
          <p:nvPr/>
        </p:nvSpPr>
        <p:spPr>
          <a:xfrm>
            <a:off x="6301530" y="3523376"/>
            <a:ext cx="111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频域乘积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506E92B-FF28-42D3-9933-84B499D74625}"/>
              </a:ext>
            </a:extLst>
          </p:cNvPr>
          <p:cNvCxnSpPr/>
          <p:nvPr/>
        </p:nvCxnSpPr>
        <p:spPr>
          <a:xfrm>
            <a:off x="4236440" y="3951431"/>
            <a:ext cx="499145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D250913-7BCA-4874-8EB5-B827F7F34877}"/>
              </a:ext>
            </a:extLst>
          </p:cNvPr>
          <p:cNvSpPr txBox="1"/>
          <p:nvPr/>
        </p:nvSpPr>
        <p:spPr>
          <a:xfrm>
            <a:off x="4236440" y="4001294"/>
            <a:ext cx="229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傅立叶变换的逆变换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D75A362-5DB6-43E9-B818-D1397996F477}"/>
              </a:ext>
            </a:extLst>
          </p:cNvPr>
          <p:cNvSpPr txBox="1"/>
          <p:nvPr/>
        </p:nvSpPr>
        <p:spPr>
          <a:xfrm>
            <a:off x="838200" y="6063110"/>
            <a:ext cx="10830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下面演示如何用</a:t>
            </a:r>
            <a:r>
              <a:rPr lang="zh-CN" altLang="en-US" sz="2400" b="1" dirty="0">
                <a:solidFill>
                  <a:srgbClr val="FF0000"/>
                </a:solidFill>
              </a:rPr>
              <a:t>正常人的思路</a:t>
            </a:r>
            <a:r>
              <a:rPr lang="zh-CN" altLang="en-US" sz="2400" dirty="0"/>
              <a:t>推导出这条公式，并解释这条公式到底干了什么。</a:t>
            </a:r>
          </a:p>
        </p:txBody>
      </p:sp>
    </p:spTree>
    <p:extLst>
      <p:ext uri="{BB962C8B-B14F-4D97-AF65-F5344CB8AC3E}">
        <p14:creationId xmlns:p14="http://schemas.microsoft.com/office/powerpoint/2010/main" val="330686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F3CF3-B408-484F-B8C3-0415DA332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538327-1F47-40BD-925A-F449DC1939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/>
                  <a:t>Graph Laplacian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sz="2000" dirty="0"/>
                  <a:t>;</a:t>
                </a:r>
              </a:p>
              <a:p>
                <a:r>
                  <a:rPr lang="zh-CN" altLang="en-US" sz="20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diag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/>
                  <a:t>为图的节点度数矩阵，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sz="2000" dirty="0"/>
                  <a:t>为图的邻接矩阵</a:t>
                </a:r>
                <a:r>
                  <a:rPr lang="en-US" altLang="zh-CN" sz="2000" dirty="0"/>
                  <a:t>;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zh-CN" altLang="en-US" sz="2000" dirty="0"/>
                  <a:t>为归一化的</a:t>
                </a:r>
                <a:r>
                  <a:rPr lang="en-US" altLang="zh-CN" sz="2000" dirty="0"/>
                  <a:t>Graph Laplacian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538327-1F47-40BD-925A-F449DC1939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69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F492219-C835-4DF3-AD58-9826CACD69EA}"/>
              </a:ext>
            </a:extLst>
          </p:cNvPr>
          <p:cNvCxnSpPr>
            <a:cxnSpLocks/>
          </p:cNvCxnSpPr>
          <p:nvPr/>
        </p:nvCxnSpPr>
        <p:spPr>
          <a:xfrm flipH="1" flipV="1">
            <a:off x="9335364" y="2959248"/>
            <a:ext cx="304273" cy="6405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D9E0BFC-C621-4A0D-89F3-D69899EAA2A5}"/>
              </a:ext>
            </a:extLst>
          </p:cNvPr>
          <p:cNvCxnSpPr>
            <a:cxnSpLocks/>
          </p:cNvCxnSpPr>
          <p:nvPr/>
        </p:nvCxnSpPr>
        <p:spPr>
          <a:xfrm flipV="1">
            <a:off x="9639636" y="3015536"/>
            <a:ext cx="550234" cy="584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68E4E1A-5BD8-4FAC-A417-92A742CEE403}"/>
              </a:ext>
            </a:extLst>
          </p:cNvPr>
          <p:cNvCxnSpPr>
            <a:cxnSpLocks/>
          </p:cNvCxnSpPr>
          <p:nvPr/>
        </p:nvCxnSpPr>
        <p:spPr>
          <a:xfrm flipV="1">
            <a:off x="9487500" y="3593530"/>
            <a:ext cx="146738" cy="4849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71369C5E-4E85-49E6-8B0F-32A0B0527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信号融合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93F4DE-E3BF-4073-B022-B87198FFED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取特征的其中一维作为输入信号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000" dirty="0"/>
                  <a:t>。下面研究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000" dirty="0"/>
                  <a:t>的含义。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93F4DE-E3BF-4073-B022-B87198FFED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194AD5F1-5762-40FA-BAEB-FE6C78001B75}"/>
              </a:ext>
            </a:extLst>
          </p:cNvPr>
          <p:cNvSpPr/>
          <p:nvPr/>
        </p:nvSpPr>
        <p:spPr>
          <a:xfrm>
            <a:off x="1318111" y="2322855"/>
            <a:ext cx="1996580" cy="19965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92C1FA-AF39-4371-909B-0BA4566AE1F3}"/>
              </a:ext>
            </a:extLst>
          </p:cNvPr>
          <p:cNvSpPr/>
          <p:nvPr/>
        </p:nvSpPr>
        <p:spPr>
          <a:xfrm>
            <a:off x="3642210" y="2322855"/>
            <a:ext cx="318082" cy="19965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05FD424-ACE3-4E57-B2E3-287F2879B915}"/>
                  </a:ext>
                </a:extLst>
              </p:cNvPr>
              <p:cNvSpPr txBox="1"/>
              <p:nvPr/>
            </p:nvSpPr>
            <p:spPr>
              <a:xfrm>
                <a:off x="2054758" y="4401734"/>
                <a:ext cx="523285" cy="593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05FD424-ACE3-4E57-B2E3-287F2879B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758" y="4401734"/>
                <a:ext cx="523285" cy="5937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839EA8-824A-442A-BDE0-010923D74045}"/>
                  </a:ext>
                </a:extLst>
              </p:cNvPr>
              <p:cNvSpPr/>
              <p:nvPr/>
            </p:nvSpPr>
            <p:spPr>
              <a:xfrm>
                <a:off x="4205566" y="3028757"/>
                <a:ext cx="6030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839EA8-824A-442A-BDE0-010923D74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566" y="3028757"/>
                <a:ext cx="60305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A11AF69-383D-48E7-B7E5-2B6D5C1264B4}"/>
                  </a:ext>
                </a:extLst>
              </p:cNvPr>
              <p:cNvSpPr/>
              <p:nvPr/>
            </p:nvSpPr>
            <p:spPr>
              <a:xfrm>
                <a:off x="3535845" y="4500531"/>
                <a:ext cx="1118127" cy="605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A11AF69-383D-48E7-B7E5-2B6D5C126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845" y="4500531"/>
                <a:ext cx="1118127" cy="6052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B48774D1-A2CE-417B-9581-90D2A90A8D5E}"/>
              </a:ext>
            </a:extLst>
          </p:cNvPr>
          <p:cNvSpPr/>
          <p:nvPr/>
        </p:nvSpPr>
        <p:spPr>
          <a:xfrm>
            <a:off x="4969069" y="2322855"/>
            <a:ext cx="318082" cy="19965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55B4A1B-4EC0-4035-A87D-0C153D339C08}"/>
                  </a:ext>
                </a:extLst>
              </p:cNvPr>
              <p:cNvSpPr/>
              <p:nvPr/>
            </p:nvSpPr>
            <p:spPr>
              <a:xfrm>
                <a:off x="4710303" y="4500531"/>
                <a:ext cx="1322991" cy="605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55B4A1B-4EC0-4035-A87D-0C153D339C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303" y="4500531"/>
                <a:ext cx="1322991" cy="6052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CF5A157D-2A6F-421A-9DAC-CF0B5D357335}"/>
              </a:ext>
            </a:extLst>
          </p:cNvPr>
          <p:cNvSpPr/>
          <p:nvPr/>
        </p:nvSpPr>
        <p:spPr>
          <a:xfrm>
            <a:off x="1318110" y="2322855"/>
            <a:ext cx="1996580" cy="243281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1695F26-7993-4F24-9C60-D52FF1D0059C}"/>
              </a:ext>
            </a:extLst>
          </p:cNvPr>
          <p:cNvSpPr/>
          <p:nvPr/>
        </p:nvSpPr>
        <p:spPr>
          <a:xfrm>
            <a:off x="4901607" y="2322855"/>
            <a:ext cx="453005" cy="243281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C446127-53C1-4365-B026-1B8A01C5DDB1}"/>
              </a:ext>
            </a:extLst>
          </p:cNvPr>
          <p:cNvSpPr/>
          <p:nvPr/>
        </p:nvSpPr>
        <p:spPr>
          <a:xfrm>
            <a:off x="9443109" y="3403288"/>
            <a:ext cx="393055" cy="3930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848948D-DDA7-48F0-99B7-5CB8AAC3FFF7}"/>
              </a:ext>
            </a:extLst>
          </p:cNvPr>
          <p:cNvSpPr/>
          <p:nvPr/>
        </p:nvSpPr>
        <p:spPr>
          <a:xfrm>
            <a:off x="9227619" y="2841995"/>
            <a:ext cx="215490" cy="21549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FC1C791-D0E1-46A3-AFC1-83F8A2191D02}"/>
              </a:ext>
            </a:extLst>
          </p:cNvPr>
          <p:cNvSpPr/>
          <p:nvPr/>
        </p:nvSpPr>
        <p:spPr>
          <a:xfrm>
            <a:off x="10105882" y="2907791"/>
            <a:ext cx="215490" cy="21549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794F4AA-7DF3-4C5F-AE81-3412486E909A}"/>
              </a:ext>
            </a:extLst>
          </p:cNvPr>
          <p:cNvSpPr/>
          <p:nvPr/>
        </p:nvSpPr>
        <p:spPr>
          <a:xfrm>
            <a:off x="9374356" y="3977218"/>
            <a:ext cx="215490" cy="21549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AC007D4-5816-4AAD-AE17-98F3BC86908E}"/>
                  </a:ext>
                </a:extLst>
              </p:cNvPr>
              <p:cNvSpPr txBox="1"/>
              <p:nvPr/>
            </p:nvSpPr>
            <p:spPr>
              <a:xfrm>
                <a:off x="8979774" y="3038558"/>
                <a:ext cx="275295" cy="392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AC007D4-5816-4AAD-AE17-98F3BC869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774" y="3038558"/>
                <a:ext cx="275295" cy="392800"/>
              </a:xfrm>
              <a:prstGeom prst="rect">
                <a:avLst/>
              </a:prstGeom>
              <a:blipFill>
                <a:blip r:embed="rId7"/>
                <a:stretch>
                  <a:fillRect t="-3077" r="-8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7CF968B-75D4-47FB-A15C-33B5DF1E9C70}"/>
                  </a:ext>
                </a:extLst>
              </p:cNvPr>
              <p:cNvSpPr txBox="1"/>
              <p:nvPr/>
            </p:nvSpPr>
            <p:spPr>
              <a:xfrm>
                <a:off x="9472087" y="3428866"/>
                <a:ext cx="275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7CF968B-75D4-47FB-A15C-33B5DF1E9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087" y="3428866"/>
                <a:ext cx="275295" cy="369332"/>
              </a:xfrm>
              <a:prstGeom prst="rect">
                <a:avLst/>
              </a:prstGeom>
              <a:blipFill>
                <a:blip r:embed="rId8"/>
                <a:stretch>
                  <a:fillRect r="-2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B41DDDE-1BAD-436D-A377-0415DFCB415F}"/>
                  </a:ext>
                </a:extLst>
              </p:cNvPr>
              <p:cNvSpPr txBox="1"/>
              <p:nvPr/>
            </p:nvSpPr>
            <p:spPr>
              <a:xfrm>
                <a:off x="9164396" y="2777467"/>
                <a:ext cx="275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B41DDDE-1BAD-436D-A377-0415DFCB4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396" y="2777467"/>
                <a:ext cx="275295" cy="307777"/>
              </a:xfrm>
              <a:prstGeom prst="rect">
                <a:avLst/>
              </a:prstGeom>
              <a:blipFill>
                <a:blip r:embed="rId9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7196C25-5B7D-45C0-A375-5EB4FFE5AAD1}"/>
                  </a:ext>
                </a:extLst>
              </p:cNvPr>
              <p:cNvSpPr txBox="1"/>
              <p:nvPr/>
            </p:nvSpPr>
            <p:spPr>
              <a:xfrm>
                <a:off x="10046077" y="2843947"/>
                <a:ext cx="275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7196C25-5B7D-45C0-A375-5EB4FFE5A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077" y="2843947"/>
                <a:ext cx="275295" cy="307777"/>
              </a:xfrm>
              <a:prstGeom prst="rect">
                <a:avLst/>
              </a:prstGeom>
              <a:blipFill>
                <a:blip r:embed="rId10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4ED0388-98B4-4248-8962-843EF53A17D3}"/>
                  </a:ext>
                </a:extLst>
              </p:cNvPr>
              <p:cNvSpPr txBox="1"/>
              <p:nvPr/>
            </p:nvSpPr>
            <p:spPr>
              <a:xfrm>
                <a:off x="9314551" y="3909250"/>
                <a:ext cx="275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4ED0388-98B4-4248-8962-843EF53A1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551" y="3909250"/>
                <a:ext cx="275295" cy="307777"/>
              </a:xfrm>
              <a:prstGeom prst="rect">
                <a:avLst/>
              </a:prstGeom>
              <a:blipFill>
                <a:blip r:embed="rId11"/>
                <a:stretch>
                  <a:fillRect r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7DE187E-A6A2-4143-99CA-1CACF3273183}"/>
                  </a:ext>
                </a:extLst>
              </p:cNvPr>
              <p:cNvSpPr txBox="1"/>
              <p:nvPr/>
            </p:nvSpPr>
            <p:spPr>
              <a:xfrm>
                <a:off x="9931639" y="3108879"/>
                <a:ext cx="275295" cy="392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7DE187E-A6A2-4143-99CA-1CACF3273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639" y="3108879"/>
                <a:ext cx="275295" cy="392800"/>
              </a:xfrm>
              <a:prstGeom prst="rect">
                <a:avLst/>
              </a:prstGeom>
              <a:blipFill>
                <a:blip r:embed="rId12"/>
                <a:stretch>
                  <a:fillRect t="-3125" r="-8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FC83C5F-CB8F-4E8D-A132-8656A69A0AE4}"/>
                  </a:ext>
                </a:extLst>
              </p:cNvPr>
              <p:cNvSpPr txBox="1"/>
              <p:nvPr/>
            </p:nvSpPr>
            <p:spPr>
              <a:xfrm>
                <a:off x="9079439" y="3589776"/>
                <a:ext cx="275295" cy="392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FC83C5F-CB8F-4E8D-A132-8656A69A0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9439" y="3589776"/>
                <a:ext cx="275295" cy="392800"/>
              </a:xfrm>
              <a:prstGeom prst="rect">
                <a:avLst/>
              </a:prstGeom>
              <a:blipFill>
                <a:blip r:embed="rId13"/>
                <a:stretch>
                  <a:fillRect t="-3125" r="-78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F4B3AF4-3672-4F52-9D02-5B91CD14D02A}"/>
                  </a:ext>
                </a:extLst>
              </p:cNvPr>
              <p:cNvSpPr txBox="1"/>
              <p:nvPr/>
            </p:nvSpPr>
            <p:spPr>
              <a:xfrm>
                <a:off x="1184950" y="5448702"/>
                <a:ext cx="5057538" cy="4507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e>
                        </m:d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dirty="0"/>
                  <a:t>+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dirty="0"/>
                  <a:t>+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F4B3AF4-3672-4F52-9D02-5B91CD14D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950" y="5448702"/>
                <a:ext cx="5057538" cy="450764"/>
              </a:xfrm>
              <a:prstGeom prst="rect">
                <a:avLst/>
              </a:prstGeom>
              <a:blipFill>
                <a:blip r:embed="rId1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98E227D-550B-45E9-9555-5DD305264F35}"/>
                  </a:ext>
                </a:extLst>
              </p:cNvPr>
              <p:cNvSpPr txBox="1"/>
              <p:nvPr/>
            </p:nvSpPr>
            <p:spPr>
              <a:xfrm>
                <a:off x="6107834" y="5530134"/>
                <a:ext cx="5743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为节点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周围半径为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的邻域的节点的信号的加权和。</a:t>
                </a: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98E227D-550B-45E9-9555-5DD305264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834" y="5530134"/>
                <a:ext cx="5743880" cy="369332"/>
              </a:xfrm>
              <a:prstGeom prst="rect">
                <a:avLst/>
              </a:prstGeom>
              <a:blipFill>
                <a:blip r:embed="rId15"/>
                <a:stretch>
                  <a:fillRect l="-95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069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98EE527-CF57-4E96-9F45-A1975F61360B}"/>
              </a:ext>
            </a:extLst>
          </p:cNvPr>
          <p:cNvCxnSpPr>
            <a:cxnSpLocks/>
          </p:cNvCxnSpPr>
          <p:nvPr/>
        </p:nvCxnSpPr>
        <p:spPr>
          <a:xfrm flipV="1">
            <a:off x="10029649" y="3398510"/>
            <a:ext cx="181158" cy="511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12B9361-B699-4EFE-ADAC-8BC567C0B0AD}"/>
              </a:ext>
            </a:extLst>
          </p:cNvPr>
          <p:cNvCxnSpPr>
            <a:cxnSpLocks/>
          </p:cNvCxnSpPr>
          <p:nvPr/>
        </p:nvCxnSpPr>
        <p:spPr>
          <a:xfrm flipH="1" flipV="1">
            <a:off x="9750638" y="3467222"/>
            <a:ext cx="280565" cy="4271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0D9907D-CC55-4104-8078-7BB41D85B516}"/>
              </a:ext>
            </a:extLst>
          </p:cNvPr>
          <p:cNvCxnSpPr>
            <a:cxnSpLocks/>
          </p:cNvCxnSpPr>
          <p:nvPr/>
        </p:nvCxnSpPr>
        <p:spPr>
          <a:xfrm flipV="1">
            <a:off x="10899968" y="3441273"/>
            <a:ext cx="181158" cy="511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C494ECF-9B3E-4674-B2F8-6FC28AC6090E}"/>
              </a:ext>
            </a:extLst>
          </p:cNvPr>
          <p:cNvCxnSpPr>
            <a:cxnSpLocks/>
          </p:cNvCxnSpPr>
          <p:nvPr/>
        </p:nvCxnSpPr>
        <p:spPr>
          <a:xfrm flipH="1" flipV="1">
            <a:off x="10620957" y="3509985"/>
            <a:ext cx="280565" cy="4271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216F8FB-12F7-451F-8B1B-BEE5B1030CCB}"/>
              </a:ext>
            </a:extLst>
          </p:cNvPr>
          <p:cNvCxnSpPr>
            <a:cxnSpLocks/>
          </p:cNvCxnSpPr>
          <p:nvPr/>
        </p:nvCxnSpPr>
        <p:spPr>
          <a:xfrm flipV="1">
            <a:off x="9995658" y="4985840"/>
            <a:ext cx="181158" cy="511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D1D374A-6843-4A18-A6DB-0C91CE601FA3}"/>
              </a:ext>
            </a:extLst>
          </p:cNvPr>
          <p:cNvCxnSpPr>
            <a:cxnSpLocks/>
          </p:cNvCxnSpPr>
          <p:nvPr/>
        </p:nvCxnSpPr>
        <p:spPr>
          <a:xfrm flipH="1" flipV="1">
            <a:off x="10177767" y="4985840"/>
            <a:ext cx="280565" cy="4271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AC28D73D-DC11-4863-8D1D-4EAD680B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信号融合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A6E56F-CD02-4CCA-AC08-42308799A2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000" dirty="0"/>
                  <a:t>中包含半径为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的信号加权和</a:t>
                </a:r>
                <a:r>
                  <a:rPr lang="en-US" altLang="zh-CN" sz="2000" dirty="0"/>
                  <a:t>;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2)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000" dirty="0"/>
                  <a:t>中即会包含半径为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的邻域节点的信号加权和。</a:t>
                </a:r>
                <a:endParaRPr lang="en-US" altLang="zh-CN" sz="2000" dirty="0"/>
              </a:p>
              <a:p>
                <a:r>
                  <a:rPr lang="en-US" altLang="zh-CN" sz="2000" dirty="0"/>
                  <a:t>……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000" dirty="0"/>
                  <a:t>中即会包含半径为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的邻域节点的信号加权和。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A6E56F-CD02-4CCA-AC08-42308799A2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42CAFA0-D58B-44B9-84DD-D38742D38C93}"/>
              </a:ext>
            </a:extLst>
          </p:cNvPr>
          <p:cNvCxnSpPr>
            <a:cxnSpLocks/>
          </p:cNvCxnSpPr>
          <p:nvPr/>
        </p:nvCxnSpPr>
        <p:spPr>
          <a:xfrm flipH="1" flipV="1">
            <a:off x="10019176" y="3873648"/>
            <a:ext cx="304273" cy="6405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0788C4F-6AB7-474D-AC75-56ACF4FE15BC}"/>
              </a:ext>
            </a:extLst>
          </p:cNvPr>
          <p:cNvCxnSpPr>
            <a:cxnSpLocks/>
          </p:cNvCxnSpPr>
          <p:nvPr/>
        </p:nvCxnSpPr>
        <p:spPr>
          <a:xfrm flipV="1">
            <a:off x="10323448" y="3929936"/>
            <a:ext cx="550234" cy="584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1737812-297F-4190-9802-4EC29BA1EC71}"/>
              </a:ext>
            </a:extLst>
          </p:cNvPr>
          <p:cNvCxnSpPr>
            <a:cxnSpLocks/>
          </p:cNvCxnSpPr>
          <p:nvPr/>
        </p:nvCxnSpPr>
        <p:spPr>
          <a:xfrm flipV="1">
            <a:off x="10171312" y="4507930"/>
            <a:ext cx="146738" cy="4849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D11A936A-E34F-47EC-8605-E309282DE259}"/>
              </a:ext>
            </a:extLst>
          </p:cNvPr>
          <p:cNvSpPr/>
          <p:nvPr/>
        </p:nvSpPr>
        <p:spPr>
          <a:xfrm>
            <a:off x="10126921" y="4317688"/>
            <a:ext cx="393055" cy="3930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BED8AF1-B87B-4F90-A9E9-75BED1E2599C}"/>
              </a:ext>
            </a:extLst>
          </p:cNvPr>
          <p:cNvSpPr/>
          <p:nvPr/>
        </p:nvSpPr>
        <p:spPr>
          <a:xfrm>
            <a:off x="9911431" y="3756395"/>
            <a:ext cx="215490" cy="21549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56E3ACF-474C-41B0-93A1-E3A712B9B1F2}"/>
              </a:ext>
            </a:extLst>
          </p:cNvPr>
          <p:cNvSpPr/>
          <p:nvPr/>
        </p:nvSpPr>
        <p:spPr>
          <a:xfrm>
            <a:off x="10789694" y="3822191"/>
            <a:ext cx="215490" cy="21549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F80F14F-86AC-43FB-88C3-52C2BEE6B945}"/>
              </a:ext>
            </a:extLst>
          </p:cNvPr>
          <p:cNvSpPr/>
          <p:nvPr/>
        </p:nvSpPr>
        <p:spPr>
          <a:xfrm>
            <a:off x="10058168" y="4891618"/>
            <a:ext cx="215490" cy="21549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ED5A568-0D24-4B8D-A957-08A66028C87C}"/>
                  </a:ext>
                </a:extLst>
              </p:cNvPr>
              <p:cNvSpPr txBox="1"/>
              <p:nvPr/>
            </p:nvSpPr>
            <p:spPr>
              <a:xfrm>
                <a:off x="9663586" y="3952958"/>
                <a:ext cx="275295" cy="392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ED5A568-0D24-4B8D-A957-08A66028C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3586" y="3952958"/>
                <a:ext cx="275295" cy="392800"/>
              </a:xfrm>
              <a:prstGeom prst="rect">
                <a:avLst/>
              </a:prstGeom>
              <a:blipFill>
                <a:blip r:embed="rId3"/>
                <a:stretch>
                  <a:fillRect t="-3077" r="-8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F956601-4569-40F4-BB2B-E77F3312FDE9}"/>
                  </a:ext>
                </a:extLst>
              </p:cNvPr>
              <p:cNvSpPr txBox="1"/>
              <p:nvPr/>
            </p:nvSpPr>
            <p:spPr>
              <a:xfrm>
                <a:off x="10155899" y="4343266"/>
                <a:ext cx="275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F956601-4569-40F4-BB2B-E77F3312F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5899" y="4343266"/>
                <a:ext cx="275295" cy="369332"/>
              </a:xfrm>
              <a:prstGeom prst="rect">
                <a:avLst/>
              </a:prstGeom>
              <a:blipFill>
                <a:blip r:embed="rId4"/>
                <a:stretch>
                  <a:fillRect r="-2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9213C72-B8EB-4C82-B58B-4C5A19AC1916}"/>
                  </a:ext>
                </a:extLst>
              </p:cNvPr>
              <p:cNvSpPr txBox="1"/>
              <p:nvPr/>
            </p:nvSpPr>
            <p:spPr>
              <a:xfrm>
                <a:off x="9848208" y="3691867"/>
                <a:ext cx="275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9213C72-B8EB-4C82-B58B-4C5A19AC1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208" y="3691867"/>
                <a:ext cx="275295" cy="307777"/>
              </a:xfrm>
              <a:prstGeom prst="rect">
                <a:avLst/>
              </a:prstGeom>
              <a:blipFill>
                <a:blip r:embed="rId5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3E130C7-A5F3-4143-BDC7-099F74CC5505}"/>
                  </a:ext>
                </a:extLst>
              </p:cNvPr>
              <p:cNvSpPr txBox="1"/>
              <p:nvPr/>
            </p:nvSpPr>
            <p:spPr>
              <a:xfrm>
                <a:off x="10721689" y="3756306"/>
                <a:ext cx="275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3E130C7-A5F3-4143-BDC7-099F74CC5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1689" y="3756306"/>
                <a:ext cx="275295" cy="307777"/>
              </a:xfrm>
              <a:prstGeom prst="rect">
                <a:avLst/>
              </a:prstGeom>
              <a:blipFill>
                <a:blip r:embed="rId6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968FAC2-753B-4797-A182-0C486497E2CA}"/>
                  </a:ext>
                </a:extLst>
              </p:cNvPr>
              <p:cNvSpPr txBox="1"/>
              <p:nvPr/>
            </p:nvSpPr>
            <p:spPr>
              <a:xfrm>
                <a:off x="9998363" y="4823650"/>
                <a:ext cx="275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968FAC2-753B-4797-A182-0C486497E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8363" y="4823650"/>
                <a:ext cx="275295" cy="307777"/>
              </a:xfrm>
              <a:prstGeom prst="rect">
                <a:avLst/>
              </a:prstGeom>
              <a:blipFill>
                <a:blip r:embed="rId7"/>
                <a:stretch>
                  <a:fillRect r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29F4940-0CE0-487C-9695-5D698391111F}"/>
                  </a:ext>
                </a:extLst>
              </p:cNvPr>
              <p:cNvSpPr txBox="1"/>
              <p:nvPr/>
            </p:nvSpPr>
            <p:spPr>
              <a:xfrm>
                <a:off x="10615451" y="4023279"/>
                <a:ext cx="275295" cy="392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29F4940-0CE0-487C-9695-5D6983911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5451" y="4023279"/>
                <a:ext cx="275295" cy="392800"/>
              </a:xfrm>
              <a:prstGeom prst="rect">
                <a:avLst/>
              </a:prstGeom>
              <a:blipFill>
                <a:blip r:embed="rId8"/>
                <a:stretch>
                  <a:fillRect t="-3125" r="-78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085FF81-A579-4128-9F83-ADAF6823B9A5}"/>
                  </a:ext>
                </a:extLst>
              </p:cNvPr>
              <p:cNvSpPr txBox="1"/>
              <p:nvPr/>
            </p:nvSpPr>
            <p:spPr>
              <a:xfrm>
                <a:off x="9763251" y="4504176"/>
                <a:ext cx="275295" cy="392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085FF81-A579-4128-9F83-ADAF6823B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251" y="4504176"/>
                <a:ext cx="275295" cy="392800"/>
              </a:xfrm>
              <a:prstGeom prst="rect">
                <a:avLst/>
              </a:prstGeom>
              <a:blipFill>
                <a:blip r:embed="rId9"/>
                <a:stretch>
                  <a:fillRect t="-3125" r="-8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D78F487A-D197-4121-9497-2B0B28A6F983}"/>
              </a:ext>
            </a:extLst>
          </p:cNvPr>
          <p:cNvSpPr/>
          <p:nvPr/>
        </p:nvSpPr>
        <p:spPr>
          <a:xfrm>
            <a:off x="9870747" y="5412950"/>
            <a:ext cx="215490" cy="21549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86B22F3-12CC-4A47-B121-EEA9E5BE3889}"/>
              </a:ext>
            </a:extLst>
          </p:cNvPr>
          <p:cNvSpPr/>
          <p:nvPr/>
        </p:nvSpPr>
        <p:spPr>
          <a:xfrm>
            <a:off x="10323449" y="5347493"/>
            <a:ext cx="215490" cy="21549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6CE707F-6854-4D5D-9D9C-49BF106814CD}"/>
              </a:ext>
            </a:extLst>
          </p:cNvPr>
          <p:cNvSpPr/>
          <p:nvPr/>
        </p:nvSpPr>
        <p:spPr>
          <a:xfrm>
            <a:off x="9642426" y="3409521"/>
            <a:ext cx="215490" cy="21549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6F61952-DD66-4EEE-A9D7-377B8C3941EC}"/>
              </a:ext>
            </a:extLst>
          </p:cNvPr>
          <p:cNvSpPr/>
          <p:nvPr/>
        </p:nvSpPr>
        <p:spPr>
          <a:xfrm>
            <a:off x="10099581" y="3314860"/>
            <a:ext cx="215490" cy="21549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1CCA136-E214-459F-BF51-2F88423269C4}"/>
              </a:ext>
            </a:extLst>
          </p:cNvPr>
          <p:cNvSpPr/>
          <p:nvPr/>
        </p:nvSpPr>
        <p:spPr>
          <a:xfrm>
            <a:off x="10531535" y="3437211"/>
            <a:ext cx="215490" cy="21549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13EFDDA2-7744-4D45-80D6-B21734B128BF}"/>
              </a:ext>
            </a:extLst>
          </p:cNvPr>
          <p:cNvSpPr/>
          <p:nvPr/>
        </p:nvSpPr>
        <p:spPr>
          <a:xfrm>
            <a:off x="10965043" y="3363822"/>
            <a:ext cx="215490" cy="21549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61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8012E-227B-4BE2-A7AB-9E27B12A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混合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55D27B-31B6-4A0B-8312-449632B91E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混合不同半径邻域所得到的输出信号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</m:d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</m:d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</m:d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</m:d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r>
                  <a:rPr lang="zh-CN" altLang="en-US" sz="2000" dirty="0"/>
                  <a:t>为不同半径的邻域添加不同的权重控制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</m:d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55D27B-31B6-4A0B-8312-449632B91E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07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B92A9-C0E2-4F13-A20A-426772B68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化简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5E38D6-6222-46A2-A61B-07B03C1D3B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2000" dirty="0"/>
                  <a:t>复杂度太高，可以对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zh-CN" altLang="en-US" sz="2000" dirty="0"/>
                  <a:t>做特征值分解得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000" dirty="0"/>
                  <a:t>，则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X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代入原式，得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</m:d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b="0" dirty="0"/>
              </a:p>
              <a:p>
                <a:pPr marL="0" indent="0">
                  <a:buNone/>
                </a:pPr>
                <a:endParaRPr lang="en-US" altLang="zh-CN" sz="2000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5E38D6-6222-46A2-A61B-07B03C1D3B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273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4A3F1-7F9E-4076-881C-E387C0FA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772D937-F4CB-4F9F-B27B-BF1D4678313D}"/>
                  </a:ext>
                </a:extLst>
              </p:cNvPr>
              <p:cNvSpPr/>
              <p:nvPr/>
            </p:nvSpPr>
            <p:spPr>
              <a:xfrm>
                <a:off x="6469321" y="2719804"/>
                <a:ext cx="4884479" cy="10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772D937-F4CB-4F9F-B27B-BF1D46783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321" y="2719804"/>
                <a:ext cx="4884479" cy="108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CE54BE7-94C5-4732-B8E4-D62B4AEA20A2}"/>
              </a:ext>
            </a:extLst>
          </p:cNvPr>
          <p:cNvCxnSpPr>
            <a:cxnSpLocks/>
          </p:cNvCxnSpPr>
          <p:nvPr/>
        </p:nvCxnSpPr>
        <p:spPr>
          <a:xfrm>
            <a:off x="10342924" y="3548033"/>
            <a:ext cx="91612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E336954-9592-4675-8211-D852350C1640}"/>
              </a:ext>
            </a:extLst>
          </p:cNvPr>
          <p:cNvSpPr txBox="1"/>
          <p:nvPr/>
        </p:nvSpPr>
        <p:spPr>
          <a:xfrm>
            <a:off x="10226612" y="3618320"/>
            <a:ext cx="157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傅立叶变换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9EA613A-4B20-420D-B9A8-CADDA09F6D97}"/>
              </a:ext>
            </a:extLst>
          </p:cNvPr>
          <p:cNvCxnSpPr>
            <a:cxnSpLocks/>
          </p:cNvCxnSpPr>
          <p:nvPr/>
        </p:nvCxnSpPr>
        <p:spPr>
          <a:xfrm>
            <a:off x="7861583" y="4087919"/>
            <a:ext cx="349221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FD955D4-CFB5-4BE8-BBBD-619E49D01D1F}"/>
              </a:ext>
            </a:extLst>
          </p:cNvPr>
          <p:cNvSpPr txBox="1"/>
          <p:nvPr/>
        </p:nvSpPr>
        <p:spPr>
          <a:xfrm>
            <a:off x="9108451" y="4146423"/>
            <a:ext cx="123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频域乘积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CC9038B-B218-4BC3-8369-F4F26E4F575E}"/>
              </a:ext>
            </a:extLst>
          </p:cNvPr>
          <p:cNvCxnSpPr>
            <a:cxnSpLocks/>
          </p:cNvCxnSpPr>
          <p:nvPr/>
        </p:nvCxnSpPr>
        <p:spPr>
          <a:xfrm>
            <a:off x="7609398" y="4603438"/>
            <a:ext cx="379088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517979B-EFB9-4B65-A40C-60BA326B517C}"/>
              </a:ext>
            </a:extLst>
          </p:cNvPr>
          <p:cNvSpPr txBox="1"/>
          <p:nvPr/>
        </p:nvSpPr>
        <p:spPr>
          <a:xfrm>
            <a:off x="7486491" y="4725721"/>
            <a:ext cx="254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傅立叶变换的逆变换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05C9963-5399-4D38-AAED-2971218EE5D8}"/>
                  </a:ext>
                </a:extLst>
              </p:cNvPr>
              <p:cNvSpPr/>
              <p:nvPr/>
            </p:nvSpPr>
            <p:spPr>
              <a:xfrm>
                <a:off x="7282274" y="5316207"/>
                <a:ext cx="4445128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05C9963-5399-4D38-AAED-2971218EE5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274" y="5316207"/>
                <a:ext cx="4445128" cy="391582"/>
              </a:xfrm>
              <a:prstGeom prst="rect">
                <a:avLst/>
              </a:prstGeom>
              <a:blipFill>
                <a:blip r:embed="rId3"/>
                <a:stretch>
                  <a:fillRect l="-1235" t="-1563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CE919792-4B89-496B-94E8-0A8550F34853}"/>
                  </a:ext>
                </a:extLst>
              </p:cNvPr>
              <p:cNvSpPr/>
              <p:nvPr/>
            </p:nvSpPr>
            <p:spPr>
              <a:xfrm>
                <a:off x="707233" y="2838683"/>
                <a:ext cx="3264996" cy="9643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CE919792-4B89-496B-94E8-0A8550F348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33" y="2838683"/>
                <a:ext cx="3264996" cy="9643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DEE3F34-AC67-4887-80A0-4B22EBCD9A19}"/>
              </a:ext>
            </a:extLst>
          </p:cNvPr>
          <p:cNvCxnSpPr>
            <a:cxnSpLocks/>
          </p:cNvCxnSpPr>
          <p:nvPr/>
        </p:nvCxnSpPr>
        <p:spPr>
          <a:xfrm>
            <a:off x="707233" y="3932951"/>
            <a:ext cx="3196857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2A8182B-E93B-4B63-B05B-CD8E7636B538}"/>
              </a:ext>
            </a:extLst>
          </p:cNvPr>
          <p:cNvSpPr txBox="1"/>
          <p:nvPr/>
        </p:nvSpPr>
        <p:spPr>
          <a:xfrm>
            <a:off x="593622" y="4059014"/>
            <a:ext cx="349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不同半径的信号融合的加权求和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BA5761E-52AB-405B-9133-99D76FF7FC0D}"/>
                  </a:ext>
                </a:extLst>
              </p:cNvPr>
              <p:cNvSpPr txBox="1"/>
              <p:nvPr/>
            </p:nvSpPr>
            <p:spPr>
              <a:xfrm>
                <a:off x="4495704" y="2858686"/>
                <a:ext cx="1973617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9600" i="1" smtClean="0">
                          <a:latin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zh-CN" altLang="en-US" sz="96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BA5761E-52AB-405B-9133-99D76FF7F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704" y="2858686"/>
                <a:ext cx="1973617" cy="1569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4C041878-7206-4947-8B8F-C8DF1F233CB8}"/>
              </a:ext>
            </a:extLst>
          </p:cNvPr>
          <p:cNvSpPr txBox="1"/>
          <p:nvPr/>
        </p:nvSpPr>
        <p:spPr>
          <a:xfrm>
            <a:off x="5159347" y="29045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等价</a:t>
            </a:r>
          </a:p>
        </p:txBody>
      </p:sp>
    </p:spTree>
    <p:extLst>
      <p:ext uri="{BB962C8B-B14F-4D97-AF65-F5344CB8AC3E}">
        <p14:creationId xmlns:p14="http://schemas.microsoft.com/office/powerpoint/2010/main" val="39328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2811</TotalTime>
  <Words>409</Words>
  <Application>Microsoft Office PowerPoint</Application>
  <PresentationFormat>宽屏</PresentationFormat>
  <Paragraphs>74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主题​​</vt:lpstr>
      <vt:lpstr>再谈图卷积网络</vt:lpstr>
      <vt:lpstr>图卷积网络</vt:lpstr>
      <vt:lpstr>图卷积的核心：卷积操作</vt:lpstr>
      <vt:lpstr>符号定义</vt:lpstr>
      <vt:lpstr>信号融合</vt:lpstr>
      <vt:lpstr>信号融合</vt:lpstr>
      <vt:lpstr>混合</vt:lpstr>
      <vt:lpstr>化简</vt:lpstr>
      <vt:lpstr>结论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钟 嘉杰</dc:creator>
  <cp:lastModifiedBy>sunwback</cp:lastModifiedBy>
  <cp:revision>12</cp:revision>
  <dcterms:created xsi:type="dcterms:W3CDTF">2018-09-03T14:58:08Z</dcterms:created>
  <dcterms:modified xsi:type="dcterms:W3CDTF">2018-09-07T04:31:31Z</dcterms:modified>
</cp:coreProperties>
</file>