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263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838"/>
  </p:normalViewPr>
  <p:slideViewPr>
    <p:cSldViewPr snapToGrid="0">
      <p:cViewPr varScale="1">
        <p:scale>
          <a:sx n="57" d="100"/>
          <a:sy n="5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FAB60-5E18-554F-8904-CD7E4C213082}" type="datetimeFigureOut">
              <a:rPr kumimoji="1" lang="zh-CN" altLang="en-US" smtClean="0"/>
              <a:t>2016/11/25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A7CB2-6955-D444-BF03-327592A19B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9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F1</a:t>
            </a:r>
            <a:r>
              <a:rPr lang="zh-CN" altLang="en-US" dirty="0"/>
              <a:t>分类器的结果</a:t>
            </a:r>
            <a:r>
              <a:rPr lang="en-US" altLang="zh-CN" dirty="0"/>
              <a:t>F2</a:t>
            </a:r>
            <a:r>
              <a:rPr lang="zh-CN" altLang="en-US" dirty="0"/>
              <a:t>也要用来学习，因此必须满足条件独立性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44252-64AF-4158-934E-D6A0BEA31E5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7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6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8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EE92-3965-4FA8-8F72-6B63957831B2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608A-C85E-49F4-A821-8F9F6EAEA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%E9%80%86%E9%AB%98%E6%96%AF%E5%88%86%E5%B8%83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571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Methodologies for </a:t>
            </a:r>
            <a:r>
              <a:rPr lang="en-US" altLang="zh-CN" dirty="0" smtClean="0"/>
              <a:t>Cross-Domain </a:t>
            </a:r>
            <a:r>
              <a:rPr lang="en-US" altLang="zh-CN" dirty="0"/>
              <a:t>Data</a:t>
            </a:r>
            <a:br>
              <a:rPr lang="en-US" altLang="zh-CN" dirty="0"/>
            </a:br>
            <a:r>
              <a:rPr lang="en-US" altLang="zh-CN" dirty="0"/>
              <a:t>Fusion: An Overview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6214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Yu </a:t>
            </a:r>
            <a:r>
              <a:rPr lang="en-US" altLang="zh-CN" dirty="0"/>
              <a:t>Zheng, </a:t>
            </a:r>
            <a:r>
              <a:rPr lang="en-US" altLang="zh-CN" i="1" dirty="0"/>
              <a:t>Senior Member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80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Users’ trajectories and POIs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419025"/>
            <a:ext cx="55340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GPS trajectories and Social Media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detect a traffic anomaly based on GPS trajectories of vehicles and road network data</a:t>
            </a:r>
          </a:p>
          <a:p>
            <a:r>
              <a:rPr lang="en-US" altLang="zh-CN" smtClean="0"/>
              <a:t>retrieve the relevant social media that people have posted at the locations when the anomaly was happening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Feature base Data Fusion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2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</a:t>
            </a:r>
            <a:r>
              <a:rPr lang="zh-CN" altLang="en-US" dirty="0" smtClean="0"/>
              <a:t>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9608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平等对待各种模态的数据的特征</a:t>
            </a:r>
            <a:endParaRPr lang="en-US" altLang="zh-CN" dirty="0" smtClean="0"/>
          </a:p>
          <a:p>
            <a:r>
              <a:rPr lang="zh-CN" altLang="en-US" dirty="0" smtClean="0"/>
              <a:t>将各种特征连接后放到一个向量里</a:t>
            </a:r>
            <a:endParaRPr lang="en-US" altLang="zh-CN" dirty="0" smtClean="0"/>
          </a:p>
          <a:p>
            <a:r>
              <a:rPr lang="zh-CN" altLang="en-US" dirty="0" smtClean="0"/>
              <a:t>用这个向量做聚类和分类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实际上不同模态的数据有不同的形式</a:t>
            </a:r>
            <a:endParaRPr lang="en-US" altLang="zh-CN" dirty="0" smtClean="0"/>
          </a:p>
          <a:p>
            <a:r>
              <a:rPr lang="zh-CN" altLang="en-US" dirty="0" smtClean="0"/>
              <a:t>不同模态之间有非线性的关联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好模型的标准：</a:t>
            </a:r>
            <a:endParaRPr lang="en-US" altLang="zh-CN" dirty="0"/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能保留不同模态概念上的相似性</a:t>
            </a:r>
            <a:endParaRPr lang="en-US" altLang="zh-CN" dirty="0"/>
          </a:p>
          <a:p>
            <a:pPr lvl="1"/>
            <a:r>
              <a:rPr lang="zh-CN" altLang="en-US" dirty="0"/>
              <a:t>多模态中的数据缺失不影响</a:t>
            </a:r>
            <a:r>
              <a:rPr lang="en-US" altLang="zh-CN" dirty="0"/>
              <a:t>feature</a:t>
            </a:r>
            <a:r>
              <a:rPr lang="zh-CN" altLang="en-US" dirty="0"/>
              <a:t>的构建</a:t>
            </a:r>
            <a:endParaRPr lang="en-US" altLang="zh-CN" dirty="0"/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能恢复另一个模态的数据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8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045740" cy="37776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对目标函数做稀疏的正则化来处理冗余问题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每个权重参数 </a:t>
            </a:r>
            <a:r>
              <a:rPr lang="en-US" altLang="zh-CN" dirty="0" smtClean="0"/>
              <a:t>w </a:t>
            </a:r>
            <a:r>
              <a:rPr lang="zh-CN" altLang="en-US" dirty="0" smtClean="0"/>
              <a:t>的方差 </a:t>
            </a:r>
            <a:r>
              <a:rPr lang="en-US" altLang="zh-CN" dirty="0" smtClean="0"/>
              <a:t>β² </a:t>
            </a:r>
            <a:r>
              <a:rPr lang="zh-CN" altLang="en-US" dirty="0" smtClean="0"/>
              <a:t>服从一个优先分布（这里用了</a:t>
            </a:r>
            <a:r>
              <a:rPr lang="zh-CN" altLang="en-US" dirty="0" smtClean="0">
                <a:hlinkClick r:id="rId2"/>
              </a:rPr>
              <a:t>逆高斯分布</a:t>
            </a:r>
            <a:r>
              <a:rPr lang="zh-CN" altLang="en-US" dirty="0" smtClean="0"/>
              <a:t>），让冗余</a:t>
            </a:r>
            <a:r>
              <a:rPr lang="en-US" altLang="zh-CN" dirty="0" smtClean="0"/>
              <a:t>w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可以用</a:t>
            </a:r>
            <a:r>
              <a:rPr lang="en-US" altLang="zh-CN" dirty="0" smtClean="0"/>
              <a:t>ML</a:t>
            </a:r>
            <a:r>
              <a:rPr lang="zh-CN" altLang="en-US" dirty="0" smtClean="0"/>
              <a:t>的方法来优化这个稀疏的正则项</a:t>
            </a:r>
            <a:endParaRPr lang="en-US" altLang="zh-CN" dirty="0" smtClean="0"/>
          </a:p>
          <a:p>
            <a:r>
              <a:rPr lang="zh-CN" altLang="en-US" dirty="0" smtClean="0"/>
              <a:t>这种稀疏的正则项不像</a:t>
            </a:r>
            <a:r>
              <a:rPr lang="en-US" altLang="zh-CN" dirty="0" smtClean="0"/>
              <a:t>L1</a:t>
            </a:r>
            <a:r>
              <a:rPr lang="zh-CN" altLang="en-US" dirty="0" smtClean="0"/>
              <a:t>正则项那么强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17556"/>
            <a:ext cx="78390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8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以前的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用</a:t>
            </a:r>
            <a:r>
              <a:rPr lang="en-US" altLang="zh-CN" dirty="0" smtClean="0"/>
              <a:t>BP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r>
              <a:rPr lang="zh-CN" altLang="en-US" dirty="0"/>
              <a:t>层</a:t>
            </a:r>
            <a:r>
              <a:rPr lang="zh-CN" altLang="en-US" dirty="0" smtClean="0"/>
              <a:t>数多的时候，</a:t>
            </a:r>
            <a:r>
              <a:rPr lang="en-US" altLang="zh-CN" dirty="0" smtClean="0"/>
              <a:t>BP</a:t>
            </a:r>
            <a:r>
              <a:rPr lang="zh-CN" altLang="en-US" dirty="0" smtClean="0"/>
              <a:t>效果不好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新的方法：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RBM</a:t>
            </a:r>
          </a:p>
          <a:p>
            <a:r>
              <a:rPr lang="zh-CN" altLang="en-US" dirty="0" smtClean="0"/>
              <a:t>当前在图像识别上，神经网络构建的特征比人工构建的好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68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Autoencoder</a:t>
            </a:r>
            <a:r>
              <a:rPr lang="zh-CN" altLang="en-US" dirty="0" smtClean="0"/>
              <a:t>提取中间特征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zh-CN" altLang="en-US" dirty="0" smtClean="0"/>
              <a:t>自动编码器的目标是尽可能复现输入</a:t>
            </a:r>
            <a:endParaRPr lang="en-US" altLang="zh-CN" dirty="0" smtClean="0"/>
          </a:p>
          <a:p>
            <a:r>
              <a:rPr lang="zh-CN" altLang="en-US" dirty="0" smtClean="0"/>
              <a:t>中间的结果则是输入数据的另一种抽象表达，也就是特征</a:t>
            </a:r>
            <a:endParaRPr lang="en-US" altLang="zh-CN" dirty="0" smtClean="0"/>
          </a:p>
          <a:p>
            <a:r>
              <a:rPr lang="zh-CN" altLang="en-US" dirty="0" smtClean="0"/>
              <a:t>多模态输入的话，中间结果就是多模态的特征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效果：</a:t>
            </a:r>
            <a:endParaRPr lang="en-US" altLang="zh-CN" dirty="0" smtClean="0"/>
          </a:p>
          <a:p>
            <a:r>
              <a:rPr lang="zh-CN" altLang="en-US" dirty="0" smtClean="0"/>
              <a:t>用其他模态的数据提高某个模态的学习效果</a:t>
            </a:r>
            <a:endParaRPr lang="en-US" altLang="zh-CN" dirty="0" smtClean="0"/>
          </a:p>
          <a:p>
            <a:r>
              <a:rPr lang="zh-CN" altLang="en-US" dirty="0" smtClean="0"/>
              <a:t>在多模态的</a:t>
            </a:r>
            <a:r>
              <a:rPr lang="zh-CN" altLang="en-US" dirty="0"/>
              <a:t>特征</a:t>
            </a:r>
            <a:r>
              <a:rPr lang="zh-CN" altLang="en-US" dirty="0" smtClean="0"/>
              <a:t>之间共享联系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781300"/>
            <a:ext cx="4267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RBM</a:t>
            </a:r>
            <a:r>
              <a:rPr lang="zh-CN" altLang="en-US" dirty="0"/>
              <a:t>（</a:t>
            </a:r>
            <a:r>
              <a:rPr lang="en-US" altLang="zh-CN" dirty="0"/>
              <a:t>Restricted Boltzmann Machine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4193628"/>
            <a:ext cx="8915400" cy="31058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输入层为</a:t>
            </a:r>
            <a:r>
              <a:rPr lang="en-US" altLang="zh-CN" dirty="0" smtClean="0"/>
              <a:t>visible, hidden</a:t>
            </a:r>
            <a:r>
              <a:rPr lang="zh-CN" altLang="en-US" dirty="0" smtClean="0"/>
              <a:t>为特征</a:t>
            </a:r>
            <a:endParaRPr lang="en-US" altLang="zh-CN" dirty="0" smtClean="0"/>
          </a:p>
          <a:p>
            <a:r>
              <a:rPr lang="zh-CN" altLang="en-US" dirty="0"/>
              <a:t>连</a:t>
            </a:r>
            <a:r>
              <a:rPr lang="zh-CN" altLang="en-US" dirty="0" smtClean="0"/>
              <a:t>边表示两层之间的关联，用能量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给定输入，计算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的概率</a:t>
            </a:r>
            <a:endParaRPr lang="en-US" altLang="zh-CN" dirty="0" smtClean="0"/>
          </a:p>
          <a:p>
            <a:r>
              <a:rPr lang="zh-CN" altLang="en-US" dirty="0" smtClean="0"/>
              <a:t>取概率大的结果为输出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 descr="http://images.cnitblog.com/blog/381513/201303/27152407-672e5735868c4e1b82fb4f6df510d6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434661"/>
            <a:ext cx="5552911" cy="245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4308749"/>
            <a:ext cx="4943475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5535010"/>
            <a:ext cx="2047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5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89383"/>
            <a:ext cx="7362497" cy="5702451"/>
          </a:xfrm>
        </p:spPr>
      </p:pic>
    </p:spTree>
    <p:extLst>
      <p:ext uri="{BB962C8B-B14F-4D97-AF65-F5344CB8AC3E}">
        <p14:creationId xmlns:p14="http://schemas.microsoft.com/office/powerpoint/2010/main" val="50656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6318"/>
          </a:xfrm>
        </p:spPr>
        <p:txBody>
          <a:bodyPr/>
          <a:lstStyle/>
          <a:p>
            <a:r>
              <a:rPr lang="en-US" altLang="zh-CN" dirty="0" smtClean="0"/>
              <a:t>RBM</a:t>
            </a:r>
            <a:r>
              <a:rPr lang="zh-CN" altLang="en-US" dirty="0"/>
              <a:t> </a:t>
            </a:r>
            <a:r>
              <a:rPr lang="en-US" altLang="zh-CN" dirty="0" smtClean="0"/>
              <a:t>for data fusion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5502165"/>
            <a:ext cx="8915400" cy="135583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关键在于学习不同模态输入数据的一个联合概率分布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84" y="1245477"/>
            <a:ext cx="10782300" cy="381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84" y="5293108"/>
            <a:ext cx="10629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Abstract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2800" dirty="0"/>
              <a:t>How to unlock the power of knowledge from multiple disparate (but </a:t>
            </a:r>
            <a:r>
              <a:rPr lang="en-US" altLang="zh-CN" sz="12800" dirty="0" smtClean="0"/>
              <a:t>potentially connected</a:t>
            </a:r>
            <a:r>
              <a:rPr lang="en-US" altLang="zh-CN" sz="12800" dirty="0"/>
              <a:t>) datasets is paramount </a:t>
            </a:r>
            <a:r>
              <a:rPr lang="en-US" altLang="zh-CN" sz="12800" dirty="0" smtClean="0"/>
              <a:t>(</a:t>
            </a:r>
            <a:r>
              <a:rPr lang="zh-CN" altLang="en-US" sz="12800" dirty="0" smtClean="0"/>
              <a:t>重要的</a:t>
            </a:r>
            <a:r>
              <a:rPr lang="en-US" altLang="zh-CN" sz="12800" dirty="0" smtClean="0"/>
              <a:t>)in </a:t>
            </a:r>
            <a:r>
              <a:rPr lang="en-US" altLang="zh-CN" sz="12800" dirty="0"/>
              <a:t>big data research, essentially distinguishing big data from traditional data mining tasks.</a:t>
            </a:r>
            <a:r>
              <a:rPr lang="en-US" altLang="zh-CN" sz="12800" dirty="0" smtClean="0"/>
              <a:t> </a:t>
            </a:r>
          </a:p>
          <a:p>
            <a:r>
              <a:rPr lang="en-US" altLang="zh-CN" sz="12800" dirty="0" smtClean="0"/>
              <a:t>Summarizes the data </a:t>
            </a:r>
            <a:r>
              <a:rPr lang="en-US" altLang="zh-CN" sz="12800" b="1" dirty="0" smtClean="0"/>
              <a:t>fusion</a:t>
            </a:r>
            <a:r>
              <a:rPr lang="en-US" altLang="zh-CN" sz="12800" dirty="0" smtClean="0"/>
              <a:t> methodologies, classifying them into three categories: </a:t>
            </a:r>
          </a:p>
          <a:p>
            <a:pPr marL="0" indent="0">
              <a:buNone/>
            </a:pPr>
            <a:r>
              <a:rPr lang="en-US" altLang="zh-CN" sz="12800" dirty="0" smtClean="0"/>
              <a:t>     1.</a:t>
            </a:r>
            <a:r>
              <a:rPr lang="en-US" altLang="zh-CN" sz="12800" dirty="0"/>
              <a:t> </a:t>
            </a:r>
            <a:r>
              <a:rPr lang="en-US" altLang="zh-CN" sz="12800" dirty="0" smtClean="0"/>
              <a:t>Stage-based </a:t>
            </a:r>
          </a:p>
          <a:p>
            <a:pPr marL="0" indent="0">
              <a:buNone/>
            </a:pPr>
            <a:r>
              <a:rPr lang="en-US" altLang="zh-CN" sz="12800" dirty="0"/>
              <a:t> </a:t>
            </a:r>
            <a:r>
              <a:rPr lang="en-US" altLang="zh-CN" sz="12800" dirty="0" smtClean="0"/>
              <a:t>    2.</a:t>
            </a:r>
            <a:r>
              <a:rPr lang="en-US" altLang="zh-CN" sz="12800" dirty="0"/>
              <a:t> </a:t>
            </a:r>
            <a:r>
              <a:rPr lang="en-US" altLang="zh-CN" sz="12800" dirty="0" smtClean="0"/>
              <a:t>Feature level-based </a:t>
            </a:r>
          </a:p>
          <a:p>
            <a:pPr marL="0" indent="0">
              <a:buNone/>
            </a:pPr>
            <a:r>
              <a:rPr lang="en-US" altLang="zh-CN" sz="12800" dirty="0"/>
              <a:t> </a:t>
            </a:r>
            <a:r>
              <a:rPr lang="en-US" altLang="zh-CN" sz="12800" dirty="0" smtClean="0"/>
              <a:t>    3.</a:t>
            </a:r>
            <a:r>
              <a:rPr lang="en-US" altLang="zh-CN" sz="12800" dirty="0"/>
              <a:t> </a:t>
            </a:r>
            <a:r>
              <a:rPr lang="en-US" altLang="zh-CN" sz="12800" dirty="0" smtClean="0"/>
              <a:t>Semantic </a:t>
            </a:r>
            <a:r>
              <a:rPr lang="en-US" altLang="zh-CN" sz="12800" dirty="0"/>
              <a:t>meaning-based data fusion methods</a:t>
            </a:r>
            <a:r>
              <a:rPr lang="en-US" altLang="zh-CN" sz="12800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4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DBM(NN)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依赖调参</a:t>
            </a:r>
            <a:endParaRPr lang="en-US" altLang="zh-CN" dirty="0" smtClean="0"/>
          </a:p>
          <a:p>
            <a:r>
              <a:rPr lang="zh-CN" altLang="en-US" dirty="0" smtClean="0"/>
              <a:t>难以解释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7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675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Methodologies for Cross-Domain Data Fusion:</a:t>
            </a:r>
            <a:r>
              <a:rPr lang="zh-CN" altLang="en-US" sz="4000" b="1" dirty="0">
                <a:latin typeface="Georgia" panose="02040502050405020303" pitchFamily="18" charset="0"/>
              </a:rPr>
              <a:t> </a:t>
            </a:r>
            <a:r>
              <a:rPr lang="en-US" altLang="zh-CN" sz="4000" b="1" dirty="0">
                <a:latin typeface="Georgia" panose="02040502050405020303" pitchFamily="18" charset="0"/>
              </a:rPr>
              <a:t>An Overview 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1690"/>
          </a:xfrm>
        </p:spPr>
        <p:txBody>
          <a:bodyPr/>
          <a:lstStyle/>
          <a:p>
            <a:r>
              <a:rPr lang="en-US" altLang="zh-CN" b="1" dirty="0"/>
              <a:t>SEMANTIC MEANING-BASED DATA FUSION 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Georgia" panose="02040502050405020303" pitchFamily="18" charset="0"/>
              </a:rPr>
              <a:t>Semantic Meaning-Based Data Fusion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793342"/>
            <a:ext cx="11242089" cy="37661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Feature-based data fusion method: 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Regard a feature solely as a real-valued number or a categorical value.</a:t>
            </a:r>
          </a:p>
          <a:p>
            <a:pPr algn="l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meaning-based methods: 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Understand the insight of each dataset and relations between features across different datasets.</a:t>
            </a:r>
          </a:p>
          <a:p>
            <a:pPr algn="l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and meaningful.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9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Georgia" panose="02040502050405020303" pitchFamily="18" charset="0"/>
              </a:rPr>
              <a:t>Outlines: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508195"/>
            <a:ext cx="9144000" cy="3766170"/>
          </a:xfrm>
        </p:spPr>
        <p:txBody>
          <a:bodyPr>
            <a:normAutofit fontScale="85000" lnSpcReduction="20000"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Based Data Fusion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Similarity-Based Data Fusion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Dependency-Based Fusion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Learning-Based Data Fusion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7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Based Data Fusion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270" y="1704566"/>
            <a:ext cx="4495060" cy="2645493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person:</a:t>
            </a:r>
          </a:p>
          <a:p>
            <a:pPr lvl="1"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Face, Fingerprint, Signature…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Representation:</a:t>
            </a:r>
          </a:p>
          <a:p>
            <a:pPr lvl="1" algn="l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Color, Texture features…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91" y="1704566"/>
            <a:ext cx="4444754" cy="3139108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343270" y="4550711"/>
            <a:ext cx="10540753" cy="2645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consensus, Complementary…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an object comprehensively and accurately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3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Georgia" panose="02040502050405020303" pitchFamily="18" charset="0"/>
              </a:rPr>
              <a:t>Outlines: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508195"/>
            <a:ext cx="9144000" cy="3766170"/>
          </a:xfrm>
        </p:spPr>
        <p:txBody>
          <a:bodyPr>
            <a:normAutofit fontScale="85000" lnSpcReduction="20000"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Based Data Fusion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Similarity-Based Data Fusion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Dependency-Based Fusion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Learning-Based Data Fusion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1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508195"/>
            <a:ext cx="11162190" cy="3766170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 method partitions each example into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view making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assumptions: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Sufficiency, Compatibility, Conditional independence</a:t>
            </a:r>
          </a:p>
          <a:p>
            <a:pPr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48" y="3273215"/>
            <a:ext cx="4940504" cy="25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4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1437174"/>
            <a:ext cx="11662299" cy="3766170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Infer the fine-grained air quality throughout a city based on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datasets: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quality, Meteorological data, Traffic, POIs, Road Network.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dependency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correlation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two distinct views.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82" b="9895"/>
          <a:stretch/>
        </p:blipFill>
        <p:spPr>
          <a:xfrm>
            <a:off x="4254595" y="2991775"/>
            <a:ext cx="3420641" cy="31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950" y="1553893"/>
            <a:ext cx="11662299" cy="4661785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Infer the fine-grained air quality (Cont.)</a:t>
            </a:r>
          </a:p>
          <a:p>
            <a:pPr lvl="1" algn="l"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Classifier: ANN (spatial-related features)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Classifier: CRF (temporal-related features)</a:t>
            </a:r>
          </a:p>
          <a:p>
            <a:pPr lvl="2" algn="l"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 an instance: </a:t>
            </a:r>
          </a:p>
          <a:p>
            <a:pPr lvl="2" algn="l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 the production of the results from the two classifiers.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3" b="9076"/>
          <a:stretch/>
        </p:blipFill>
        <p:spPr>
          <a:xfrm>
            <a:off x="7529743" y="1137176"/>
            <a:ext cx="4057096" cy="38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02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Georgia" panose="02040502050405020303" pitchFamily="18" charset="0"/>
              </a:rPr>
              <a:t>Outlines: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508195"/>
            <a:ext cx="9144000" cy="3766170"/>
          </a:xfrm>
        </p:spPr>
        <p:txBody>
          <a:bodyPr>
            <a:normAutofit fontScale="85000" lnSpcReduction="20000"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Based Data Fusion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Co-Training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Similarity-Based Data Fusion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Dependency-Based Fusion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Learning-Based Data Fusion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7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 Introduction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1200" dirty="0"/>
              <a:t>When addressing a problem, we usually need </a:t>
            </a:r>
            <a:r>
              <a:rPr lang="en-US" altLang="zh-CN" sz="11200" dirty="0" smtClean="0"/>
              <a:t>to harness(</a:t>
            </a:r>
            <a:r>
              <a:rPr lang="zh-CN" altLang="en-US" sz="11200" dirty="0"/>
              <a:t>治理</a:t>
            </a:r>
            <a:r>
              <a:rPr lang="en-US" altLang="zh-CN" sz="11200" dirty="0" smtClean="0"/>
              <a:t>) </a:t>
            </a:r>
            <a:r>
              <a:rPr lang="en-US" altLang="zh-CN" sz="11200" dirty="0"/>
              <a:t>multiple disparate datasets </a:t>
            </a:r>
            <a:r>
              <a:rPr lang="en-US" altLang="zh-CN" sz="11200" dirty="0" smtClean="0"/>
              <a:t>. </a:t>
            </a:r>
            <a:r>
              <a:rPr lang="en-US" altLang="zh-CN" sz="11200" dirty="0"/>
              <a:t>For example, </a:t>
            </a:r>
            <a:r>
              <a:rPr lang="en-US" altLang="zh-CN" sz="11200" dirty="0" smtClean="0"/>
              <a:t>to improve </a:t>
            </a:r>
            <a:r>
              <a:rPr lang="en-US" altLang="zh-CN" sz="11200" dirty="0"/>
              <a:t>urban </a:t>
            </a:r>
            <a:r>
              <a:rPr lang="en-US" altLang="zh-CN" sz="11200" dirty="0" smtClean="0"/>
              <a:t>planning :</a:t>
            </a:r>
          </a:p>
          <a:p>
            <a:pPr marL="0" indent="0">
              <a:buNone/>
            </a:pPr>
            <a:r>
              <a:rPr lang="en-US" altLang="zh-CN" sz="11200" dirty="0" smtClean="0"/>
              <a:t>        1. the structure of </a:t>
            </a:r>
            <a:r>
              <a:rPr lang="en-US" altLang="zh-CN" sz="11200" dirty="0"/>
              <a:t>a road </a:t>
            </a:r>
            <a:r>
              <a:rPr lang="en-US" altLang="zh-CN" sz="11200" dirty="0" smtClean="0"/>
              <a:t>network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    2. traffic volume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    3. points </a:t>
            </a:r>
            <a:r>
              <a:rPr lang="en-US" altLang="zh-CN" sz="11200" dirty="0"/>
              <a:t>of interests (</a:t>
            </a:r>
            <a:r>
              <a:rPr lang="en-US" altLang="zh-CN" sz="11200" dirty="0" smtClean="0"/>
              <a:t>POIs) and </a:t>
            </a:r>
            <a:r>
              <a:rPr lang="en-US" altLang="zh-CN" sz="11200" dirty="0"/>
              <a:t>populations in a </a:t>
            </a:r>
            <a:r>
              <a:rPr lang="en-US" altLang="zh-CN" sz="11200" dirty="0" smtClean="0"/>
              <a:t>city.</a:t>
            </a:r>
          </a:p>
          <a:p>
            <a:r>
              <a:rPr lang="en-US" altLang="zh-CN" sz="11200" dirty="0"/>
              <a:t>However, the data from different domains consists </a:t>
            </a:r>
            <a:r>
              <a:rPr lang="en-US" altLang="zh-CN" sz="11200" dirty="0" smtClean="0"/>
              <a:t>of multiple modalities</a:t>
            </a:r>
            <a:r>
              <a:rPr lang="en-US" altLang="zh-CN" sz="11200" dirty="0"/>
              <a:t>, each of which has a different representation, distribution, scale and density</a:t>
            </a:r>
            <a:r>
              <a:rPr lang="en-US" altLang="zh-CN" sz="11200" dirty="0" smtClean="0"/>
              <a:t>.</a:t>
            </a:r>
          </a:p>
          <a:p>
            <a:pPr marL="0" indent="0">
              <a:buNone/>
            </a:pPr>
            <a:r>
              <a:rPr lang="en-US" altLang="zh-CN" sz="11200" dirty="0" smtClean="0"/>
              <a:t>        1.</a:t>
            </a:r>
            <a:r>
              <a:rPr lang="en-US" altLang="zh-CN" sz="11200" dirty="0"/>
              <a:t> </a:t>
            </a:r>
            <a:r>
              <a:rPr lang="en-US" altLang="zh-CN" sz="11200" dirty="0" smtClean="0"/>
              <a:t>Image:</a:t>
            </a:r>
            <a:r>
              <a:rPr lang="en-US" altLang="zh-CN" sz="11200" dirty="0"/>
              <a:t> </a:t>
            </a:r>
            <a:r>
              <a:rPr lang="en-US" altLang="zh-CN" sz="11200" dirty="0" smtClean="0"/>
              <a:t>pixel </a:t>
            </a:r>
          </a:p>
          <a:p>
            <a:pPr marL="0" indent="0">
              <a:buNone/>
            </a:pPr>
            <a:r>
              <a:rPr lang="en-US" altLang="zh-CN" sz="11200" dirty="0"/>
              <a:t> </a:t>
            </a:r>
            <a:r>
              <a:rPr lang="en-US" altLang="zh-CN" sz="11200" dirty="0" smtClean="0"/>
              <a:t>       2.</a:t>
            </a:r>
            <a:r>
              <a:rPr lang="en-US" altLang="zh-CN" sz="11200" dirty="0"/>
              <a:t> POIs</a:t>
            </a:r>
            <a:r>
              <a:rPr lang="en-US" altLang="zh-CN" sz="11200" dirty="0" smtClean="0"/>
              <a:t> :</a:t>
            </a:r>
            <a:r>
              <a:rPr lang="en-US" altLang="zh-CN" sz="11200" dirty="0"/>
              <a:t> spatial points</a:t>
            </a:r>
            <a:r>
              <a:rPr lang="en-US" altLang="zh-CN" sz="11200" dirty="0" smtClean="0"/>
              <a:t>  </a:t>
            </a:r>
            <a:br>
              <a:rPr lang="en-US" altLang="zh-CN" sz="11200" dirty="0" smtClean="0"/>
            </a:br>
            <a:r>
              <a:rPr lang="en-US" altLang="zh-CN" sz="11200" dirty="0" smtClean="0"/>
              <a:t>        3.</a:t>
            </a:r>
            <a:r>
              <a:rPr lang="en-US" altLang="zh-CN" sz="11200" dirty="0"/>
              <a:t> </a:t>
            </a:r>
            <a:r>
              <a:rPr lang="en-US" altLang="zh-CN" sz="11200" dirty="0" smtClean="0"/>
              <a:t>Air quality : a </a:t>
            </a:r>
            <a:r>
              <a:rPr lang="en-US" altLang="zh-CN" sz="11200" dirty="0"/>
              <a:t>geo-tagged time series</a:t>
            </a:r>
            <a:r>
              <a:rPr lang="en-US" altLang="zh-CN" sz="11200" dirty="0" smtClean="0"/>
              <a:t> </a:t>
            </a:r>
            <a:endParaRPr lang="en-US" altLang="zh-CN" sz="19200" dirty="0" smtClean="0"/>
          </a:p>
          <a:p>
            <a:pPr marL="0" indent="0">
              <a:buNone/>
            </a:pPr>
            <a:endParaRPr lang="en-US" altLang="zh-CN" sz="9600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09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508195"/>
            <a:ext cx="11233212" cy="498138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 (MKL)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 set of ML methods that uses a predefined set of kernels and learns an optimal linear or non-linear combination of kernel as part of the algorithm.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altLang="zh-CN" sz="1600" dirty="0"/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Kernel, a hypothesis on the data: classifier, regression…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49" y="3090166"/>
            <a:ext cx="7710302" cy="20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82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508195"/>
            <a:ext cx="11233212" cy="498138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 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Two uses of MKL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learning method picks the best kernel, or uses a combination of these kernels.</a:t>
            </a:r>
          </a:p>
          <a:p>
            <a:pPr lvl="2" algn="l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i.e. linear, polynomial and Gaussian kernel used in SVM.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different kernel using inputs coming from different representations:</a:t>
            </a:r>
          </a:p>
          <a:p>
            <a:pPr lvl="2" algn="l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Combining kernels: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combination (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early or late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73" y="4394939"/>
            <a:ext cx="6858763" cy="18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8680" y="1196003"/>
            <a:ext cx="11588318" cy="3766170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Forecast the air quality for the next 48 hours of a location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kernels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Spatial Predictor and Temporal Predictor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kernel learning module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Prediction Aggregator</a:t>
            </a:r>
            <a:endParaRPr lang="zh-CN" altLang="en-US" sz="1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66" y="3158987"/>
            <a:ext cx="5004873" cy="2973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37790" y="3560736"/>
            <a:ext cx="54242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MKL-based framework outperforms a single kernel-based model: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feature space’s perspective: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model’s perspective: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parameter learning’s perspective: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04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Georgia" panose="02040502050405020303" pitchFamily="18" charset="0"/>
              </a:rPr>
              <a:t>Outlines: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1" y="1508195"/>
            <a:ext cx="9144000" cy="3766170"/>
          </a:xfrm>
        </p:spPr>
        <p:txBody>
          <a:bodyPr>
            <a:normAutofit fontScale="85000" lnSpcReduction="20000"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Based Data Fusion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Co-Training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Multi-Kernel Learning</a:t>
            </a: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Similarity-Based Data Fusion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Dependency-Based Fusion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Learning-Based Data Fusion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17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0" y="1508195"/>
            <a:ext cx="11357499" cy="3766170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Learning-based method aim to obtain a latent subspace shared by multiple views:</a:t>
            </a:r>
          </a:p>
          <a:p>
            <a:pPr marL="13716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views are generated from this latent subspace.</a:t>
            </a:r>
          </a:p>
          <a:p>
            <a:pPr marL="13716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subspace, we can perform tasks: classification, clustering…</a:t>
            </a:r>
          </a:p>
          <a:p>
            <a:pPr marL="13716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Reduction.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/>
          <a:stretch/>
        </p:blipFill>
        <p:spPr>
          <a:xfrm>
            <a:off x="3090632" y="4160069"/>
            <a:ext cx="5420095" cy="17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9701" y="497149"/>
            <a:ext cx="9144000" cy="6125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</a:t>
            </a:r>
            <a:r>
              <a:rPr lang="en-US" altLang="zh-CN" sz="4000" b="1" dirty="0">
                <a:latin typeface="Georgia" panose="02040502050405020303" pitchFamily="18" charset="0"/>
              </a:rPr>
              <a:t>:</a:t>
            </a:r>
            <a:endParaRPr lang="zh-CN" altLang="en-US" sz="5400" b="1" dirty="0">
              <a:latin typeface="Georgia" panose="020405020504050203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00" y="1508195"/>
            <a:ext cx="11357499" cy="3766170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Learning-based method: From PCA to CCA</a:t>
            </a:r>
          </a:p>
          <a:p>
            <a:pPr marL="13716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is widely used to exploit the subspace for single-view data.</a:t>
            </a:r>
          </a:p>
          <a:p>
            <a:pPr marL="13716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is a multi-view version of PCA: Subspace is linear.</a:t>
            </a:r>
          </a:p>
          <a:p>
            <a:pPr marL="1371600" lvl="2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KCCA, Fisher discriminant analysis, Lawrence process, Statistical framework…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6243145"/>
            <a:ext cx="9144000" cy="4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Xintong Wang @ South China University of Technology    Nov. 25, 2016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/>
          <a:stretch/>
        </p:blipFill>
        <p:spPr>
          <a:xfrm>
            <a:off x="2788791" y="3929439"/>
            <a:ext cx="5849182" cy="19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0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Similarity base Data Fusion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94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数据融合中的两个任务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补缺</a:t>
            </a:r>
            <a:endParaRPr lang="en-US" altLang="zh-CN" dirty="0" smtClean="0"/>
          </a:p>
          <a:p>
            <a:r>
              <a:rPr lang="zh-CN" altLang="en-US" dirty="0" smtClean="0"/>
              <a:t>寻找关联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相似性高的数据可以相互补充</a:t>
            </a:r>
            <a:endParaRPr lang="en-US" altLang="zh-CN" dirty="0" smtClean="0"/>
          </a:p>
          <a:p>
            <a:r>
              <a:rPr lang="zh-CN" altLang="en-US" dirty="0" smtClean="0"/>
              <a:t>相似性高的数据之间的关联更大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246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Coupled Matrix Factorization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协同过滤</a:t>
            </a:r>
            <a:endParaRPr lang="en-US" altLang="zh-CN" dirty="0" smtClean="0"/>
          </a:p>
          <a:p>
            <a:r>
              <a:rPr lang="zh-CN" altLang="en-US" dirty="0" smtClean="0"/>
              <a:t>矩阵分解 </a:t>
            </a:r>
            <a:r>
              <a:rPr lang="en-US" altLang="zh-CN" dirty="0" smtClean="0"/>
              <a:t>X= U · V</a:t>
            </a:r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sparse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 </a:t>
            </a:r>
            <a:r>
              <a:rPr lang="en-US" altLang="zh-CN" dirty="0" smtClean="0"/>
              <a:t>V: dense</a:t>
            </a:r>
          </a:p>
          <a:p>
            <a:r>
              <a:rPr lang="zh-CN" altLang="en-US" dirty="0" smtClean="0"/>
              <a:t>寻找中间模态数据使得</a:t>
            </a:r>
            <a:r>
              <a:rPr lang="en-US" altLang="zh-CN" dirty="0" smtClean="0"/>
              <a:t>X</a:t>
            </a:r>
            <a:r>
              <a:rPr lang="zh-CN" altLang="en-US" dirty="0" smtClean="0"/>
              <a:t>能够分解成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</a:p>
          <a:p>
            <a:r>
              <a:rPr lang="zh-CN" altLang="en-US" dirty="0" smtClean="0"/>
              <a:t>中间模态数据可以是另一种模态的数据，比如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Location -&gt; Activity, U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location -&gt; POI, 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POI -&gt; Activity</a:t>
            </a:r>
          </a:p>
          <a:p>
            <a:endParaRPr lang="en-US" altLang="zh-CN" dirty="0"/>
          </a:p>
          <a:p>
            <a:r>
              <a:rPr lang="en-US" altLang="zh-CN" dirty="0" smtClean="0"/>
              <a:t>Video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057088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Manifold alignment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相似度高的数据可以相互补充</a:t>
            </a:r>
            <a:endParaRPr lang="en-US" altLang="zh-CN" dirty="0" smtClean="0"/>
          </a:p>
          <a:p>
            <a:r>
              <a:rPr lang="zh-CN" altLang="en-US" dirty="0" smtClean="0"/>
              <a:t>相似度的计算：</a:t>
            </a:r>
            <a:endParaRPr lang="en-US" altLang="zh-CN" dirty="0" smtClean="0"/>
          </a:p>
          <a:p>
            <a:pPr lvl="1"/>
            <a:r>
              <a:rPr lang="zh-CN" altLang="en-US" dirty="0"/>
              <a:t>单个数据集中，两个数据的相似度：比如两个空间点的距离</a:t>
            </a:r>
            <a:endParaRPr lang="en-US" altLang="zh-CN" dirty="0"/>
          </a:p>
          <a:p>
            <a:pPr lvl="1"/>
            <a:r>
              <a:rPr lang="zh-CN" altLang="en-US" dirty="0"/>
              <a:t>不同数据集中，两个数据的相似度：分别计算相似度然后组合在</a:t>
            </a:r>
            <a:r>
              <a:rPr lang="zh-CN" altLang="en-US" dirty="0" smtClean="0"/>
              <a:t>一块</a:t>
            </a:r>
            <a:endParaRPr lang="en-US" altLang="zh-CN" dirty="0" smtClean="0"/>
          </a:p>
          <a:p>
            <a:r>
              <a:rPr lang="zh-CN" altLang="en-US" dirty="0" smtClean="0"/>
              <a:t>预测某个时间某个地点的噪声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(t, s) -&gt; n</a:t>
            </a:r>
            <a:r>
              <a:rPr lang="zh-CN" altLang="en-US" dirty="0" smtClean="0"/>
              <a:t>，组成一个三维空间，由于数据采集问题，这个空间非常稀疏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分解 </a:t>
            </a:r>
            <a:r>
              <a:rPr lang="en-US" altLang="zh-CN" dirty="0" smtClean="0"/>
              <a:t>t -&gt; check in, s -&gt; poi, s -&gt;  road network, n -&gt; 311 data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02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Methods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4600" dirty="0"/>
              <a:t>S</a:t>
            </a:r>
            <a:r>
              <a:rPr lang="en-US" altLang="zh-CN" sz="4600" dirty="0" smtClean="0"/>
              <a:t>tage-based fusion methods : Use </a:t>
            </a:r>
            <a:r>
              <a:rPr lang="en-US" altLang="zh-CN" sz="4600" dirty="0"/>
              <a:t>different datasets at different stages of a </a:t>
            </a:r>
            <a:r>
              <a:rPr lang="en-US" altLang="zh-CN" sz="4600" dirty="0" smtClean="0"/>
              <a:t>data mining </a:t>
            </a:r>
            <a:r>
              <a:rPr lang="en-US" altLang="zh-CN" sz="4600" dirty="0"/>
              <a:t>task. </a:t>
            </a:r>
            <a:endParaRPr lang="en-US" altLang="zh-CN" sz="4600" dirty="0" smtClean="0"/>
          </a:p>
          <a:p>
            <a:r>
              <a:rPr lang="en-US" altLang="zh-CN" sz="4600" dirty="0" smtClean="0"/>
              <a:t>Feature level-based methods: Learns </a:t>
            </a:r>
            <a:r>
              <a:rPr lang="en-US" altLang="zh-CN" sz="4600" dirty="0"/>
              <a:t>a new representation of the</a:t>
            </a:r>
            <a:br>
              <a:rPr lang="en-US" altLang="zh-CN" sz="4600" dirty="0"/>
            </a:br>
            <a:r>
              <a:rPr lang="en-US" altLang="zh-CN" sz="4600" dirty="0"/>
              <a:t>original features extracted from different datasets by </a:t>
            </a:r>
            <a:r>
              <a:rPr lang="en-US" altLang="zh-CN" sz="4600" dirty="0" smtClean="0"/>
              <a:t>using deep </a:t>
            </a:r>
            <a:r>
              <a:rPr lang="en-US" altLang="zh-CN" sz="4600" dirty="0"/>
              <a:t>neural networks (DNN)</a:t>
            </a:r>
            <a:r>
              <a:rPr lang="en-US" altLang="zh-CN" sz="4600" dirty="0" smtClean="0"/>
              <a:t> .</a:t>
            </a:r>
            <a:r>
              <a:rPr lang="en-US" altLang="zh-CN" sz="4600" dirty="0"/>
              <a:t> The new feature representation will then be fed into a model for classification or </a:t>
            </a:r>
            <a:r>
              <a:rPr lang="en-US" altLang="zh-CN" sz="4600" dirty="0" smtClean="0"/>
              <a:t>prediction.</a:t>
            </a:r>
          </a:p>
          <a:p>
            <a:r>
              <a:rPr lang="en-US" altLang="zh-CN" sz="4600" dirty="0"/>
              <a:t>The </a:t>
            </a:r>
            <a:r>
              <a:rPr lang="en-US" altLang="zh-CN" sz="4600" i="1" dirty="0"/>
              <a:t>third </a:t>
            </a:r>
            <a:r>
              <a:rPr lang="en-US" altLang="zh-CN" sz="4600" dirty="0"/>
              <a:t>category blends data based on their semantic meanings, which can be further classified into </a:t>
            </a:r>
            <a:r>
              <a:rPr lang="en-US" altLang="zh-CN" sz="4600" dirty="0" smtClean="0"/>
              <a:t>four groups.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664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5181600"/>
            <a:ext cx="8915400" cy="1182624"/>
          </a:xfrm>
        </p:spPr>
        <p:txBody>
          <a:bodyPr/>
          <a:lstStyle/>
          <a:p>
            <a:pPr marL="342900" lvl="1" indent="-342900"/>
            <a:r>
              <a:rPr lang="zh-CN" altLang="en-US" dirty="0"/>
              <a:t>分解 </a:t>
            </a:r>
            <a:r>
              <a:rPr lang="en-US" altLang="zh-CN" dirty="0"/>
              <a:t>t -&gt; check in, s -&gt; poi, s -&gt;  road network, n -&gt; 311 </a:t>
            </a:r>
            <a:r>
              <a:rPr lang="en-US" altLang="zh-CN" dirty="0" smtClean="0"/>
              <a:t>data</a:t>
            </a:r>
          </a:p>
          <a:p>
            <a:pPr marL="342900" lvl="1" indent="-342900"/>
            <a:r>
              <a:rPr lang="en-US" altLang="zh-CN" dirty="0" smtClean="0"/>
              <a:t>A</a:t>
            </a:r>
            <a:r>
              <a:rPr lang="zh-CN" altLang="en-US" dirty="0" smtClean="0"/>
              <a:t>中有非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的点，求这些点中与缺失点相似度最高的点，用相似度最高的点的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填充到缺失的地方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93" y="500634"/>
            <a:ext cx="7629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相似度计算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12" y="1402588"/>
            <a:ext cx="8048625" cy="31432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49" y="4687396"/>
            <a:ext cx="5886450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61" y="5733829"/>
            <a:ext cx="6543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4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自动化调参 多模态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视频 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 人物</a:t>
            </a:r>
            <a:endParaRPr kumimoji="1" lang="en-US" altLang="zh-CN" dirty="0" smtClean="0"/>
          </a:p>
          <a:p>
            <a:r>
              <a:rPr kumimoji="1" lang="zh-CN" altLang="en-US" dirty="0" smtClean="0"/>
              <a:t>轨迹点补全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26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07568" y="548681"/>
            <a:ext cx="7772400" cy="2505075"/>
          </a:xfrm>
        </p:spPr>
        <p:txBody>
          <a:bodyPr/>
          <a:lstStyle/>
          <a:p>
            <a:r>
              <a:rPr lang="en-US" altLang="zh-CN" sz="4000" b="1" dirty="0"/>
              <a:t>5. </a:t>
            </a:r>
            <a:r>
              <a:rPr lang="en-US" altLang="zh-CN" sz="4000" b="1" dirty="0"/>
              <a:t>SEMANTIC MEANING-BASED </a:t>
            </a:r>
            <a:r>
              <a:rPr lang="en-US" altLang="zh-CN" sz="4000" b="1" dirty="0"/>
              <a:t>DATA FUSION 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287689" y="4149081"/>
            <a:ext cx="6659017" cy="1131887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5.3 Probabilistic </a:t>
            </a:r>
            <a:r>
              <a:rPr lang="en-US" altLang="zh-CN" b="1" dirty="0"/>
              <a:t>Dependency-Based Fusion </a:t>
            </a:r>
          </a:p>
          <a:p>
            <a:pPr algn="l"/>
            <a:r>
              <a:rPr lang="en-US" altLang="zh-CN" b="1" dirty="0"/>
              <a:t>5.4</a:t>
            </a:r>
            <a:r>
              <a:rPr lang="en-US" altLang="zh-CN" b="1" dirty="0"/>
              <a:t>. Transfer Learning-Based Data Fusion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1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5.3 Probabilistic Dependency-Based Fusion 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Bridge the gap between datasets by probabilistic dependency</a:t>
            </a:r>
          </a:p>
          <a:p>
            <a:r>
              <a:rPr lang="en-US" altLang="zh-CN" dirty="0" smtClean="0"/>
              <a:t>Emphasize interaction </a:t>
            </a:r>
          </a:p>
          <a:p>
            <a:r>
              <a:rPr lang="en-US" altLang="zh-CN" dirty="0" smtClean="0"/>
              <a:t>Variables(features extracted from different datasets)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---&gt;nodes</a:t>
            </a:r>
          </a:p>
          <a:p>
            <a:r>
              <a:rPr lang="en-US" altLang="zh-CN" dirty="0" smtClean="0"/>
              <a:t>Probabilistic dependency(between variables)</a:t>
            </a:r>
          </a:p>
          <a:p>
            <a:pPr marL="0" indent="0">
              <a:buNone/>
            </a:pPr>
            <a:r>
              <a:rPr lang="en-US" altLang="zh-CN" dirty="0" smtClean="0"/>
              <a:t>     ----&gt;edge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Graphical model contain hidden variables to be inferred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1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5.3 Probabilistic Dependency-Based Fusion </a:t>
            </a:r>
            <a:br>
              <a:rPr lang="en-US" altLang="zh-CN" sz="3200" dirty="0"/>
            </a:br>
            <a:r>
              <a:rPr lang="en-US" altLang="zh-CN" sz="3200" dirty="0"/>
              <a:t>example  13 TVI(traffic volume inference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4824"/>
            <a:ext cx="89725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7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5.3 Probabilistic Dependency-Based Fusion </a:t>
            </a:r>
            <a:br>
              <a:rPr lang="en-US" altLang="zh-CN" sz="3200" dirty="0"/>
            </a:br>
            <a:r>
              <a:rPr lang="en-US" altLang="zh-CN" sz="3200" dirty="0"/>
              <a:t>example  13 TVI(traffic volume inference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600201"/>
            <a:ext cx="3826768" cy="4525963"/>
          </a:xfrm>
        </p:spPr>
        <p:txBody>
          <a:bodyPr/>
          <a:lstStyle/>
          <a:p>
            <a:r>
              <a:rPr lang="en-US" altLang="zh-CN" dirty="0" smtClean="0"/>
              <a:t>Traffic volume on each road lane Na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influenced by</a:t>
            </a:r>
            <a:br>
              <a:rPr lang="en-US" altLang="zh-CN" dirty="0" smtClean="0"/>
            </a:br>
            <a:r>
              <a:rPr lang="en-US" altLang="zh-CN" dirty="0" smtClean="0"/>
              <a:t>1.	weather w, </a:t>
            </a:r>
            <a:br>
              <a:rPr lang="en-US" altLang="zh-CN" dirty="0" smtClean="0"/>
            </a:br>
            <a:r>
              <a:rPr lang="en-US" altLang="zh-CN" dirty="0" smtClean="0"/>
              <a:t>2.	time of day t,</a:t>
            </a:r>
            <a:br>
              <a:rPr lang="en-US" altLang="zh-CN" dirty="0" smtClean="0"/>
            </a:br>
            <a:r>
              <a:rPr lang="en-US" altLang="zh-CN" dirty="0" smtClean="0"/>
              <a:t>3. 	type of road </a:t>
            </a:r>
            <a:r>
              <a:rPr lang="el-GR" altLang="zh-CN" dirty="0" smtClean="0"/>
              <a:t>Θ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4.	the volume of observed sample vehicles </a:t>
            </a:r>
            <a:r>
              <a:rPr lang="en-US" altLang="zh-CN" dirty="0" err="1" smtClean="0"/>
              <a:t>Nt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62" y="2132856"/>
            <a:ext cx="4769838" cy="27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5.3 Probabilistic Dependency-Based Fusion </a:t>
            </a:r>
            <a:br>
              <a:rPr lang="en-US" altLang="zh-CN" sz="3200" dirty="0"/>
            </a:br>
            <a:r>
              <a:rPr lang="en-US" altLang="zh-CN" sz="3200" dirty="0"/>
              <a:t>example  13 TVI(traffic volume inference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600201"/>
            <a:ext cx="38267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Road’s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is determined by</a:t>
            </a:r>
            <a:br>
              <a:rPr lang="en-US" altLang="zh-CN" dirty="0" smtClean="0"/>
            </a:br>
            <a:r>
              <a:rPr lang="en-US" altLang="zh-CN" dirty="0" smtClean="0"/>
              <a:t>1. 	road network features </a:t>
            </a:r>
            <a:r>
              <a:rPr lang="en-US" altLang="zh-CN" dirty="0" err="1" smtClean="0"/>
              <a:t>fr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2.	global position feature </a:t>
            </a:r>
            <a:r>
              <a:rPr lang="en-US" altLang="zh-CN" dirty="0" err="1" smtClean="0"/>
              <a:t>fg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3.	surrounding POIs </a:t>
            </a:r>
            <a:r>
              <a:rPr lang="el-GR" altLang="zh-CN" dirty="0" smtClean="0"/>
              <a:t>α</a:t>
            </a:r>
            <a:r>
              <a:rPr lang="en-US" altLang="zh-CN" dirty="0" smtClean="0"/>
              <a:t>(influenced by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 and number of POIs)</a:t>
            </a:r>
          </a:p>
          <a:p>
            <a:r>
              <a:rPr lang="en-US" altLang="zh-CN" dirty="0" smtClean="0"/>
              <a:t>Expectation and Maximization algorithms to learn parameters in unsupervised manner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62" y="2132856"/>
            <a:ext cx="4769838" cy="27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2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907504"/>
          </a:xfrm>
        </p:spPr>
        <p:txBody>
          <a:bodyPr/>
          <a:lstStyle/>
          <a:p>
            <a:r>
              <a:rPr lang="en-US" altLang="zh-CN" sz="3200" dirty="0">
                <a:solidFill>
                  <a:srgbClr val="2F5897"/>
                </a:solidFill>
              </a:rPr>
              <a:t>5.4 </a:t>
            </a:r>
            <a:r>
              <a:rPr lang="en-US" altLang="zh-CN" sz="3200" b="1" dirty="0"/>
              <a:t>Transfer Learning-Based Data Fusion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2F5897"/>
                </a:solidFill>
              </a:rPr>
              <a:t> </a:t>
            </a:r>
            <a:r>
              <a:rPr lang="en-US" altLang="zh-CN" b="1" dirty="0"/>
              <a:t>Transfer between the </a:t>
            </a:r>
            <a:r>
              <a:rPr lang="en-US" altLang="zh-CN" b="1" dirty="0">
                <a:solidFill>
                  <a:srgbClr val="FF0000"/>
                </a:solidFill>
              </a:rPr>
              <a:t>same type </a:t>
            </a:r>
            <a:r>
              <a:rPr lang="en-US" altLang="zh-CN" b="1" dirty="0"/>
              <a:t>of datasets</a:t>
            </a:r>
            <a:endParaRPr lang="zh-CN" altLang="en-US" dirty="0"/>
          </a:p>
          <a:p>
            <a:r>
              <a:rPr lang="en-US" altLang="zh-CN" dirty="0">
                <a:solidFill>
                  <a:srgbClr val="2F5897"/>
                </a:solidFill>
              </a:rPr>
              <a:t> </a:t>
            </a:r>
            <a:r>
              <a:rPr lang="en-US" altLang="zh-CN" b="1" dirty="0"/>
              <a:t>Transfer learning </a:t>
            </a:r>
            <a:r>
              <a:rPr lang="en-US" altLang="zh-CN" b="1" dirty="0">
                <a:solidFill>
                  <a:srgbClr val="FF0000"/>
                </a:solidFill>
              </a:rPr>
              <a:t>among multiple datasets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907504"/>
          </a:xfrm>
        </p:spPr>
        <p:txBody>
          <a:bodyPr/>
          <a:lstStyle/>
          <a:p>
            <a:r>
              <a:rPr lang="en-US" altLang="zh-CN" sz="2800" dirty="0">
                <a:solidFill>
                  <a:srgbClr val="2F5897"/>
                </a:solidFill>
              </a:rPr>
              <a:t>5.4.1  </a:t>
            </a:r>
            <a:r>
              <a:rPr lang="en-US" altLang="zh-CN" sz="2800" b="1" dirty="0"/>
              <a:t>Transfer </a:t>
            </a:r>
            <a:r>
              <a:rPr lang="en-US" altLang="zh-CN" sz="2800" b="1" dirty="0"/>
              <a:t>between the </a:t>
            </a:r>
            <a:r>
              <a:rPr lang="en-US" altLang="zh-CN" sz="2800" b="1" dirty="0">
                <a:solidFill>
                  <a:srgbClr val="FF0000"/>
                </a:solidFill>
              </a:rPr>
              <a:t>same type </a:t>
            </a:r>
            <a:r>
              <a:rPr lang="en-US" altLang="zh-CN" sz="2800" b="1" dirty="0"/>
              <a:t>of datasets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553764"/>
            <a:ext cx="7941568" cy="388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Semantic meaning-based data fusion methods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Multi-view(</a:t>
            </a:r>
            <a:r>
              <a:rPr lang="zh-CN" alt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多视点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) learning-based :This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group of methods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treats different datasets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as different views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on an object or an event.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features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are fed into different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models. The results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later merged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together or mutually reinforce each other.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milarity-based :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 This group of methods leverages the underlying correlation (or similarity)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different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objects to fuse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datasets.</a:t>
            </a:r>
          </a:p>
          <a:p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Probabilistic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dependency-based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 This group models the probabilistic causality (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or dependency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) between different datasets using a graphic representation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learning-based methods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This group of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 transfers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the knowledge from a source domain to another target domain, dealing with the data 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sparsity problems in </a:t>
            </a:r>
            <a:r>
              <a:rPr lang="en-US" altLang="zh-CN" sz="9600" dirty="0">
                <a:latin typeface="Arial" panose="020B0604020202020204" pitchFamily="34" charset="0"/>
                <a:cs typeface="Arial" panose="020B0604020202020204" pitchFamily="34" charset="0"/>
              </a:rPr>
              <a:t>the target domain.</a:t>
            </a:r>
            <a:r>
              <a:rPr lang="en-US" altLang="zh-C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401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907504"/>
          </a:xfrm>
        </p:spPr>
        <p:txBody>
          <a:bodyPr/>
          <a:lstStyle/>
          <a:p>
            <a:r>
              <a:rPr lang="en-US" altLang="zh-CN" sz="2800" dirty="0">
                <a:solidFill>
                  <a:srgbClr val="2F5897"/>
                </a:solidFill>
              </a:rPr>
              <a:t>5.4.1  </a:t>
            </a:r>
            <a:r>
              <a:rPr lang="en-US" altLang="zh-CN" sz="2800" b="1" dirty="0"/>
              <a:t>Transfer </a:t>
            </a:r>
            <a:r>
              <a:rPr lang="en-US" altLang="zh-CN" sz="2800" b="1" dirty="0"/>
              <a:t>between the same type of datasets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88" y="2132856"/>
            <a:ext cx="41112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38267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Task 1</a:t>
            </a:r>
            <a:br>
              <a:rPr lang="en-US" altLang="zh-CN" dirty="0" smtClean="0"/>
            </a:br>
            <a:r>
              <a:rPr lang="en-US" altLang="zh-CN" dirty="0" smtClean="0"/>
              <a:t>infer an individual’s interests in different travel packages in terms o f her location history</a:t>
            </a:r>
          </a:p>
          <a:p>
            <a:r>
              <a:rPr lang="en-US" altLang="zh-CN" dirty="0" smtClean="0"/>
              <a:t>Task 2</a:t>
            </a:r>
            <a:br>
              <a:rPr lang="en-US" altLang="zh-CN" dirty="0" smtClean="0"/>
            </a:br>
            <a:r>
              <a:rPr lang="en-US" altLang="zh-CN" dirty="0" smtClean="0"/>
              <a:t>estimate user’s interests in different book styles based on the books has browsed</a:t>
            </a:r>
          </a:p>
          <a:p>
            <a:r>
              <a:rPr lang="en-US" altLang="zh-CN" dirty="0" smtClean="0"/>
              <a:t>MTL framework ,share representation of a user’s general  interests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907504"/>
          </a:xfrm>
        </p:spPr>
        <p:txBody>
          <a:bodyPr/>
          <a:lstStyle/>
          <a:p>
            <a:r>
              <a:rPr lang="en-US" altLang="zh-CN" sz="2800" dirty="0">
                <a:solidFill>
                  <a:srgbClr val="2F5897"/>
                </a:solidFill>
              </a:rPr>
              <a:t>5.4.1  </a:t>
            </a:r>
            <a:r>
              <a:rPr lang="en-US" altLang="zh-CN" sz="2800" b="1" dirty="0"/>
              <a:t>Transfer </a:t>
            </a:r>
            <a:r>
              <a:rPr lang="en-US" altLang="zh-CN" sz="2800" b="1" dirty="0"/>
              <a:t>between the same type of datasets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Task co-predict the air quality and traffic condition at near future simultaneously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MTL framework ,share representation of two datasets 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929409"/>
            <a:ext cx="4093034" cy="384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907504"/>
          </a:xfrm>
        </p:spPr>
        <p:txBody>
          <a:bodyPr/>
          <a:lstStyle/>
          <a:p>
            <a:r>
              <a:rPr lang="en-US" altLang="zh-CN" sz="2800" dirty="0">
                <a:solidFill>
                  <a:srgbClr val="2F5897"/>
                </a:solidFill>
              </a:rPr>
              <a:t>5.4.2  </a:t>
            </a:r>
            <a:r>
              <a:rPr lang="en-US" altLang="zh-CN" sz="2800" b="1" dirty="0"/>
              <a:t>Transfer </a:t>
            </a:r>
            <a:r>
              <a:rPr lang="en-US" altLang="zh-CN" sz="2800" b="1" dirty="0"/>
              <a:t>learning </a:t>
            </a:r>
            <a:r>
              <a:rPr lang="en-US" altLang="zh-CN" sz="2800" b="1" dirty="0">
                <a:solidFill>
                  <a:srgbClr val="FF0000"/>
                </a:solidFill>
              </a:rPr>
              <a:t>among multiple datasets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60" y="1556793"/>
            <a:ext cx="72961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5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 DISCUSSION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" y="1618829"/>
            <a:ext cx="5580017" cy="39546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9874" y="1866221"/>
            <a:ext cx="537972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Meta </a:t>
            </a:r>
            <a:r>
              <a:rPr lang="zh-CN" altLang="en-US" dirty="0"/>
              <a:t>：</a:t>
            </a:r>
            <a:r>
              <a:rPr lang="en-US" altLang="zh-CN" dirty="0" smtClean="0"/>
              <a:t>Indicates </a:t>
            </a:r>
            <a:r>
              <a:rPr lang="en-US" altLang="zh-CN" dirty="0"/>
              <a:t>if a method can incorporate </a:t>
            </a:r>
            <a:r>
              <a:rPr lang="en-US" altLang="zh-CN" dirty="0" smtClean="0"/>
              <a:t>other approaches </a:t>
            </a:r>
            <a:r>
              <a:rPr lang="en-US" altLang="zh-CN" dirty="0"/>
              <a:t>as a meta method.</a:t>
            </a:r>
            <a:r>
              <a:rPr lang="en-US" altLang="zh-CN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Vol  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amount of Training Data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Pos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Whether </a:t>
            </a:r>
            <a:r>
              <a:rPr lang="en-US" altLang="zh-CN" dirty="0"/>
              <a:t>there </a:t>
            </a:r>
            <a:r>
              <a:rPr lang="en-US" altLang="zh-CN" dirty="0" smtClean="0"/>
              <a:t>are some </a:t>
            </a:r>
            <a:r>
              <a:rPr lang="en-US" altLang="zh-CN" dirty="0"/>
              <a:t>object instances </a:t>
            </a:r>
            <a:r>
              <a:rPr lang="en-US" altLang="zh-CN" dirty="0" smtClean="0"/>
              <a:t>                  that </a:t>
            </a:r>
            <a:r>
              <a:rPr lang="en-US" altLang="zh-CN" dirty="0"/>
              <a:t>can constantly generate </a:t>
            </a:r>
            <a:r>
              <a:rPr lang="en-US" altLang="zh-CN" dirty="0" smtClean="0"/>
              <a:t>labeled data.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 Goal:  </a:t>
            </a:r>
            <a:r>
              <a:rPr lang="en-US" altLang="zh-CN" dirty="0"/>
              <a:t>Filling Missing Values (of </a:t>
            </a:r>
            <a:r>
              <a:rPr lang="en-US" altLang="zh-CN" dirty="0" smtClean="0"/>
              <a:t>a sparse </a:t>
            </a:r>
            <a:r>
              <a:rPr lang="en-US" altLang="zh-CN" dirty="0"/>
              <a:t>dataset)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/>
              <a:t>Predict Future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</a:t>
            </a:r>
            <a:r>
              <a:rPr lang="en-US" altLang="zh-CN" dirty="0"/>
              <a:t>Causality Inference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              </a:t>
            </a:r>
            <a:r>
              <a:rPr lang="en-US" altLang="zh-CN" dirty="0"/>
              <a:t>Object </a:t>
            </a:r>
            <a:r>
              <a:rPr lang="en-US" altLang="zh-CN" dirty="0" smtClean="0"/>
              <a:t>Profiling(</a:t>
            </a:r>
            <a:r>
              <a:rPr lang="zh-CN" altLang="en-US" dirty="0" smtClean="0"/>
              <a:t>性能分析</a:t>
            </a:r>
            <a:r>
              <a:rPr lang="en-US" altLang="zh-CN" dirty="0" smtClean="0"/>
              <a:t>) </a:t>
            </a:r>
            <a:br>
              <a:rPr lang="en-US" altLang="zh-CN" dirty="0" smtClean="0"/>
            </a:br>
            <a:r>
              <a:rPr lang="en-US" altLang="zh-CN" dirty="0" smtClean="0"/>
              <a:t>                   Anomaly(</a:t>
            </a:r>
            <a:r>
              <a:rPr lang="zh-CN" altLang="en-US" dirty="0" smtClean="0"/>
              <a:t>异常</a:t>
            </a:r>
            <a:r>
              <a:rPr lang="en-US" altLang="zh-CN" dirty="0" smtClean="0"/>
              <a:t>) Detection </a:t>
            </a:r>
          </a:p>
          <a:p>
            <a:r>
              <a:rPr lang="en-US" altLang="zh-CN" dirty="0" smtClean="0"/>
              <a:t>5.Train: Supervised </a:t>
            </a:r>
            <a:r>
              <a:rPr lang="en-US" altLang="zh-CN" dirty="0"/>
              <a:t>(S), unsupervised (U) and </a:t>
            </a:r>
            <a:r>
              <a:rPr lang="en-US" altLang="zh-CN" dirty="0" smtClean="0"/>
              <a:t>semi -supervised (SS</a:t>
            </a:r>
            <a:r>
              <a:rPr lang="en-US" altLang="zh-CN" dirty="0"/>
              <a:t>) learning</a:t>
            </a:r>
            <a:r>
              <a:rPr lang="en-US" altLang="zh-CN" dirty="0" smtClean="0"/>
              <a:t> .</a:t>
            </a:r>
          </a:p>
          <a:p>
            <a:r>
              <a:rPr lang="en-US" altLang="zh-CN" dirty="0" smtClean="0"/>
              <a:t>6.Scale(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):It </a:t>
            </a:r>
            <a:r>
              <a:rPr lang="en-US" altLang="zh-CN" dirty="0"/>
              <a:t>is not easy for </a:t>
            </a:r>
            <a:r>
              <a:rPr lang="en-US" altLang="zh-CN" dirty="0" smtClean="0"/>
              <a:t>probabilistic dependency-based </a:t>
            </a:r>
            <a:r>
              <a:rPr lang="en-US" altLang="zh-CN" dirty="0"/>
              <a:t>approaches to scale </a:t>
            </a:r>
            <a:r>
              <a:rPr lang="en-US" altLang="zh-CN" dirty="0" smtClean="0"/>
              <a:t>up </a:t>
            </a:r>
            <a:r>
              <a:rPr lang="en-US" altLang="zh-CN" dirty="0"/>
              <a:t>(N)</a:t>
            </a:r>
            <a:r>
              <a:rPr lang="en-US" altLang="zh-CN" dirty="0" smtClean="0"/>
              <a:t> . </a:t>
            </a:r>
            <a:r>
              <a:rPr lang="en-US" altLang="zh-CN" dirty="0"/>
              <a:t>With respect to </a:t>
            </a:r>
            <a:r>
              <a:rPr lang="en-US" altLang="zh-CN" dirty="0" smtClean="0"/>
              <a:t>the similarity-based </a:t>
            </a:r>
            <a:r>
              <a:rPr lang="en-US" altLang="zh-CN" dirty="0"/>
              <a:t>data fusion methods, when a matrix becomes very </a:t>
            </a:r>
            <a:r>
              <a:rPr lang="en-US" altLang="zh-CN" dirty="0" err="1" smtClean="0"/>
              <a:t>large,which</a:t>
            </a:r>
            <a:r>
              <a:rPr lang="en-US" altLang="zh-CN" dirty="0" smtClean="0"/>
              <a:t> </a:t>
            </a:r>
            <a:r>
              <a:rPr lang="en-US" altLang="zh-CN" dirty="0"/>
              <a:t>can be operated in </a:t>
            </a:r>
            <a:r>
              <a:rPr lang="en-US" altLang="zh-CN" dirty="0" smtClean="0"/>
              <a:t>parallel ,can </a:t>
            </a:r>
            <a:r>
              <a:rPr lang="en-US" altLang="zh-CN" dirty="0"/>
              <a:t>be employed to expedite decomposition (Y)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4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2.1Relation </a:t>
            </a:r>
            <a:r>
              <a:rPr lang="en-US" altLang="zh-CN" b="1" dirty="0"/>
              <a:t>to Traditional Data Integration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457" y="1027906"/>
            <a:ext cx="8428571" cy="2499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7" y="3763894"/>
            <a:ext cx="8361905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2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2.2Relation </a:t>
            </a:r>
            <a:r>
              <a:rPr lang="en-US" altLang="zh-CN" b="1" dirty="0"/>
              <a:t>to Heterogeneous </a:t>
            </a:r>
            <a:r>
              <a:rPr lang="en-US" altLang="zh-CN" b="1" dirty="0" smtClean="0"/>
              <a:t>Information Network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dirty="0" smtClean="0"/>
              <a:t>A heterogeneous(</a:t>
            </a:r>
            <a:r>
              <a:rPr lang="zh-CN" altLang="en-US" sz="3600" dirty="0" smtClean="0"/>
              <a:t>不同成分的</a:t>
            </a:r>
            <a:r>
              <a:rPr lang="en-US" altLang="zh-CN" sz="3600" dirty="0" smtClean="0"/>
              <a:t>) </a:t>
            </a:r>
            <a:r>
              <a:rPr lang="en-US" altLang="zh-CN" sz="3600" dirty="0"/>
              <a:t>information network </a:t>
            </a:r>
            <a:r>
              <a:rPr lang="en-US" altLang="zh-CN" sz="3600" dirty="0" smtClean="0"/>
              <a:t>consists of </a:t>
            </a:r>
            <a:r>
              <a:rPr lang="en-US" altLang="zh-CN" sz="3600" dirty="0"/>
              <a:t>nodes and relations of different types.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For example, </a:t>
            </a:r>
            <a:r>
              <a:rPr lang="en-US" altLang="zh-CN" sz="3600" dirty="0" smtClean="0"/>
              <a:t>a bibliographic </a:t>
            </a:r>
            <a:r>
              <a:rPr lang="en-US" altLang="zh-CN" sz="3600" dirty="0"/>
              <a:t>information network consists of </a:t>
            </a:r>
            <a:r>
              <a:rPr lang="en-US" altLang="zh-CN" sz="3600" dirty="0" smtClean="0"/>
              <a:t>authors, conferences </a:t>
            </a:r>
            <a:r>
              <a:rPr lang="en-US" altLang="zh-CN" sz="3600" dirty="0"/>
              <a:t>and papers as different types of nodes. </a:t>
            </a:r>
            <a:endParaRPr lang="en-US" altLang="zh-CN" sz="3600" dirty="0" smtClean="0"/>
          </a:p>
          <a:p>
            <a:r>
              <a:rPr lang="en-US" altLang="zh-CN" sz="3600" dirty="0" smtClean="0"/>
              <a:t>Heterogeneous </a:t>
            </a:r>
            <a:r>
              <a:rPr lang="en-US" altLang="zh-CN" sz="3600" dirty="0"/>
              <a:t>information networks can be constructed in almost any domain, such as social networks, ecommerce, and online movie databases. However, it </a:t>
            </a:r>
            <a:r>
              <a:rPr lang="en-US" altLang="zh-CN" sz="3600" dirty="0" smtClean="0"/>
              <a:t>only links </a:t>
            </a:r>
            <a:r>
              <a:rPr lang="en-US" altLang="zh-CN" sz="3600" dirty="0"/>
              <a:t>the object in a single domain rather than data </a:t>
            </a:r>
            <a:r>
              <a:rPr lang="en-US" altLang="zh-CN" sz="3600" dirty="0" smtClean="0"/>
              <a:t>across different </a:t>
            </a:r>
            <a:r>
              <a:rPr lang="en-US" altLang="zh-CN" sz="3600" dirty="0"/>
              <a:t>domains.</a:t>
            </a:r>
            <a:r>
              <a:rPr lang="en-US" altLang="zh-CN" sz="3600" dirty="0" smtClean="0"/>
              <a:t> </a:t>
            </a:r>
          </a:p>
          <a:p>
            <a:r>
              <a:rPr lang="en-US" altLang="zh-CN" sz="3600" dirty="0" smtClean="0"/>
              <a:t>Consequently , </a:t>
            </a:r>
            <a:r>
              <a:rPr lang="en-US" altLang="zh-CN" sz="3600" dirty="0"/>
              <a:t>algorithms </a:t>
            </a:r>
            <a:r>
              <a:rPr lang="en-US" altLang="zh-CN" sz="3600" dirty="0" smtClean="0"/>
              <a:t>proposed for </a:t>
            </a:r>
            <a:r>
              <a:rPr lang="en-US" altLang="zh-CN" sz="3600" dirty="0"/>
              <a:t>mining heterogeneous information networks cannot </a:t>
            </a:r>
            <a:r>
              <a:rPr lang="en-US" altLang="zh-CN" sz="3600" dirty="0" smtClean="0"/>
              <a:t>be applied </a:t>
            </a:r>
            <a:r>
              <a:rPr lang="en-US" altLang="zh-CN" sz="3600" dirty="0"/>
              <a:t>to cross-domain data fusion directly.</a:t>
            </a:r>
            <a:r>
              <a:rPr lang="en-US" altLang="zh-CN" sz="36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79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1468" y="286299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Stage-based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9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 network and taxi trajectories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partition a city into regions</a:t>
            </a:r>
          </a:p>
          <a:p>
            <a:r>
              <a:rPr lang="en-US" altLang="zh-CN" dirty="0" smtClean="0"/>
              <a:t>map the GPS trajectories of taxicabs onto the regions to formulate a region graph</a:t>
            </a:r>
          </a:p>
          <a:p>
            <a:r>
              <a:rPr lang="en-US" altLang="zh-CN" dirty="0" smtClean="0"/>
              <a:t>each node is a region</a:t>
            </a:r>
          </a:p>
          <a:p>
            <a:r>
              <a:rPr lang="en-US" altLang="zh-CN" dirty="0" smtClean="0"/>
              <a:t>edge denotes aggregation of commutes between two regions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741" y="4172754"/>
            <a:ext cx="2769283" cy="25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1973</Words>
  <Application>Microsoft Macintosh PowerPoint</Application>
  <PresentationFormat>宽屏</PresentationFormat>
  <Paragraphs>279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DengXian</vt:lpstr>
      <vt:lpstr>Georgia</vt:lpstr>
      <vt:lpstr>Times New Roman</vt:lpstr>
      <vt:lpstr>Wingdings</vt:lpstr>
      <vt:lpstr>宋体</vt:lpstr>
      <vt:lpstr>Office 主题</vt:lpstr>
      <vt:lpstr>Methodologies for Cross-Domain Data Fusion: An Overview  </vt:lpstr>
      <vt:lpstr>Abstract </vt:lpstr>
      <vt:lpstr>1.1 Introduction </vt:lpstr>
      <vt:lpstr>1.2 Methods</vt:lpstr>
      <vt:lpstr>Semantic meaning-based data fusion methods</vt:lpstr>
      <vt:lpstr>2.1Relation to Traditional Data Integration  </vt:lpstr>
      <vt:lpstr>2.2Relation to Heterogeneous Information Network  </vt:lpstr>
      <vt:lpstr>Stage-based Data Fusion</vt:lpstr>
      <vt:lpstr>Road network and taxi trajectories</vt:lpstr>
      <vt:lpstr>Users’ trajectories and POIs</vt:lpstr>
      <vt:lpstr>GPS trajectories and Social Media</vt:lpstr>
      <vt:lpstr>Feature base Data Fusion</vt:lpstr>
      <vt:lpstr>直接做法</vt:lpstr>
      <vt:lpstr>高级做法</vt:lpstr>
      <vt:lpstr>DNN</vt:lpstr>
      <vt:lpstr>Autoencoder提取中间特征</vt:lpstr>
      <vt:lpstr>RBM（Restricted Boltzmann Machine）</vt:lpstr>
      <vt:lpstr>PowerPoint 演示文稿</vt:lpstr>
      <vt:lpstr>RBM for data fusion</vt:lpstr>
      <vt:lpstr>DBM(NN)的缺点</vt:lpstr>
      <vt:lpstr>Methodologies for Cross-Domain Data Fusion: An Overview </vt:lpstr>
      <vt:lpstr>Semantic Meaning-Based Data Fusion</vt:lpstr>
      <vt:lpstr>Outlines:</vt:lpstr>
      <vt:lpstr>Multi-View Based Data Fusion:</vt:lpstr>
      <vt:lpstr>Outlines:</vt:lpstr>
      <vt:lpstr>Co-Training:</vt:lpstr>
      <vt:lpstr>Co-Training:</vt:lpstr>
      <vt:lpstr>Co-Training:</vt:lpstr>
      <vt:lpstr>Outlines:</vt:lpstr>
      <vt:lpstr>Multi-Kernel Learning:</vt:lpstr>
      <vt:lpstr>Multi-Kernel Learning:</vt:lpstr>
      <vt:lpstr>Multi-Kernel Learning:</vt:lpstr>
      <vt:lpstr>Outlines:</vt:lpstr>
      <vt:lpstr>Subspace Learning:</vt:lpstr>
      <vt:lpstr>Subspace Learning:</vt:lpstr>
      <vt:lpstr>Similarity base Data Fusion</vt:lpstr>
      <vt:lpstr>数据融合中的两个任务</vt:lpstr>
      <vt:lpstr>Coupled Matrix Factorization</vt:lpstr>
      <vt:lpstr>Manifold alignment</vt:lpstr>
      <vt:lpstr>PowerPoint 演示文稿</vt:lpstr>
      <vt:lpstr>相似度计算</vt:lpstr>
      <vt:lpstr>Application</vt:lpstr>
      <vt:lpstr>5. SEMANTIC MEANING-BASED DATA FUSION </vt:lpstr>
      <vt:lpstr>5.3 Probabilistic Dependency-Based Fusion  </vt:lpstr>
      <vt:lpstr>5.3 Probabilistic Dependency-Based Fusion  example  13 TVI(traffic volume inference</vt:lpstr>
      <vt:lpstr>5.3 Probabilistic Dependency-Based Fusion  example  13 TVI(traffic volume inference</vt:lpstr>
      <vt:lpstr>5.3 Probabilistic Dependency-Based Fusion  example  13 TVI(traffic volume inference</vt:lpstr>
      <vt:lpstr>5.4 Transfer Learning-Based Data Fusion </vt:lpstr>
      <vt:lpstr>5.4.1  Transfer between the same type of datasets</vt:lpstr>
      <vt:lpstr>5.4.1  Transfer between the same type of datasets</vt:lpstr>
      <vt:lpstr>5.4.1  Transfer between the same type of datasets</vt:lpstr>
      <vt:lpstr>5.4.2  Transfer learning among multiple datasets</vt:lpstr>
      <vt:lpstr>6. DISCUSSION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Methodologies for Cross-Domain Data Fusion: An Overview  </dc:title>
  <dc:creator>QingHuiSun</dc:creator>
  <cp:lastModifiedBy>wh c</cp:lastModifiedBy>
  <cp:revision>14</cp:revision>
  <dcterms:created xsi:type="dcterms:W3CDTF">2016-11-25T03:01:38Z</dcterms:created>
  <dcterms:modified xsi:type="dcterms:W3CDTF">2016-11-25T11:31:36Z</dcterms:modified>
</cp:coreProperties>
</file>