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60" r:id="rId5"/>
    <p:sldId id="262" r:id="rId6"/>
    <p:sldId id="265" r:id="rId7"/>
    <p:sldId id="268" r:id="rId8"/>
    <p:sldId id="266" r:id="rId9"/>
    <p:sldId id="267" r:id="rId10"/>
    <p:sldId id="269" r:id="rId11"/>
    <p:sldId id="270" r:id="rId12"/>
    <p:sldId id="271" r:id="rId13"/>
    <p:sldId id="278"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5/25/2024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5/25/2024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5/25/2024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924553" y="1554974"/>
            <a:ext cx="9842059" cy="1429423"/>
          </a:xfrm>
        </p:spPr>
        <p:txBody>
          <a:bodyPr>
            <a:normAutofit/>
          </a:bodyPr>
          <a:lstStyle/>
          <a:p>
            <a:pPr algn="l"/>
            <a:r>
              <a:rPr lang="en-US" b="1" dirty="0">
                <a:solidFill>
                  <a:schemeClr val="accent1"/>
                </a:solidFill>
                <a:latin typeface="Times New Roman" panose="02020603050405020304" pitchFamily="18" charset="0"/>
                <a:cs typeface="Times New Roman" panose="02020603050405020304" pitchFamily="18" charset="0"/>
              </a:rPr>
              <a:t>VOID( ) Operating System</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7"/>
            <a:ext cx="7178070" cy="2101055"/>
          </a:xfrm>
        </p:spPr>
        <p:txBody>
          <a:bodyPr>
            <a:normAutofit/>
          </a:bodyPr>
          <a:lstStyle/>
          <a:p>
            <a:pPr algn="l"/>
            <a:r>
              <a:rPr lang="en-US" sz="2000" b="1" u="sng">
                <a:solidFill>
                  <a:schemeClr val="accent1"/>
                </a:solidFill>
                <a:latin typeface="Times New Roman" panose="02020603050405020304" pitchFamily="18" charset="0"/>
                <a:cs typeface="Times New Roman" panose="02020603050405020304" pitchFamily="18" charset="0"/>
              </a:rPr>
              <a:t>Presented </a:t>
            </a:r>
            <a:r>
              <a:rPr lang="en-US" sz="2000" b="1" u="sng" dirty="0">
                <a:solidFill>
                  <a:schemeClr val="accent1"/>
                </a:solidFill>
                <a:latin typeface="Times New Roman" panose="02020603050405020304" pitchFamily="18" charset="0"/>
                <a:cs typeface="Times New Roman" panose="02020603050405020304" pitchFamily="18" charset="0"/>
              </a:rPr>
              <a:t>By</a:t>
            </a:r>
            <a:r>
              <a:rPr lang="en-US" sz="2000" b="1" dirty="0">
                <a:solidFill>
                  <a:schemeClr val="accent1"/>
                </a:solidFill>
                <a:latin typeface="Times New Roman" panose="02020603050405020304" pitchFamily="18" charset="0"/>
                <a:cs typeface="Times New Roman" panose="02020603050405020304" pitchFamily="18" charset="0"/>
              </a:rPr>
              <a:t>:</a:t>
            </a:r>
          </a:p>
          <a:p>
            <a:pPr algn="l"/>
            <a:r>
              <a:rPr lang="en-US" sz="2000" dirty="0">
                <a:solidFill>
                  <a:schemeClr val="accent1"/>
                </a:solidFill>
                <a:latin typeface="Times New Roman" panose="02020603050405020304" pitchFamily="18" charset="0"/>
                <a:cs typeface="Times New Roman" panose="02020603050405020304" pitchFamily="18" charset="0"/>
              </a:rPr>
              <a:t>Avik Halder (2001009)</a:t>
            </a:r>
          </a:p>
          <a:p>
            <a:pPr algn="l"/>
            <a:r>
              <a:rPr lang="en-US" sz="2000" dirty="0">
                <a:solidFill>
                  <a:schemeClr val="accent1"/>
                </a:solidFill>
                <a:latin typeface="Times New Roman" panose="02020603050405020304" pitchFamily="18" charset="0"/>
                <a:cs typeface="Times New Roman" panose="02020603050405020304" pitchFamily="18" charset="0"/>
              </a:rPr>
              <a:t>Akibul Hasan Anik (2001010)</a:t>
            </a:r>
          </a:p>
          <a:p>
            <a:pPr algn="l"/>
            <a:r>
              <a:rPr lang="en-US" sz="2000" dirty="0">
                <a:solidFill>
                  <a:schemeClr val="accent1"/>
                </a:solidFill>
                <a:latin typeface="Times New Roman" panose="02020603050405020304" pitchFamily="18" charset="0"/>
                <a:cs typeface="Times New Roman" panose="02020603050405020304" pitchFamily="18" charset="0"/>
              </a:rPr>
              <a:t>Hrithik Das (2001016)</a:t>
            </a:r>
          </a:p>
          <a:p>
            <a:pPr algn="l"/>
            <a:endParaRPr lang="en-US" sz="2000" dirty="0">
              <a:solidFill>
                <a:schemeClr val="accent1"/>
              </a:solidFill>
              <a:latin typeface="Times New Roman" panose="02020603050405020304" pitchFamily="18" charset="0"/>
              <a:cs typeface="Times New Roman" panose="02020603050405020304" pitchFamily="18" charset="0"/>
            </a:endParaRPr>
          </a:p>
          <a:p>
            <a:pPr algn="l"/>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77E13B-B853-49CA-B06F-CE1E381B1774}"/>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1</a:t>
            </a:r>
          </a:p>
        </p:txBody>
      </p:sp>
      <p:sp>
        <p:nvSpPr>
          <p:cNvPr id="5" name="TextBox 4">
            <a:extLst>
              <a:ext uri="{FF2B5EF4-FFF2-40B4-BE49-F238E27FC236}">
                <a16:creationId xmlns:a16="http://schemas.microsoft.com/office/drawing/2014/main" id="{5BC88106-2449-4764-983C-D250EBA06BE8}"/>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4"/>
            <a:ext cx="8950321" cy="4812880"/>
          </a:xfrm>
        </p:spPr>
        <p:txBody>
          <a:bodyPr>
            <a:noAutofit/>
          </a:bodyPr>
          <a:lstStyle/>
          <a:p>
            <a:pPr algn="just"/>
            <a:r>
              <a:rPr lang="en-US" sz="2400" dirty="0">
                <a:solidFill>
                  <a:schemeClr val="accent1"/>
                </a:solidFill>
                <a:latin typeface="Times New Roman" panose="02020603050405020304" pitchFamily="18" charset="0"/>
                <a:cs typeface="Times New Roman" panose="02020603050405020304" pitchFamily="18" charset="0"/>
              </a:rPr>
              <a:t>The development of a basic file management and calculation operating system involves with efficient file management capabilities and robust calculation tools. By focusing on these objectives, we can create a system that empowers users to manage their files effectively, perform various calculations. Moreover, by continuous feedback we can improve this operating system.</a:t>
            </a:r>
          </a:p>
          <a:p>
            <a:pPr algn="just"/>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10</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23481174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065927" y="1872647"/>
            <a:ext cx="3777595" cy="1057835"/>
          </a:xfrm>
        </p:spPr>
        <p:txBody>
          <a:bodyPr>
            <a:normAutofit/>
          </a:bodyPr>
          <a:lstStyle/>
          <a:p>
            <a:pPr algn="l"/>
            <a:r>
              <a:rPr lang="en-US" b="1" dirty="0">
                <a:solidFill>
                  <a:schemeClr val="accent1"/>
                </a:solidFill>
                <a:latin typeface="Times New Roman" panose="02020603050405020304" pitchFamily="18" charset="0"/>
                <a:cs typeface="Times New Roman" panose="02020603050405020304" pitchFamily="18" charset="0"/>
              </a:rPr>
              <a:t>Thank You</a:t>
            </a:r>
          </a:p>
        </p:txBody>
      </p:sp>
      <p:sp>
        <p:nvSpPr>
          <p:cNvPr id="17" name="TextBox 16">
            <a:extLst>
              <a:ext uri="{FF2B5EF4-FFF2-40B4-BE49-F238E27FC236}">
                <a16:creationId xmlns:a16="http://schemas.microsoft.com/office/drawing/2014/main" id="{71CE8ACB-AC52-4E65-A78F-FE5C8A65C098}"/>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11</a:t>
            </a:r>
          </a:p>
        </p:txBody>
      </p:sp>
      <p:sp>
        <p:nvSpPr>
          <p:cNvPr id="13" name="TextBox 12">
            <a:extLst>
              <a:ext uri="{FF2B5EF4-FFF2-40B4-BE49-F238E27FC236}">
                <a16:creationId xmlns:a16="http://schemas.microsoft.com/office/drawing/2014/main" id="{65C358ED-DE34-4517-9721-08ECDA691C3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33738242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Table of Content</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4"/>
            <a:ext cx="8950321" cy="4367003"/>
          </a:xfrm>
        </p:spPr>
        <p:txBody>
          <a:bodyPr>
            <a:normAutofit/>
          </a:bodyPr>
          <a:lstStyle/>
          <a:p>
            <a:pPr marL="342900" indent="-34290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Introduction</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Objectives</a:t>
            </a:r>
            <a:endParaRPr lang="en-US" sz="18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Environment Setup</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Methodology</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Command &amp; Output</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Conclusion</a:t>
            </a:r>
            <a:endParaRPr lang="en-US" sz="1800"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16372554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4"/>
            <a:ext cx="8950321" cy="4367003"/>
          </a:xfrm>
        </p:spPr>
        <p:txBody>
          <a:bodyPr>
            <a:normAutofit/>
          </a:bodyPr>
          <a:lstStyle/>
          <a:p>
            <a:pPr algn="just"/>
            <a:r>
              <a:rPr lang="en-US" sz="2400" dirty="0">
                <a:solidFill>
                  <a:schemeClr val="accent1"/>
                </a:solidFill>
                <a:latin typeface="Times New Roman" panose="02020603050405020304" pitchFamily="18" charset="0"/>
                <a:cs typeface="Times New Roman" panose="02020603050405020304" pitchFamily="18" charset="0"/>
              </a:rPr>
              <a:t>An Operating System can be defined as an interface between user and hardware. It is responsible for the execution of all the processes, Resource Allocation, Scheduling Algorithm, File Management and many other tasks.</a:t>
            </a:r>
          </a:p>
          <a:p>
            <a:pPr algn="just"/>
            <a:r>
              <a:rPr lang="en-US" sz="2400" dirty="0">
                <a:solidFill>
                  <a:schemeClr val="accent1"/>
                </a:solidFill>
                <a:latin typeface="Times New Roman" panose="02020603050405020304" pitchFamily="18" charset="0"/>
                <a:cs typeface="Times New Roman" panose="02020603050405020304" pitchFamily="18" charset="0"/>
              </a:rPr>
              <a:t>We will make a basic file management and calculation operating system by using all the core concept.</a:t>
            </a: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34148443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4"/>
            <a:ext cx="8950321" cy="4367003"/>
          </a:xfrm>
        </p:spPr>
        <p:txBody>
          <a:bodyPr>
            <a:normAutofit/>
          </a:bodyPr>
          <a:lstStyle/>
          <a:p>
            <a:pPr marL="457200" indent="-457200" algn="just">
              <a:buAutoNum type="arabicPeriod"/>
            </a:pPr>
            <a:r>
              <a:rPr lang="en-US" sz="2400" dirty="0">
                <a:solidFill>
                  <a:schemeClr val="accent1"/>
                </a:solidFill>
                <a:latin typeface="Times New Roman" panose="02020603050405020304" pitchFamily="18" charset="0"/>
                <a:cs typeface="Times New Roman" panose="02020603050405020304" pitchFamily="18" charset="0"/>
              </a:rPr>
              <a:t>To add the basic file management system in the operating system.</a:t>
            </a:r>
          </a:p>
          <a:p>
            <a:pPr marL="457200" indent="-457200" algn="just">
              <a:buAutoNum type="arabicPeriod"/>
            </a:pPr>
            <a:r>
              <a:rPr lang="en-US" sz="2400" dirty="0">
                <a:solidFill>
                  <a:schemeClr val="accent1"/>
                </a:solidFill>
                <a:latin typeface="Times New Roman" panose="02020603050405020304" pitchFamily="18" charset="0"/>
                <a:cs typeface="Times New Roman" panose="02020603050405020304" pitchFamily="18" charset="0"/>
              </a:rPr>
              <a:t>Basic calculation.</a:t>
            </a:r>
          </a:p>
          <a:p>
            <a:pPr marL="457200" indent="-457200" algn="just">
              <a:buAutoNum type="arabicPeriod"/>
            </a:pPr>
            <a:r>
              <a:rPr lang="en-US" sz="2400" dirty="0">
                <a:solidFill>
                  <a:schemeClr val="accent1"/>
                </a:solidFill>
                <a:latin typeface="Times New Roman" panose="02020603050405020304" pitchFamily="18" charset="0"/>
                <a:cs typeface="Times New Roman" panose="02020603050405020304" pitchFamily="18" charset="0"/>
              </a:rPr>
              <a:t>Show the basic information like date, time etc.</a:t>
            </a:r>
          </a:p>
          <a:p>
            <a:pPr marL="457200" indent="-457200" algn="just">
              <a:buAutoNum type="arabicPeriod"/>
            </a:pPr>
            <a:r>
              <a:rPr lang="en-US" sz="2400" dirty="0">
                <a:solidFill>
                  <a:schemeClr val="accent1"/>
                </a:solidFill>
                <a:latin typeface="Times New Roman" panose="02020603050405020304" pitchFamily="18" charset="0"/>
                <a:cs typeface="Times New Roman" panose="02020603050405020304" pitchFamily="18" charset="0"/>
              </a:rPr>
              <a:t>Memory management, Scheduling Algorithm, File management and many other task.</a:t>
            </a:r>
          </a:p>
          <a:p>
            <a:pPr marL="457200" indent="-457200" algn="just">
              <a:buAutoNum type="arabicPeriod"/>
            </a:pP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4</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13268770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Environment Setup</a:t>
            </a: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5</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pic>
        <p:nvPicPr>
          <p:cNvPr id="5" name="Picture 4">
            <a:extLst>
              <a:ext uri="{FF2B5EF4-FFF2-40B4-BE49-F238E27FC236}">
                <a16:creationId xmlns:a16="http://schemas.microsoft.com/office/drawing/2014/main" id="{CCB392F8-9D0E-43D2-B4BB-BF72C0559FED}"/>
              </a:ext>
            </a:extLst>
          </p:cNvPr>
          <p:cNvPicPr>
            <a:picLocks noChangeAspect="1"/>
          </p:cNvPicPr>
          <p:nvPr/>
        </p:nvPicPr>
        <p:blipFill>
          <a:blip r:embed="rId2"/>
          <a:stretch>
            <a:fillRect/>
          </a:stretch>
        </p:blipFill>
        <p:spPr>
          <a:xfrm>
            <a:off x="868443" y="1955558"/>
            <a:ext cx="1973917" cy="1973917"/>
          </a:xfrm>
          <a:prstGeom prst="rect">
            <a:avLst/>
          </a:prstGeom>
        </p:spPr>
      </p:pic>
      <p:pic>
        <p:nvPicPr>
          <p:cNvPr id="7" name="Picture 6">
            <a:extLst>
              <a:ext uri="{FF2B5EF4-FFF2-40B4-BE49-F238E27FC236}">
                <a16:creationId xmlns:a16="http://schemas.microsoft.com/office/drawing/2014/main" id="{D2784419-15D4-4BD8-85FD-3FBFA65AAC9D}"/>
              </a:ext>
            </a:extLst>
          </p:cNvPr>
          <p:cNvPicPr>
            <a:picLocks noChangeAspect="1"/>
          </p:cNvPicPr>
          <p:nvPr/>
        </p:nvPicPr>
        <p:blipFill>
          <a:blip r:embed="rId3"/>
          <a:stretch>
            <a:fillRect/>
          </a:stretch>
        </p:blipFill>
        <p:spPr>
          <a:xfrm>
            <a:off x="7475600" y="2010424"/>
            <a:ext cx="3847957" cy="1750470"/>
          </a:xfrm>
          <a:prstGeom prst="rect">
            <a:avLst/>
          </a:prstGeom>
        </p:spPr>
      </p:pic>
      <p:pic>
        <p:nvPicPr>
          <p:cNvPr id="9" name="Picture 8">
            <a:extLst>
              <a:ext uri="{FF2B5EF4-FFF2-40B4-BE49-F238E27FC236}">
                <a16:creationId xmlns:a16="http://schemas.microsoft.com/office/drawing/2014/main" id="{D9304514-5C5F-40EF-AD9A-9D794C7F8D6A}"/>
              </a:ext>
            </a:extLst>
          </p:cNvPr>
          <p:cNvPicPr>
            <a:picLocks noChangeAspect="1"/>
          </p:cNvPicPr>
          <p:nvPr/>
        </p:nvPicPr>
        <p:blipFill>
          <a:blip r:embed="rId4"/>
          <a:stretch>
            <a:fillRect/>
          </a:stretch>
        </p:blipFill>
        <p:spPr>
          <a:xfrm>
            <a:off x="4460588" y="1949210"/>
            <a:ext cx="1980265" cy="1980265"/>
          </a:xfrm>
          <a:prstGeom prst="rect">
            <a:avLst/>
          </a:prstGeom>
        </p:spPr>
      </p:pic>
      <p:sp>
        <p:nvSpPr>
          <p:cNvPr id="10" name="TextBox 9">
            <a:extLst>
              <a:ext uri="{FF2B5EF4-FFF2-40B4-BE49-F238E27FC236}">
                <a16:creationId xmlns:a16="http://schemas.microsoft.com/office/drawing/2014/main" id="{239F3400-A87D-4029-A9E5-761B8C7F9A46}"/>
              </a:ext>
            </a:extLst>
          </p:cNvPr>
          <p:cNvSpPr txBox="1"/>
          <p:nvPr/>
        </p:nvSpPr>
        <p:spPr>
          <a:xfrm>
            <a:off x="1089027" y="4043082"/>
            <a:ext cx="2555670"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Visual Studio</a:t>
            </a:r>
          </a:p>
        </p:txBody>
      </p:sp>
      <p:sp>
        <p:nvSpPr>
          <p:cNvPr id="30" name="TextBox 29">
            <a:extLst>
              <a:ext uri="{FF2B5EF4-FFF2-40B4-BE49-F238E27FC236}">
                <a16:creationId xmlns:a16="http://schemas.microsoft.com/office/drawing/2014/main" id="{A11E5208-C5A9-41B1-A41F-2765DCA4AAFA}"/>
              </a:ext>
            </a:extLst>
          </p:cNvPr>
          <p:cNvSpPr txBox="1"/>
          <p:nvPr/>
        </p:nvSpPr>
        <p:spPr>
          <a:xfrm>
            <a:off x="4356397" y="4080720"/>
            <a:ext cx="2555670"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VMware Workstation</a:t>
            </a:r>
          </a:p>
        </p:txBody>
      </p:sp>
    </p:spTree>
    <p:extLst>
      <p:ext uri="{BB962C8B-B14F-4D97-AF65-F5344CB8AC3E}">
        <p14:creationId xmlns:p14="http://schemas.microsoft.com/office/powerpoint/2010/main" val="9726787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Methodology</a:t>
            </a: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6</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
        <p:nvSpPr>
          <p:cNvPr id="5" name="Rectangle: Rounded Corners 4">
            <a:extLst>
              <a:ext uri="{FF2B5EF4-FFF2-40B4-BE49-F238E27FC236}">
                <a16:creationId xmlns:a16="http://schemas.microsoft.com/office/drawing/2014/main" id="{2AE05480-B2BE-4CAC-923B-17C3ABEBC488}"/>
              </a:ext>
            </a:extLst>
          </p:cNvPr>
          <p:cNvSpPr/>
          <p:nvPr/>
        </p:nvSpPr>
        <p:spPr>
          <a:xfrm>
            <a:off x="2356737" y="1504946"/>
            <a:ext cx="3227294" cy="4840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Install &amp; Setup Visual Studio and COSMOS</a:t>
            </a:r>
          </a:p>
        </p:txBody>
      </p:sp>
      <p:sp>
        <p:nvSpPr>
          <p:cNvPr id="16" name="Rectangle: Rounded Corners 15">
            <a:extLst>
              <a:ext uri="{FF2B5EF4-FFF2-40B4-BE49-F238E27FC236}">
                <a16:creationId xmlns:a16="http://schemas.microsoft.com/office/drawing/2014/main" id="{12AB48AD-91DC-411F-9BC8-AF8E62E1F199}"/>
              </a:ext>
            </a:extLst>
          </p:cNvPr>
          <p:cNvSpPr/>
          <p:nvPr/>
        </p:nvSpPr>
        <p:spPr>
          <a:xfrm>
            <a:off x="2305189" y="3112240"/>
            <a:ext cx="3227294" cy="4840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Writing code in C#</a:t>
            </a:r>
          </a:p>
        </p:txBody>
      </p:sp>
      <p:sp>
        <p:nvSpPr>
          <p:cNvPr id="19" name="Rectangle: Rounded Corners 18">
            <a:extLst>
              <a:ext uri="{FF2B5EF4-FFF2-40B4-BE49-F238E27FC236}">
                <a16:creationId xmlns:a16="http://schemas.microsoft.com/office/drawing/2014/main" id="{8814BC76-4F39-4CD9-88F8-8A3F4C48ED5D}"/>
              </a:ext>
            </a:extLst>
          </p:cNvPr>
          <p:cNvSpPr/>
          <p:nvPr/>
        </p:nvSpPr>
        <p:spPr>
          <a:xfrm>
            <a:off x="2305189" y="4719535"/>
            <a:ext cx="3227294" cy="4840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Run on VMware Workstation</a:t>
            </a:r>
          </a:p>
        </p:txBody>
      </p:sp>
      <p:sp>
        <p:nvSpPr>
          <p:cNvPr id="6" name="Arrow: Down 5">
            <a:extLst>
              <a:ext uri="{FF2B5EF4-FFF2-40B4-BE49-F238E27FC236}">
                <a16:creationId xmlns:a16="http://schemas.microsoft.com/office/drawing/2014/main" id="{504A8B79-041C-46AA-8B26-C06F8AA727D4}"/>
              </a:ext>
            </a:extLst>
          </p:cNvPr>
          <p:cNvSpPr/>
          <p:nvPr/>
        </p:nvSpPr>
        <p:spPr>
          <a:xfrm>
            <a:off x="3637968" y="1989041"/>
            <a:ext cx="465135" cy="110527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F480AF2B-BBE5-473F-B4AB-84A2917A96E3}"/>
              </a:ext>
            </a:extLst>
          </p:cNvPr>
          <p:cNvSpPr/>
          <p:nvPr/>
        </p:nvSpPr>
        <p:spPr>
          <a:xfrm>
            <a:off x="3637967" y="3574106"/>
            <a:ext cx="465135" cy="110527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6854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Command implement before Mid</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3"/>
            <a:ext cx="8950321" cy="5090785"/>
          </a:xfrm>
        </p:spPr>
        <p:txBody>
          <a:bodyPr>
            <a:normAutofit/>
          </a:bodyPr>
          <a:lstStyle/>
          <a:p>
            <a:pPr marL="285750" indent="-285750" algn="just">
              <a:buFont typeface="Wingdings" panose="05000000000000000000" pitchFamily="2" charset="2"/>
              <a:buChar char="q"/>
            </a:pPr>
            <a:r>
              <a:rPr lang="en-US" sz="1800" b="1"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help : </a:t>
            </a:r>
            <a:r>
              <a:rPr lang="en-US" sz="2400" dirty="0">
                <a:solidFill>
                  <a:schemeClr val="accent1"/>
                </a:solidFill>
                <a:latin typeface="Times New Roman" panose="02020603050405020304" pitchFamily="18" charset="0"/>
                <a:cs typeface="Times New Roman" panose="02020603050405020304" pitchFamily="18" charset="0"/>
              </a:rPr>
              <a:t>This command will show the list of all commands.</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about : </a:t>
            </a:r>
            <a:r>
              <a:rPr lang="en-US" sz="2400" dirty="0">
                <a:solidFill>
                  <a:schemeClr val="accent1"/>
                </a:solidFill>
                <a:latin typeface="Times New Roman" panose="02020603050405020304" pitchFamily="18" charset="0"/>
                <a:cs typeface="Times New Roman" panose="02020603050405020304" pitchFamily="18" charset="0"/>
              </a:rPr>
              <a:t>This command will show the current version of our OS.</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date : </a:t>
            </a:r>
            <a:r>
              <a:rPr lang="en-US" sz="2400" dirty="0">
                <a:solidFill>
                  <a:schemeClr val="accent1"/>
                </a:solidFill>
                <a:latin typeface="Times New Roman" panose="02020603050405020304" pitchFamily="18" charset="0"/>
                <a:cs typeface="Times New Roman" panose="02020603050405020304" pitchFamily="18" charset="0"/>
              </a:rPr>
              <a:t>This command will show the current date.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time : </a:t>
            </a:r>
            <a:r>
              <a:rPr lang="en-US" sz="2400" dirty="0">
                <a:solidFill>
                  <a:schemeClr val="accent1"/>
                </a:solidFill>
                <a:latin typeface="Times New Roman" panose="02020603050405020304" pitchFamily="18" charset="0"/>
                <a:cs typeface="Times New Roman" panose="02020603050405020304" pitchFamily="18" charset="0"/>
              </a:rPr>
              <a:t>This command will show the current time.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day : </a:t>
            </a:r>
            <a:r>
              <a:rPr lang="en-US" sz="2400" dirty="0">
                <a:solidFill>
                  <a:schemeClr val="accent1"/>
                </a:solidFill>
                <a:latin typeface="Times New Roman" panose="02020603050405020304" pitchFamily="18" charset="0"/>
                <a:cs typeface="Times New Roman" panose="02020603050405020304" pitchFamily="18" charset="0"/>
              </a:rPr>
              <a:t>This command will show the current day.</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clear : </a:t>
            </a:r>
            <a:r>
              <a:rPr lang="en-US" sz="2400" dirty="0">
                <a:solidFill>
                  <a:schemeClr val="accent1"/>
                </a:solidFill>
                <a:latin typeface="Times New Roman" panose="02020603050405020304" pitchFamily="18" charset="0"/>
                <a:cs typeface="Times New Roman" panose="02020603050405020304" pitchFamily="18" charset="0"/>
              </a:rPr>
              <a:t>This command will clear the console.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create_file</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create a text file.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write_file</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By using this command we will able to write in a file.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append_file</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By using this command we will able to add more text in an existing file.</a:t>
            </a:r>
            <a:endParaRPr lang="en-US" sz="18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b="1"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7</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18328497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35859"/>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Command implement before Mid</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4"/>
            <a:ext cx="8950321" cy="5063890"/>
          </a:xfrm>
        </p:spPr>
        <p:txBody>
          <a:bodyPr>
            <a:normAutofit/>
          </a:bodyPr>
          <a:lstStyle/>
          <a:p>
            <a:pPr marL="285750" indent="-285750" algn="just">
              <a:buFont typeface="Wingdings" panose="05000000000000000000" pitchFamily="2" charset="2"/>
              <a:buChar char="q"/>
            </a:pPr>
            <a:r>
              <a:rPr lang="en-US" sz="1800" b="1"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show_file</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show the content of a file.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delete_file</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delete a file.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list_file</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show the list of all files.</a:t>
            </a:r>
          </a:p>
          <a:p>
            <a:pPr marL="285750" indent="-285750" algn="just">
              <a:buFont typeface="Wingdings" panose="05000000000000000000" pitchFamily="2" charset="2"/>
              <a:buChar char="q"/>
            </a:pPr>
            <a:r>
              <a:rPr lang="en-US" sz="2400" b="1"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create_directory</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create a directory.</a:t>
            </a:r>
          </a:p>
          <a:p>
            <a:pPr marL="285750" indent="-28575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current_directory</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show the current directory.</a:t>
            </a:r>
          </a:p>
          <a:p>
            <a:pPr marL="285750" indent="-28575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change_directory</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change the directory.</a:t>
            </a:r>
          </a:p>
          <a:p>
            <a:pPr marL="285750" indent="-28575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list_directory</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show the list of all directories.</a:t>
            </a:r>
          </a:p>
          <a:p>
            <a:pPr marL="285750" indent="-28575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delete_directory</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delete the directory.</a:t>
            </a:r>
          </a:p>
          <a:p>
            <a:pPr marL="285750" indent="-28575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back : </a:t>
            </a:r>
            <a:r>
              <a:rPr lang="en-US" sz="2400" dirty="0">
                <a:solidFill>
                  <a:schemeClr val="accent1"/>
                </a:solidFill>
                <a:latin typeface="Times New Roman" panose="02020603050405020304" pitchFamily="18" charset="0"/>
                <a:cs typeface="Times New Roman" panose="02020603050405020304" pitchFamily="18" charset="0"/>
              </a:rPr>
              <a:t> By using this command we can back to the first directory.</a:t>
            </a:r>
          </a:p>
          <a:p>
            <a:pPr marL="285750" indent="-285750" algn="just">
              <a:buFont typeface="Wingdings" panose="05000000000000000000" pitchFamily="2" charset="2"/>
              <a:buChar char="q"/>
            </a:pPr>
            <a:endParaRPr lang="en-US" sz="1800" dirty="0">
              <a:solidFill>
                <a:schemeClr val="accent1"/>
              </a:solidFill>
              <a:latin typeface="Times New Roman" panose="02020603050405020304" pitchFamily="18" charset="0"/>
              <a:cs typeface="Times New Roman" panose="02020603050405020304" pitchFamily="18" charset="0"/>
            </a:endParaRPr>
          </a:p>
          <a:p>
            <a:pPr algn="just"/>
            <a:endParaRPr lang="en-US" sz="1800" b="1"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8</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Tree>
    <p:extLst>
      <p:ext uri="{BB962C8B-B14F-4D97-AF65-F5344CB8AC3E}">
        <p14:creationId xmlns:p14="http://schemas.microsoft.com/office/powerpoint/2010/main" val="41036542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39621" y="-71718"/>
            <a:ext cx="8174971" cy="1057835"/>
          </a:xfrm>
        </p:spPr>
        <p:txBody>
          <a:bodyPr>
            <a:normAutofit/>
          </a:bodyPr>
          <a:lstStyle/>
          <a:p>
            <a:pPr algn="l"/>
            <a:r>
              <a:rPr lang="en-US" sz="4000" b="1" dirty="0">
                <a:solidFill>
                  <a:schemeClr val="accent1"/>
                </a:solidFill>
                <a:latin typeface="Times New Roman" panose="02020603050405020304" pitchFamily="18" charset="0"/>
                <a:cs typeface="Times New Roman" panose="02020603050405020304" pitchFamily="18" charset="0"/>
              </a:rPr>
              <a:t>Command implement in final</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50876" y="1327944"/>
            <a:ext cx="9760132" cy="4367003"/>
          </a:xfrm>
        </p:spPr>
        <p:txBody>
          <a:bodyPr>
            <a:normAutofit/>
          </a:bodyPr>
          <a:lstStyle/>
          <a:p>
            <a:pPr marL="285750" indent="-285750" algn="just">
              <a:buFont typeface="Wingdings" panose="05000000000000000000" pitchFamily="2" charset="2"/>
              <a:buChar char="q"/>
            </a:pPr>
            <a:endParaRPr lang="en-US" sz="1800" dirty="0">
              <a:solidFill>
                <a:schemeClr val="accent1"/>
              </a:solidFill>
              <a:latin typeface="Times New Roman" panose="02020603050405020304" pitchFamily="18" charset="0"/>
              <a:cs typeface="Times New Roman" panose="02020603050405020304" pitchFamily="18" charset="0"/>
            </a:endParaRPr>
          </a:p>
          <a:p>
            <a:pPr algn="just"/>
            <a:endParaRPr lang="en-US" sz="1800" b="1"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C70FB1-0FED-48C6-A306-D52499C65CAB}"/>
              </a:ext>
            </a:extLst>
          </p:cNvPr>
          <p:cNvSpPr txBox="1"/>
          <p:nvPr/>
        </p:nvSpPr>
        <p:spPr>
          <a:xfrm>
            <a:off x="11636188" y="6418729"/>
            <a:ext cx="555811"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9</a:t>
            </a:r>
          </a:p>
        </p:txBody>
      </p:sp>
      <p:sp>
        <p:nvSpPr>
          <p:cNvPr id="17" name="TextBox 16">
            <a:extLst>
              <a:ext uri="{FF2B5EF4-FFF2-40B4-BE49-F238E27FC236}">
                <a16:creationId xmlns:a16="http://schemas.microsoft.com/office/drawing/2014/main" id="{AAACF83D-F79A-4167-BFFD-D5F9B3D61B01}"/>
              </a:ext>
            </a:extLst>
          </p:cNvPr>
          <p:cNvSpPr txBox="1"/>
          <p:nvPr/>
        </p:nvSpPr>
        <p:spPr>
          <a:xfrm>
            <a:off x="555812" y="6391835"/>
            <a:ext cx="2107253" cy="307777"/>
          </a:xfrm>
          <a:prstGeom prst="rect">
            <a:avLst/>
          </a:prstGeom>
          <a:noFill/>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25/05/2024</a:t>
            </a:r>
          </a:p>
        </p:txBody>
      </p:sp>
      <p:sp>
        <p:nvSpPr>
          <p:cNvPr id="16" name="Subtitle 2">
            <a:extLst>
              <a:ext uri="{FF2B5EF4-FFF2-40B4-BE49-F238E27FC236}">
                <a16:creationId xmlns:a16="http://schemas.microsoft.com/office/drawing/2014/main" id="{F8E5251C-CB40-4A53-B5BB-A217C1DD3BA1}"/>
              </a:ext>
            </a:extLst>
          </p:cNvPr>
          <p:cNvSpPr txBox="1">
            <a:spLocks/>
          </p:cNvSpPr>
          <p:nvPr/>
        </p:nvSpPr>
        <p:spPr>
          <a:xfrm>
            <a:off x="650876" y="1327944"/>
            <a:ext cx="9616071" cy="506389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5750" indent="-285750" algn="just">
              <a:buFont typeface="Wingdings" panose="05000000000000000000" pitchFamily="2" charset="2"/>
              <a:buChar char="q"/>
            </a:pPr>
            <a:r>
              <a:rPr lang="en-US" sz="1800" b="1"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Scheduling Algorithm:</a:t>
            </a:r>
            <a:endParaRPr lang="en-US" sz="1800" b="1" dirty="0">
              <a:solidFill>
                <a:schemeClr val="accent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b="1" dirty="0">
                <a:solidFill>
                  <a:schemeClr val="accent1"/>
                </a:solidFill>
                <a:latin typeface="Times New Roman" panose="02020603050405020304" pitchFamily="18" charset="0"/>
                <a:cs typeface="Times New Roman" panose="02020603050405020304" pitchFamily="18" charset="0"/>
              </a:rPr>
              <a:t> </a:t>
            </a:r>
            <a:r>
              <a:rPr lang="en-US" sz="2200" b="1" dirty="0" err="1">
                <a:solidFill>
                  <a:schemeClr val="accent1"/>
                </a:solidFill>
                <a:latin typeface="Times New Roman" panose="02020603050405020304" pitchFamily="18" charset="0"/>
                <a:cs typeface="Times New Roman" panose="02020603050405020304" pitchFamily="18" charset="0"/>
              </a:rPr>
              <a:t>fcfs</a:t>
            </a:r>
            <a:r>
              <a:rPr lang="en-US" sz="2200" b="1" dirty="0">
                <a:solidFill>
                  <a:schemeClr val="accent1"/>
                </a:solidFill>
                <a:latin typeface="Times New Roman" panose="02020603050405020304" pitchFamily="18" charset="0"/>
                <a:cs typeface="Times New Roman" panose="02020603050405020304" pitchFamily="18" charset="0"/>
              </a:rPr>
              <a:t> : </a:t>
            </a:r>
            <a:r>
              <a:rPr lang="en-US" sz="2200" dirty="0">
                <a:solidFill>
                  <a:schemeClr val="accent1"/>
                </a:solidFill>
                <a:latin typeface="Times New Roman" panose="02020603050405020304" pitchFamily="18" charset="0"/>
                <a:cs typeface="Times New Roman" panose="02020603050405020304" pitchFamily="18" charset="0"/>
              </a:rPr>
              <a:t>This command will apply the first come first serve scheduling.</a:t>
            </a:r>
          </a:p>
          <a:p>
            <a:pPr marL="800100" lvl="1" indent="-342900" algn="just">
              <a:buFont typeface="Wingdings" panose="05000000000000000000" pitchFamily="2" charset="2"/>
              <a:buChar char="Ø"/>
            </a:pPr>
            <a:r>
              <a:rPr lang="en-US" sz="1800" b="1" dirty="0">
                <a:solidFill>
                  <a:schemeClr val="accent1"/>
                </a:solidFill>
                <a:latin typeface="Times New Roman" panose="02020603050405020304" pitchFamily="18" charset="0"/>
                <a:cs typeface="Times New Roman" panose="02020603050405020304" pitchFamily="18" charset="0"/>
              </a:rPr>
              <a:t> </a:t>
            </a:r>
            <a:r>
              <a:rPr lang="en-US" sz="2300" b="1" dirty="0" err="1">
                <a:solidFill>
                  <a:schemeClr val="accent1"/>
                </a:solidFill>
                <a:latin typeface="Times New Roman" panose="02020603050405020304" pitchFamily="18" charset="0"/>
                <a:cs typeface="Times New Roman" panose="02020603050405020304" pitchFamily="18" charset="0"/>
              </a:rPr>
              <a:t>sjf</a:t>
            </a:r>
            <a:r>
              <a:rPr lang="en-US" sz="2300" b="1" dirty="0">
                <a:solidFill>
                  <a:schemeClr val="accent1"/>
                </a:solidFill>
                <a:latin typeface="Times New Roman" panose="02020603050405020304" pitchFamily="18" charset="0"/>
                <a:cs typeface="Times New Roman" panose="02020603050405020304" pitchFamily="18" charset="0"/>
              </a:rPr>
              <a:t> : </a:t>
            </a:r>
            <a:r>
              <a:rPr lang="en-US" sz="2300" dirty="0">
                <a:solidFill>
                  <a:schemeClr val="accent1"/>
                </a:solidFill>
                <a:latin typeface="Times New Roman" panose="02020603050405020304" pitchFamily="18" charset="0"/>
                <a:cs typeface="Times New Roman" panose="02020603050405020304" pitchFamily="18" charset="0"/>
              </a:rPr>
              <a:t>This command will apply the shortest job first scheduling.</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Memory Management:</a:t>
            </a:r>
            <a:endParaRPr lang="en-US" sz="1800" dirty="0">
              <a:solidFill>
                <a:schemeClr val="accent1"/>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1800" b="1" dirty="0">
                <a:solidFill>
                  <a:schemeClr val="accent1"/>
                </a:solidFill>
                <a:latin typeface="Times New Roman" panose="02020603050405020304" pitchFamily="18" charset="0"/>
                <a:cs typeface="Times New Roman" panose="02020603050405020304" pitchFamily="18" charset="0"/>
              </a:rPr>
              <a:t> </a:t>
            </a:r>
            <a:r>
              <a:rPr lang="en-US" sz="2300" b="1" dirty="0" err="1">
                <a:solidFill>
                  <a:schemeClr val="accent1"/>
                </a:solidFill>
                <a:latin typeface="Times New Roman" panose="02020603050405020304" pitchFamily="18" charset="0"/>
                <a:cs typeface="Times New Roman" panose="02020603050405020304" pitchFamily="18" charset="0"/>
              </a:rPr>
              <a:t>first_fit</a:t>
            </a:r>
            <a:r>
              <a:rPr lang="en-US" sz="2300" b="1" dirty="0">
                <a:solidFill>
                  <a:schemeClr val="accent1"/>
                </a:solidFill>
                <a:latin typeface="Times New Roman" panose="02020603050405020304" pitchFamily="18" charset="0"/>
                <a:cs typeface="Times New Roman" panose="02020603050405020304" pitchFamily="18" charset="0"/>
              </a:rPr>
              <a:t> : </a:t>
            </a:r>
            <a:r>
              <a:rPr lang="en-US" sz="2300" dirty="0">
                <a:solidFill>
                  <a:schemeClr val="accent1"/>
                </a:solidFill>
                <a:latin typeface="Times New Roman" panose="02020603050405020304" pitchFamily="18" charset="0"/>
                <a:cs typeface="Times New Roman" panose="02020603050405020304" pitchFamily="18" charset="0"/>
              </a:rPr>
              <a:t>This command will apply the first fit memory management.</a:t>
            </a:r>
          </a:p>
          <a:p>
            <a:pPr marL="800100" lvl="1" indent="-342900" algn="just">
              <a:buFont typeface="Wingdings" panose="05000000000000000000" pitchFamily="2" charset="2"/>
              <a:buChar char="Ø"/>
            </a:pPr>
            <a:r>
              <a:rPr lang="en-US" sz="1800" b="1"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best_fit</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apply the best fit memory management.</a:t>
            </a:r>
          </a:p>
          <a:p>
            <a:pPr marL="800100" lvl="1" indent="-342900" algn="just">
              <a:buFont typeface="Wingdings" panose="05000000000000000000" pitchFamily="2" charset="2"/>
              <a:buChar char="Ø"/>
            </a:pPr>
            <a:r>
              <a:rPr lang="en-US" sz="1800" b="1"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worst_fit</a:t>
            </a:r>
            <a:r>
              <a:rPr lang="en-US" sz="2400" b="1" dirty="0">
                <a:solidFill>
                  <a:schemeClr val="accent1"/>
                </a:solidFill>
                <a:latin typeface="Times New Roman" panose="02020603050405020304" pitchFamily="18" charset="0"/>
                <a:cs typeface="Times New Roman" panose="02020603050405020304" pitchFamily="18" charset="0"/>
              </a:rPr>
              <a:t> : </a:t>
            </a:r>
            <a:r>
              <a:rPr lang="en-US" sz="2400" dirty="0">
                <a:solidFill>
                  <a:schemeClr val="accent1"/>
                </a:solidFill>
                <a:latin typeface="Times New Roman" panose="02020603050405020304" pitchFamily="18" charset="0"/>
                <a:cs typeface="Times New Roman" panose="02020603050405020304" pitchFamily="18" charset="0"/>
              </a:rPr>
              <a:t>This command will apply the worst fit memory management.</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calculator : </a:t>
            </a:r>
            <a:r>
              <a:rPr lang="en-US" sz="2400" dirty="0">
                <a:solidFill>
                  <a:schemeClr val="accent1"/>
                </a:solidFill>
                <a:latin typeface="Times New Roman" panose="02020603050405020304" pitchFamily="18" charset="0"/>
                <a:cs typeface="Times New Roman" panose="02020603050405020304" pitchFamily="18" charset="0"/>
              </a:rPr>
              <a:t>This command will give us a calculator to use.</a:t>
            </a:r>
          </a:p>
          <a:p>
            <a:pPr marL="285750" indent="-285750" algn="just">
              <a:buFont typeface="Wingdings" panose="05000000000000000000" pitchFamily="2" charset="2"/>
              <a:buChar char="q"/>
            </a:pPr>
            <a:r>
              <a:rPr lang="en-US" sz="18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shutdown : </a:t>
            </a:r>
            <a:r>
              <a:rPr lang="en-US" sz="2400" dirty="0">
                <a:solidFill>
                  <a:schemeClr val="accent1"/>
                </a:solidFill>
                <a:latin typeface="Times New Roman" panose="02020603050405020304" pitchFamily="18" charset="0"/>
                <a:cs typeface="Times New Roman" panose="02020603050405020304" pitchFamily="18" charset="0"/>
              </a:rPr>
              <a:t>This command will shutdown our OS.</a:t>
            </a:r>
            <a:endParaRPr lang="en-US" sz="1800" dirty="0">
              <a:solidFill>
                <a:schemeClr val="accent1"/>
              </a:solidFill>
              <a:latin typeface="Times New Roman" panose="02020603050405020304" pitchFamily="18" charset="0"/>
              <a:cs typeface="Times New Roman" panose="02020603050405020304" pitchFamily="18" charset="0"/>
            </a:endParaRPr>
          </a:p>
          <a:p>
            <a:pPr algn="just"/>
            <a:endParaRPr lang="en-US"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75331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infopath/2007/PartnerControls"/>
    <ds:schemaRef ds:uri="http://purl.org/dc/elements/1.1/"/>
    <ds:schemaRef ds:uri="http://schemas.openxmlformats.org/package/2006/metadata/core-properties"/>
    <ds:schemaRef ds:uri="16c05727-aa75-4e4a-9b5f-8a80a1165891"/>
    <ds:schemaRef ds:uri="http://purl.org/dc/dcmitype/"/>
    <ds:schemaRef ds:uri="http://schemas.microsoft.com/office/2006/documentManagement/types"/>
    <ds:schemaRef ds:uri="http://purl.org/dc/terms/"/>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606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Times New Roman</vt:lpstr>
      <vt:lpstr>Wingdings</vt:lpstr>
      <vt:lpstr>Parallax</vt:lpstr>
      <vt:lpstr>VOID( ) Operating System</vt:lpstr>
      <vt:lpstr>Table of Content</vt:lpstr>
      <vt:lpstr>Introduction</vt:lpstr>
      <vt:lpstr>Objectives</vt:lpstr>
      <vt:lpstr>Environment Setup</vt:lpstr>
      <vt:lpstr>Methodology</vt:lpstr>
      <vt:lpstr>Command implement before Mid</vt:lpstr>
      <vt:lpstr>Command implement before Mid</vt:lpstr>
      <vt:lpstr>Command implement in final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2024-01-23T12:59:59Z</dcterms:created>
  <dcterms:modified xsi:type="dcterms:W3CDTF">2024-05-25T03:38:07Z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