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69" r:id="rId4"/>
    <p:sldId id="259" r:id="rId5"/>
    <p:sldId id="260" r:id="rId6"/>
    <p:sldId id="262" r:id="rId7"/>
    <p:sldId id="270" r:id="rId8"/>
    <p:sldId id="261" r:id="rId9"/>
    <p:sldId id="271" r:id="rId10"/>
    <p:sldId id="263" r:id="rId11"/>
    <p:sldId id="274" r:id="rId12"/>
    <p:sldId id="276" r:id="rId13"/>
    <p:sldId id="264" r:id="rId14"/>
    <p:sldId id="268" r:id="rId15"/>
    <p:sldId id="266" r:id="rId16"/>
    <p:sldId id="27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3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DC9770-D341-9C45-92DB-C889D98C43DB}" type="datetimeFigureOut">
              <a:rPr lang="en-US" smtClean="0"/>
              <a:t>3/7/17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1A58AF-8D20-C64A-8960-69732E82D044}" type="slidenum">
              <a:rPr lang="en-US" smtClean="0"/>
              <a:t>‹#›</a:t>
            </a:fld>
            <a:endParaRPr lang="en-US"/>
          </a:p>
        </p:txBody>
      </p:sp>
    </p:spTree>
    <p:extLst>
      <p:ext uri="{BB962C8B-B14F-4D97-AF65-F5344CB8AC3E}">
        <p14:creationId xmlns:p14="http://schemas.microsoft.com/office/powerpoint/2010/main" val="160772677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 From page 130 of Bishop, Christopher M. </a:t>
            </a:r>
            <a:r>
              <a:rPr lang="en-US" i="1" dirty="0" smtClean="0"/>
              <a:t>Neural Networks for Pattern Recognition.</a:t>
            </a:r>
            <a:r>
              <a:rPr lang="en-US" i="0" dirty="0" smtClean="0"/>
              <a:t> Oxford;</a:t>
            </a:r>
            <a:r>
              <a:rPr lang="en-US" i="0" baseline="0" dirty="0" smtClean="0"/>
              <a:t> Clarendon Press: Oxford University Press, 1996. Print.</a:t>
            </a:r>
            <a:endParaRPr lang="en-US" dirty="0"/>
          </a:p>
        </p:txBody>
      </p:sp>
      <p:sp>
        <p:nvSpPr>
          <p:cNvPr id="4" name="Slide Number Placeholder 3"/>
          <p:cNvSpPr>
            <a:spLocks noGrp="1"/>
          </p:cNvSpPr>
          <p:nvPr>
            <p:ph type="sldNum" sz="quarter" idx="10"/>
          </p:nvPr>
        </p:nvSpPr>
        <p:spPr/>
        <p:txBody>
          <a:bodyPr/>
          <a:lstStyle/>
          <a:p>
            <a:fld id="{851A58AF-8D20-C64A-8960-69732E82D044}" type="slidenum">
              <a:rPr lang="en-US" smtClean="0"/>
              <a:t>9</a:t>
            </a:fld>
            <a:endParaRPr lang="en-US"/>
          </a:p>
        </p:txBody>
      </p:sp>
    </p:spTree>
    <p:extLst>
      <p:ext uri="{BB962C8B-B14F-4D97-AF65-F5344CB8AC3E}">
        <p14:creationId xmlns:p14="http://schemas.microsoft.com/office/powerpoint/2010/main" val="70682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E833E2-8FF8-EA49-BC44-846DC47AEE31}" type="datetimeFigureOut">
              <a:rPr lang="en-US" smtClean="0"/>
              <a:t>3/7/17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43FCFC5-8622-5B48-86FD-084AFB6CBCA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833E2-8FF8-EA49-BC44-846DC47AEE31}" type="datetimeFigureOut">
              <a:rPr lang="en-US" smtClean="0"/>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FCFC5-8622-5B48-86FD-084AFB6CBC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E833E2-8FF8-EA49-BC44-846DC47AEE31}" type="datetimeFigureOut">
              <a:rPr lang="en-US" smtClean="0"/>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FCFC5-8622-5B48-86FD-084AFB6CBC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E833E2-8FF8-EA49-BC44-846DC47AEE31}" type="datetimeFigureOut">
              <a:rPr lang="en-US" smtClean="0"/>
              <a:t>3/7/17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3FCFC5-8622-5B48-86FD-084AFB6CBC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FE833E2-8FF8-EA49-BC44-846DC47AEE31}" type="datetimeFigureOut">
              <a:rPr lang="en-US" smtClean="0"/>
              <a:t>3/7/17</a:t>
            </a:fld>
            <a:endParaRPr lang="en-US"/>
          </a:p>
        </p:txBody>
      </p:sp>
      <p:sp>
        <p:nvSpPr>
          <p:cNvPr id="8" name="Slide Number Placeholder 7"/>
          <p:cNvSpPr>
            <a:spLocks noGrp="1"/>
          </p:cNvSpPr>
          <p:nvPr>
            <p:ph type="sldNum" sz="quarter" idx="11"/>
          </p:nvPr>
        </p:nvSpPr>
        <p:spPr/>
        <p:txBody>
          <a:bodyPr/>
          <a:lstStyle/>
          <a:p>
            <a:fld id="{043FCFC5-8622-5B48-86FD-084AFB6CBCA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E833E2-8FF8-EA49-BC44-846DC47AEE31}" type="datetimeFigureOut">
              <a:rPr lang="en-US" smtClean="0"/>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FCFC5-8622-5B48-86FD-084AFB6CBC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E833E2-8FF8-EA49-BC44-846DC47AEE31}" type="datetimeFigureOut">
              <a:rPr lang="en-US" smtClean="0"/>
              <a:t>3/7/17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3FCFC5-8622-5B48-86FD-084AFB6CBC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E833E2-8FF8-EA49-BC44-846DC47AEE31}" type="datetimeFigureOut">
              <a:rPr lang="en-US" smtClean="0"/>
              <a:t>3/7/17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3FCFC5-8622-5B48-86FD-084AFB6CBC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833E2-8FF8-EA49-BC44-846DC47AEE31}" type="datetimeFigureOut">
              <a:rPr lang="en-US" smtClean="0"/>
              <a:t>3/7/17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3FCFC5-8622-5B48-86FD-084AFB6CBC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833E2-8FF8-EA49-BC44-846DC47AEE31}" type="datetimeFigureOut">
              <a:rPr lang="en-US" smtClean="0"/>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3FCFC5-8622-5B48-86FD-084AFB6CBCA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E833E2-8FF8-EA49-BC44-846DC47AEE31}" type="datetimeFigureOut">
              <a:rPr lang="en-US" smtClean="0"/>
              <a:t>3/7/17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43FCFC5-8622-5B48-86FD-084AFB6CBCA7}"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FE833E2-8FF8-EA49-BC44-846DC47AEE31}" type="datetimeFigureOut">
              <a:rPr lang="en-US" smtClean="0"/>
              <a:t>3/7/17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043FCFC5-8622-5B48-86FD-084AFB6CBCA7}"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ytimes.com/2016/08/24/us/politics/facebook-ads-politics.html?_r=0" TargetMode="External"/><Relationship Id="rId4" Type="http://schemas.openxmlformats.org/officeDocument/2006/relationships/hyperlink" Target="https://scout.ai/story/the-rise-of-the-weaponized-ai-propaganda-machine" TargetMode="External"/><Relationship Id="rId5" Type="http://schemas.openxmlformats.org/officeDocument/2006/relationships/hyperlink" Target="https://www.nytimes.com/2017/03/06/us/politics/cambridge-analytica.html?_r=0" TargetMode="External"/><Relationship Id="rId6" Type="http://schemas.openxmlformats.org/officeDocument/2006/relationships/hyperlink" Target="http://www.independent.co.uk/news/world/americas/donald-trump-muslim-immigration-ban-facebook-check-iraq-sudan-syria-mana-yegani-a7551256.html" TargetMode="External"/><Relationship Id="rId1" Type="http://schemas.openxmlformats.org/officeDocument/2006/relationships/slideLayout" Target="../slideLayouts/slideLayout2.xml"/><Relationship Id="rId2" Type="http://schemas.openxmlformats.org/officeDocument/2006/relationships/hyperlink" Target="http://politecho.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s.ox.ac.uk/teaching/materials14-15/ml/class2.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at.osu.edu/~dmsl/Lee_2012.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Silent Majority:</a:t>
            </a:r>
            <a:br>
              <a:rPr lang="en-US" sz="4400" dirty="0"/>
            </a:br>
            <a:r>
              <a:rPr lang="en-US" sz="4400" dirty="0"/>
              <a:t>Predicting Political Allegiance from Facebook Page Likes</a:t>
            </a:r>
          </a:p>
        </p:txBody>
      </p:sp>
      <p:sp>
        <p:nvSpPr>
          <p:cNvPr id="3" name="Subtitle 2"/>
          <p:cNvSpPr>
            <a:spLocks noGrp="1"/>
          </p:cNvSpPr>
          <p:nvPr>
            <p:ph type="subTitle" idx="1"/>
          </p:nvPr>
        </p:nvSpPr>
        <p:spPr/>
        <p:txBody>
          <a:bodyPr/>
          <a:lstStyle/>
          <a:p>
            <a:r>
              <a:rPr lang="en-US" dirty="0" smtClean="0"/>
              <a:t>By Adam hare</a:t>
            </a:r>
            <a:endParaRPr lang="en-US" dirty="0"/>
          </a:p>
        </p:txBody>
      </p:sp>
    </p:spTree>
    <p:extLst>
      <p:ext uri="{BB962C8B-B14F-4D97-AF65-F5344CB8AC3E}">
        <p14:creationId xmlns:p14="http://schemas.microsoft.com/office/powerpoint/2010/main" val="30506858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7"/>
            <a:ext cx="6143831" cy="1494585"/>
          </a:xfrm>
        </p:spPr>
        <p:txBody>
          <a:bodyPr>
            <a:normAutofit fontScale="90000"/>
          </a:bodyPr>
          <a:lstStyle/>
          <a:p>
            <a:r>
              <a:rPr lang="en-US" dirty="0" smtClean="0"/>
              <a:t>Neural Network: </a:t>
            </a:r>
            <a:br>
              <a:rPr lang="en-US" dirty="0" smtClean="0"/>
            </a:br>
            <a:r>
              <a:rPr lang="en-US" dirty="0" smtClean="0"/>
              <a:t>The Hidden Layer &amp; Hyper-Parameters</a:t>
            </a:r>
            <a:endParaRPr lang="en-US" dirty="0"/>
          </a:p>
        </p:txBody>
      </p:sp>
      <p:sp>
        <p:nvSpPr>
          <p:cNvPr id="3" name="Content Placeholder 2"/>
          <p:cNvSpPr>
            <a:spLocks noGrp="1"/>
          </p:cNvSpPr>
          <p:nvPr>
            <p:ph idx="1"/>
          </p:nvPr>
        </p:nvSpPr>
        <p:spPr>
          <a:xfrm>
            <a:off x="457200" y="1752600"/>
            <a:ext cx="7620000" cy="4610266"/>
          </a:xfrm>
        </p:spPr>
        <p:txBody>
          <a:bodyPr>
            <a:normAutofit/>
          </a:bodyPr>
          <a:lstStyle/>
          <a:p>
            <a:pPr marL="342900" indent="-342900">
              <a:buFont typeface="Arial"/>
              <a:buChar char="•"/>
            </a:pPr>
            <a:r>
              <a:rPr lang="en-US" dirty="0" smtClean="0"/>
              <a:t>The hidden layer uses a sigmoid activation function.  This provides perfect entropy when points are on the dividing boundary and has a convenient derivative, making gradient calculations easier. It also introduces non-linearity into the model.</a:t>
            </a:r>
          </a:p>
          <a:p>
            <a:pPr marL="342900" indent="-342900">
              <a:buFont typeface="Arial"/>
              <a:buChar char="•"/>
            </a:pPr>
            <a:r>
              <a:rPr lang="en-US" dirty="0" smtClean="0"/>
              <a:t>The hidden layer takes two hyper-parameters: the number of nodes in the layer (n) and the regularization coefficient.</a:t>
            </a:r>
          </a:p>
          <a:p>
            <a:pPr marL="342900" indent="-342900">
              <a:buFont typeface="Arial"/>
              <a:buChar char="•"/>
            </a:pPr>
            <a:r>
              <a:rPr lang="en-US" dirty="0" smtClean="0"/>
              <a:t>As for collaborative filtering, the values </a:t>
            </a:r>
            <a:r>
              <a:rPr lang="en-US" dirty="0"/>
              <a:t>tested for </a:t>
            </a:r>
            <a:r>
              <a:rPr lang="en-US" dirty="0" smtClean="0"/>
              <a:t>n are integer </a:t>
            </a:r>
            <a:r>
              <a:rPr lang="en-US" dirty="0"/>
              <a:t>powers of two on [2, 1024] and </a:t>
            </a:r>
            <a:r>
              <a:rPr lang="en-US" dirty="0" err="1"/>
              <a:t>reg</a:t>
            </a:r>
            <a:r>
              <a:rPr lang="en-US" dirty="0"/>
              <a:t> </a:t>
            </a:r>
            <a:r>
              <a:rPr lang="en-US" dirty="0" smtClean="0"/>
              <a:t>are integer </a:t>
            </a:r>
            <a:r>
              <a:rPr lang="en-US" dirty="0"/>
              <a:t>powers of </a:t>
            </a:r>
            <a:r>
              <a:rPr lang="en-US" dirty="0" smtClean="0"/>
              <a:t>10 </a:t>
            </a:r>
            <a:r>
              <a:rPr lang="en-US" dirty="0"/>
              <a:t>on </a:t>
            </a:r>
            <a:r>
              <a:rPr lang="en-US" dirty="0" smtClean="0"/>
              <a:t>[10</a:t>
            </a:r>
            <a:r>
              <a:rPr lang="en-US" baseline="30000" dirty="0" smtClean="0"/>
              <a:t>-</a:t>
            </a:r>
            <a:r>
              <a:rPr lang="en-US" baseline="30000" dirty="0"/>
              <a:t>5</a:t>
            </a:r>
            <a:r>
              <a:rPr lang="en-US" dirty="0"/>
              <a:t>, </a:t>
            </a:r>
            <a:r>
              <a:rPr lang="en-US" dirty="0" smtClean="0"/>
              <a:t>10</a:t>
            </a:r>
            <a:r>
              <a:rPr lang="en-US" baseline="30000" dirty="0" smtClean="0"/>
              <a:t>5</a:t>
            </a:r>
            <a:r>
              <a:rPr lang="en-US" dirty="0" smtClean="0"/>
              <a:t>].</a:t>
            </a:r>
          </a:p>
          <a:p>
            <a:pPr marL="342900" indent="-342900">
              <a:buFont typeface="Arial"/>
              <a:buChar char="•"/>
            </a:pPr>
            <a:r>
              <a:rPr lang="en-US" dirty="0" smtClean="0"/>
              <a:t>The accuracy of each pair was chosen by setting aside a random 10% of the training data, training on the rest, then evaluating the accuracy on set aside data.</a:t>
            </a:r>
          </a:p>
          <a:p>
            <a:pPr marL="342900" indent="-342900">
              <a:buFont typeface="Arial"/>
              <a:buChar char="•"/>
            </a:pPr>
            <a:endParaRPr lang="en-US" dirty="0"/>
          </a:p>
        </p:txBody>
      </p:sp>
    </p:spTree>
    <p:extLst>
      <p:ext uri="{BB962C8B-B14F-4D97-AF65-F5344CB8AC3E}">
        <p14:creationId xmlns:p14="http://schemas.microsoft.com/office/powerpoint/2010/main" val="40702623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6734781" cy="1371600"/>
          </a:xfrm>
        </p:spPr>
        <p:txBody>
          <a:bodyPr>
            <a:normAutofit fontScale="90000"/>
          </a:bodyPr>
          <a:lstStyle/>
          <a:p>
            <a:r>
              <a:rPr lang="en-US" dirty="0" smtClean="0"/>
              <a:t>Neural Network:</a:t>
            </a:r>
            <a:br>
              <a:rPr lang="en-US" dirty="0" smtClean="0"/>
            </a:br>
            <a:r>
              <a:rPr lang="en-US" dirty="0" smtClean="0"/>
              <a:t>Hyper-Parameter results</a:t>
            </a:r>
            <a:endParaRPr lang="en-US" dirty="0"/>
          </a:p>
        </p:txBody>
      </p:sp>
      <p:pic>
        <p:nvPicPr>
          <p:cNvPr id="4" name="Picture 3" descr="Screen Shot 2017-03-06 at 2.36.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429" y="1524318"/>
            <a:ext cx="6157142" cy="5139349"/>
          </a:xfrm>
          <a:prstGeom prst="rect">
            <a:avLst/>
          </a:prstGeom>
        </p:spPr>
      </p:pic>
    </p:spTree>
    <p:extLst>
      <p:ext uri="{BB962C8B-B14F-4D97-AF65-F5344CB8AC3E}">
        <p14:creationId xmlns:p14="http://schemas.microsoft.com/office/powerpoint/2010/main" val="10590722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To test how well the model performs the model using the chosen hyper-parameters was trained on the entire training set, with 15% set aside for testing.</a:t>
            </a:r>
          </a:p>
          <a:p>
            <a:pPr marL="342900" indent="-342900">
              <a:buFont typeface="Arial"/>
              <a:buChar char="•"/>
            </a:pPr>
            <a:r>
              <a:rPr lang="en-US" dirty="0" smtClean="0"/>
              <a:t>This process was performed on both the unfiltered original and data passed through collaborative filtering.</a:t>
            </a:r>
          </a:p>
          <a:p>
            <a:pPr marL="342900" indent="-342900">
              <a:buFont typeface="Arial"/>
              <a:buChar char="•"/>
            </a:pPr>
            <a:r>
              <a:rPr lang="en-US" dirty="0" smtClean="0"/>
              <a:t>The process was repeated 300 times, each time with a random shuffling of the data, with the mean and standard deviation values for each relevant section reported in the confusion matrix.</a:t>
            </a:r>
            <a:endParaRPr lang="en-US" dirty="0"/>
          </a:p>
        </p:txBody>
      </p:sp>
    </p:spTree>
    <p:extLst>
      <p:ext uri="{BB962C8B-B14F-4D97-AF65-F5344CB8AC3E}">
        <p14:creationId xmlns:p14="http://schemas.microsoft.com/office/powerpoint/2010/main" val="38451771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152718"/>
            <a:ext cx="7514333" cy="1371600"/>
          </a:xfrm>
        </p:spPr>
        <p:txBody>
          <a:bodyPr>
            <a:normAutofit/>
          </a:bodyPr>
          <a:lstStyle/>
          <a:p>
            <a:r>
              <a:rPr lang="en-US" dirty="0" smtClean="0"/>
              <a:t>Testing Results:</a:t>
            </a:r>
            <a:endParaRPr lang="en-US" dirty="0"/>
          </a:p>
        </p:txBody>
      </p:sp>
      <p:pic>
        <p:nvPicPr>
          <p:cNvPr id="6" name="Picture 5" descr="Screen Shot 2017-03-06 at 9.02.21 PM.png"/>
          <p:cNvPicPr>
            <a:picLocks noChangeAspect="1"/>
          </p:cNvPicPr>
          <p:nvPr/>
        </p:nvPicPr>
        <p:blipFill rotWithShape="1">
          <a:blip r:embed="rId2">
            <a:extLst>
              <a:ext uri="{28A0092B-C50C-407E-A947-70E740481C1C}">
                <a14:useLocalDpi xmlns:a14="http://schemas.microsoft.com/office/drawing/2010/main" val="0"/>
              </a:ext>
            </a:extLst>
          </a:blip>
          <a:srcRect l="1770" t="9959"/>
          <a:stretch/>
        </p:blipFill>
        <p:spPr>
          <a:xfrm>
            <a:off x="230828" y="1949100"/>
            <a:ext cx="8456910" cy="1609578"/>
          </a:xfrm>
          <a:prstGeom prst="rect">
            <a:avLst/>
          </a:prstGeom>
        </p:spPr>
      </p:pic>
      <p:pic>
        <p:nvPicPr>
          <p:cNvPr id="8" name="Picture 7" descr="Screen Shot 2017-03-06 at 9.04.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28" y="3677706"/>
            <a:ext cx="8582723" cy="1620950"/>
          </a:xfrm>
          <a:prstGeom prst="rect">
            <a:avLst/>
          </a:prstGeom>
        </p:spPr>
      </p:pic>
    </p:spTree>
    <p:extLst>
      <p:ext uri="{BB962C8B-B14F-4D97-AF65-F5344CB8AC3E}">
        <p14:creationId xmlns:p14="http://schemas.microsoft.com/office/powerpoint/2010/main" val="5197354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Neither method performs significantly better than random.</a:t>
            </a:r>
          </a:p>
          <a:p>
            <a:pPr marL="800100" lvl="1" indent="-342900">
              <a:buFont typeface="Arial"/>
              <a:buChar char="•"/>
            </a:pPr>
            <a:r>
              <a:rPr lang="en-US" dirty="0" smtClean="0"/>
              <a:t>The filtered method appears to do slightly better because it tends to predict more liberals overall.</a:t>
            </a:r>
          </a:p>
          <a:p>
            <a:pPr marL="342900" indent="-342900">
              <a:buFont typeface="Arial"/>
              <a:buChar char="•"/>
            </a:pPr>
            <a:r>
              <a:rPr lang="en-US" dirty="0" smtClean="0"/>
              <a:t>These results do not compare favorably to the best scores when attempting to fit hyper-parameters. </a:t>
            </a:r>
          </a:p>
          <a:p>
            <a:pPr marL="800100" lvl="1" indent="-342900">
              <a:buFont typeface="Arial"/>
              <a:buChar char="•"/>
            </a:pPr>
            <a:r>
              <a:rPr lang="en-US" dirty="0" smtClean="0"/>
              <a:t>It seems likely that there was a problem fitting the hyper-parameters or only cross-validating 10 times was susceptible to outliers.</a:t>
            </a:r>
          </a:p>
          <a:p>
            <a:pPr marL="342900" indent="-342900">
              <a:buFont typeface="Arial"/>
              <a:buChar char="•"/>
            </a:pPr>
            <a:r>
              <a:rPr lang="en-US" dirty="0" smtClean="0"/>
              <a:t>Biggest contributor likely lack of data</a:t>
            </a:r>
          </a:p>
          <a:p>
            <a:pPr marL="342900" indent="-342900">
              <a:buFont typeface="Arial"/>
              <a:buChar char="•"/>
            </a:pPr>
            <a:endParaRPr lang="en-US" dirty="0"/>
          </a:p>
        </p:txBody>
      </p:sp>
    </p:spTree>
    <p:extLst>
      <p:ext uri="{BB962C8B-B14F-4D97-AF65-F5344CB8AC3E}">
        <p14:creationId xmlns:p14="http://schemas.microsoft.com/office/powerpoint/2010/main" val="14248891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Existing Model</a:t>
            </a:r>
            <a:endParaRPr lang="en-US" dirty="0"/>
          </a:p>
        </p:txBody>
      </p:sp>
      <p:sp>
        <p:nvSpPr>
          <p:cNvPr id="3" name="Content Placeholder 2"/>
          <p:cNvSpPr>
            <a:spLocks noGrp="1"/>
          </p:cNvSpPr>
          <p:nvPr>
            <p:ph idx="1"/>
          </p:nvPr>
        </p:nvSpPr>
        <p:spPr>
          <a:xfrm>
            <a:off x="457200" y="1529016"/>
            <a:ext cx="7620000" cy="5135645"/>
          </a:xfrm>
        </p:spPr>
        <p:txBody>
          <a:bodyPr>
            <a:normAutofit fontScale="92500" lnSpcReduction="10000"/>
          </a:bodyPr>
          <a:lstStyle/>
          <a:p>
            <a:pPr marL="342900" indent="-342900">
              <a:buFont typeface="Arial"/>
              <a:buChar char="•"/>
            </a:pPr>
            <a:r>
              <a:rPr lang="en-US" dirty="0" smtClean="0"/>
              <a:t>More data</a:t>
            </a:r>
          </a:p>
          <a:p>
            <a:pPr marL="800100" lvl="1" indent="-342900">
              <a:buFont typeface="Arial"/>
              <a:buChar char="•"/>
            </a:pPr>
            <a:r>
              <a:rPr lang="en-US" dirty="0" smtClean="0"/>
              <a:t>Ideally from both sides of the spectrum</a:t>
            </a:r>
          </a:p>
          <a:p>
            <a:pPr marL="342900" indent="-342900">
              <a:buFont typeface="Arial"/>
              <a:buChar char="•"/>
            </a:pPr>
            <a:r>
              <a:rPr lang="en-US" dirty="0" smtClean="0"/>
              <a:t>More political affiliations</a:t>
            </a:r>
          </a:p>
          <a:p>
            <a:pPr marL="800100" lvl="1" indent="-342900">
              <a:buFont typeface="Arial"/>
              <a:buChar char="•"/>
            </a:pPr>
            <a:r>
              <a:rPr lang="en-US" dirty="0" smtClean="0"/>
              <a:t>i.e. Centrist, Independent, Libertarian, Green, etc.</a:t>
            </a:r>
          </a:p>
          <a:p>
            <a:pPr marL="800100" lvl="1" indent="-342900">
              <a:buFont typeface="Arial"/>
              <a:buChar char="•"/>
            </a:pPr>
            <a:r>
              <a:rPr lang="en-US" dirty="0" smtClean="0"/>
              <a:t>Place in spectrum rather than binary label</a:t>
            </a:r>
          </a:p>
          <a:p>
            <a:pPr marL="800100" lvl="1" indent="-342900">
              <a:buFont typeface="Arial"/>
              <a:buChar char="•"/>
            </a:pPr>
            <a:r>
              <a:rPr lang="en-US" dirty="0" smtClean="0"/>
              <a:t>Would require a much larger dataset</a:t>
            </a:r>
          </a:p>
          <a:p>
            <a:pPr marL="342900" indent="-342900">
              <a:buFont typeface="Arial"/>
              <a:buChar char="•"/>
            </a:pPr>
            <a:r>
              <a:rPr lang="en-US" dirty="0" smtClean="0"/>
              <a:t>Automatic data labeling when possible</a:t>
            </a:r>
          </a:p>
          <a:p>
            <a:pPr marL="800100" lvl="1" indent="-342900">
              <a:buFont typeface="Arial"/>
              <a:buChar char="•"/>
            </a:pPr>
            <a:r>
              <a:rPr lang="en-US" dirty="0" smtClean="0"/>
              <a:t>Use self-identified information in profiles</a:t>
            </a:r>
          </a:p>
          <a:p>
            <a:pPr marL="800100" lvl="1" indent="-342900">
              <a:buFont typeface="Arial"/>
              <a:buChar char="•"/>
            </a:pPr>
            <a:r>
              <a:rPr lang="en-US" dirty="0" smtClean="0"/>
              <a:t>Use Facebook’s ad classification for the profile</a:t>
            </a:r>
          </a:p>
          <a:p>
            <a:pPr marL="342900" indent="-342900">
              <a:buFont typeface="Arial"/>
              <a:buChar char="•"/>
            </a:pPr>
            <a:r>
              <a:rPr lang="en-US" dirty="0" smtClean="0"/>
              <a:t>Analyze posts in addition to pages</a:t>
            </a:r>
          </a:p>
          <a:p>
            <a:pPr marL="800100" lvl="1" indent="-342900">
              <a:buFont typeface="Arial"/>
              <a:buChar char="•"/>
            </a:pPr>
            <a:r>
              <a:rPr lang="en-US" dirty="0" smtClean="0"/>
              <a:t>Someone may not have political likes, but could like still post politically or like/share political posts</a:t>
            </a:r>
          </a:p>
          <a:p>
            <a:pPr marL="342900" indent="-342900">
              <a:buFont typeface="Arial"/>
              <a:buChar char="•"/>
            </a:pPr>
            <a:r>
              <a:rPr lang="en-US" dirty="0" smtClean="0"/>
              <a:t>Evaluation on which pages to use for analysis</a:t>
            </a:r>
          </a:p>
          <a:p>
            <a:pPr marL="800100" lvl="1" indent="-342900">
              <a:buFont typeface="Arial"/>
              <a:buChar char="•"/>
            </a:pPr>
            <a:r>
              <a:rPr lang="en-US" dirty="0" smtClean="0"/>
              <a:t>Eliminate old, irrelevant, or uninteresting pages</a:t>
            </a:r>
          </a:p>
          <a:p>
            <a:pPr marL="342900" indent="-342900">
              <a:buFont typeface="Arial"/>
              <a:buChar char="•"/>
            </a:pPr>
            <a:r>
              <a:rPr lang="en-US" dirty="0" smtClean="0"/>
              <a:t>Continue to tweak hyper-parameters</a:t>
            </a:r>
          </a:p>
        </p:txBody>
      </p:sp>
    </p:spTree>
    <p:extLst>
      <p:ext uri="{BB962C8B-B14F-4D97-AF65-F5344CB8AC3E}">
        <p14:creationId xmlns:p14="http://schemas.microsoft.com/office/powerpoint/2010/main" val="26290804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Other Models</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Try unsupervised learning, possibly seeded clustering</a:t>
            </a:r>
          </a:p>
          <a:p>
            <a:pPr marL="800100" lvl="1" indent="-342900">
              <a:buFont typeface="Arial"/>
              <a:buChar char="•"/>
            </a:pPr>
            <a:r>
              <a:rPr lang="en-US" dirty="0"/>
              <a:t>May not cluster based on political </a:t>
            </a:r>
            <a:r>
              <a:rPr lang="en-US" dirty="0" smtClean="0"/>
              <a:t>affiliation</a:t>
            </a:r>
          </a:p>
          <a:p>
            <a:pPr marL="800100" lvl="1" indent="-342900">
              <a:buFont typeface="Arial"/>
              <a:buChar char="•"/>
            </a:pPr>
            <a:r>
              <a:rPr lang="en-US" dirty="0" smtClean="0"/>
              <a:t>Could use mutual friends/page likes as a starting point/accuracy measure</a:t>
            </a:r>
            <a:endParaRPr lang="en-US" dirty="0"/>
          </a:p>
          <a:p>
            <a:pPr marL="342900" indent="-342900">
              <a:buFont typeface="Arial"/>
              <a:buChar char="•"/>
            </a:pPr>
            <a:r>
              <a:rPr lang="en-US" dirty="0"/>
              <a:t>Try Naïve Bayes Classification</a:t>
            </a:r>
          </a:p>
          <a:p>
            <a:pPr marL="342900" indent="-342900">
              <a:buFont typeface="Arial"/>
              <a:buChar char="•"/>
            </a:pPr>
            <a:r>
              <a:rPr lang="en-US" dirty="0"/>
              <a:t>Different methods for dealing with missing </a:t>
            </a:r>
            <a:r>
              <a:rPr lang="en-US" dirty="0" smtClean="0"/>
              <a:t>data</a:t>
            </a:r>
          </a:p>
          <a:p>
            <a:pPr marL="800100" lvl="1" indent="-342900">
              <a:buFont typeface="Arial"/>
              <a:buChar char="•"/>
            </a:pPr>
            <a:r>
              <a:rPr lang="en-US" dirty="0" smtClean="0"/>
              <a:t>Nearest neighbors methods of collaborative filtering</a:t>
            </a:r>
            <a:endParaRPr lang="en-US" dirty="0"/>
          </a:p>
        </p:txBody>
      </p:sp>
    </p:spTree>
    <p:extLst>
      <p:ext uri="{BB962C8B-B14F-4D97-AF65-F5344CB8AC3E}">
        <p14:creationId xmlns:p14="http://schemas.microsoft.com/office/powerpoint/2010/main" val="400136154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Motive</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Systematic failures at predicting outcome of Brexit vote and 2016 US Presidential Election</a:t>
            </a:r>
          </a:p>
          <a:p>
            <a:pPr marL="342900" indent="-342900">
              <a:buFont typeface="Arial"/>
              <a:buChar char="•"/>
            </a:pPr>
            <a:r>
              <a:rPr lang="en-US" dirty="0" smtClean="0"/>
              <a:t>Absence of many friends from </a:t>
            </a:r>
            <a:r>
              <a:rPr lang="en-US" dirty="0" smtClean="0">
                <a:hlinkClick r:id="rId2"/>
              </a:rPr>
              <a:t>PolitEcho</a:t>
            </a:r>
            <a:r>
              <a:rPr lang="en-US" dirty="0" smtClean="0"/>
              <a:t> due to their method of scoring</a:t>
            </a:r>
          </a:p>
          <a:p>
            <a:pPr marL="342900" indent="-342900">
              <a:buFont typeface="Arial"/>
              <a:buChar char="•"/>
            </a:pPr>
            <a:r>
              <a:rPr lang="en-US" dirty="0" smtClean="0"/>
              <a:t>Interest in what information ostensibly apolitical pages may actually reveal</a:t>
            </a:r>
          </a:p>
          <a:p>
            <a:pPr marL="342900" indent="-342900">
              <a:buFont typeface="Arial"/>
              <a:buChar char="•"/>
            </a:pPr>
            <a:r>
              <a:rPr lang="en-US" dirty="0" smtClean="0"/>
              <a:t>Similar work done by major companies:</a:t>
            </a:r>
          </a:p>
          <a:p>
            <a:pPr marL="800100" lvl="1" indent="-342900">
              <a:buFont typeface="Arial"/>
              <a:buChar char="•"/>
            </a:pPr>
            <a:r>
              <a:rPr lang="en-US" dirty="0" smtClean="0">
                <a:hlinkClick r:id="rId3"/>
              </a:rPr>
              <a:t>Facebook itself </a:t>
            </a:r>
            <a:endParaRPr lang="en-US" dirty="0" smtClean="0"/>
          </a:p>
          <a:p>
            <a:pPr marL="800100" lvl="1" indent="-342900">
              <a:buFont typeface="Arial"/>
              <a:buChar char="•"/>
            </a:pPr>
            <a:r>
              <a:rPr lang="en-US" dirty="0" smtClean="0">
                <a:hlinkClick r:id="rId4"/>
              </a:rPr>
              <a:t>Cambridge </a:t>
            </a:r>
            <a:r>
              <a:rPr lang="en-US" dirty="0" smtClean="0">
                <a:hlinkClick r:id="rId4"/>
              </a:rPr>
              <a:t>Analytica</a:t>
            </a:r>
            <a:r>
              <a:rPr lang="en-US" dirty="0" smtClean="0"/>
              <a:t> (maybe </a:t>
            </a:r>
            <a:r>
              <a:rPr lang="en-US" dirty="0" smtClean="0">
                <a:hlinkClick r:id="rId5"/>
              </a:rPr>
              <a:t>not as well </a:t>
            </a:r>
            <a:r>
              <a:rPr lang="en-US" dirty="0" smtClean="0"/>
              <a:t>as they’d like you to think)</a:t>
            </a:r>
            <a:endParaRPr lang="en-US" dirty="0" smtClean="0"/>
          </a:p>
          <a:p>
            <a:pPr marL="800100" lvl="1" indent="-342900">
              <a:buFont typeface="Arial"/>
              <a:buChar char="•"/>
            </a:pPr>
            <a:r>
              <a:rPr lang="en-US" dirty="0" smtClean="0"/>
              <a:t>Possibly soon the </a:t>
            </a:r>
            <a:r>
              <a:rPr lang="en-US" dirty="0" smtClean="0">
                <a:hlinkClick r:id="rId6"/>
              </a:rPr>
              <a:t>US border patrol</a:t>
            </a:r>
            <a:endParaRPr lang="en-US" dirty="0" smtClean="0"/>
          </a:p>
        </p:txBody>
      </p:sp>
    </p:spTree>
    <p:extLst>
      <p:ext uri="{BB962C8B-B14F-4D97-AF65-F5344CB8AC3E}">
        <p14:creationId xmlns:p14="http://schemas.microsoft.com/office/powerpoint/2010/main" val="286047114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data</a:t>
            </a:r>
            <a:endParaRPr lang="en-US" dirty="0"/>
          </a:p>
        </p:txBody>
      </p:sp>
      <p:sp>
        <p:nvSpPr>
          <p:cNvPr id="3" name="Content Placeholder 2"/>
          <p:cNvSpPr>
            <a:spLocks noGrp="1"/>
          </p:cNvSpPr>
          <p:nvPr>
            <p:ph idx="1"/>
          </p:nvPr>
        </p:nvSpPr>
        <p:spPr>
          <a:xfrm>
            <a:off x="457200" y="1566741"/>
            <a:ext cx="7620000" cy="4783550"/>
          </a:xfrm>
        </p:spPr>
        <p:txBody>
          <a:bodyPr>
            <a:normAutofit fontScale="85000" lnSpcReduction="10000"/>
          </a:bodyPr>
          <a:lstStyle/>
          <a:p>
            <a:pPr marL="342900" indent="-342900">
              <a:buFont typeface="Arial"/>
              <a:buChar char="•"/>
            </a:pPr>
            <a:r>
              <a:rPr lang="en-US" dirty="0" smtClean="0"/>
              <a:t>Pages with the same name but different Facebook ids were combined</a:t>
            </a:r>
          </a:p>
          <a:p>
            <a:pPr marL="342900" indent="-342900">
              <a:buFont typeface="Arial"/>
              <a:buChar char="•"/>
            </a:pPr>
            <a:r>
              <a:rPr lang="en-US" dirty="0" smtClean="0"/>
              <a:t>Many page likes were unique among the group:</a:t>
            </a:r>
          </a:p>
          <a:p>
            <a:pPr marL="800100" lvl="1" indent="-342900"/>
            <a:r>
              <a:rPr lang="en-US" dirty="0" smtClean="0"/>
              <a:t>219 </a:t>
            </a:r>
            <a:r>
              <a:rPr lang="en-US" dirty="0"/>
              <a:t>friends, </a:t>
            </a:r>
            <a:r>
              <a:rPr lang="en-US" dirty="0" smtClean="0"/>
              <a:t>29,216 </a:t>
            </a:r>
            <a:r>
              <a:rPr lang="en-US" dirty="0"/>
              <a:t>pages, </a:t>
            </a:r>
            <a:r>
              <a:rPr lang="en-US" dirty="0" smtClean="0"/>
              <a:t>16,543 </a:t>
            </a:r>
            <a:r>
              <a:rPr lang="en-US" dirty="0"/>
              <a:t>unique -&gt; no filter</a:t>
            </a:r>
            <a:br>
              <a:rPr lang="en-US" dirty="0"/>
            </a:br>
            <a:r>
              <a:rPr lang="en-US" dirty="0" smtClean="0"/>
              <a:t>215 </a:t>
            </a:r>
            <a:r>
              <a:rPr lang="en-US" dirty="0"/>
              <a:t>friends, </a:t>
            </a:r>
            <a:r>
              <a:rPr lang="en-US" dirty="0" smtClean="0"/>
              <a:t>16,696 </a:t>
            </a:r>
            <a:r>
              <a:rPr lang="en-US" dirty="0"/>
              <a:t>pages, </a:t>
            </a:r>
            <a:r>
              <a:rPr lang="en-US" dirty="0" smtClean="0"/>
              <a:t>4,023 </a:t>
            </a:r>
            <a:r>
              <a:rPr lang="en-US" dirty="0"/>
              <a:t>unique -&gt; filter out only one</a:t>
            </a:r>
            <a:br>
              <a:rPr lang="en-US" dirty="0"/>
            </a:br>
            <a:r>
              <a:rPr lang="en-US" b="1" dirty="0" smtClean="0"/>
              <a:t>211 </a:t>
            </a:r>
            <a:r>
              <a:rPr lang="en-US" b="1" dirty="0"/>
              <a:t>friends, </a:t>
            </a:r>
            <a:r>
              <a:rPr lang="en-US" b="1" dirty="0" smtClean="0"/>
              <a:t>13,068 </a:t>
            </a:r>
            <a:r>
              <a:rPr lang="en-US" b="1" dirty="0"/>
              <a:t>pages, </a:t>
            </a:r>
            <a:r>
              <a:rPr lang="en-US" b="1" dirty="0" smtClean="0"/>
              <a:t>2,209 </a:t>
            </a:r>
            <a:r>
              <a:rPr lang="en-US" b="1" dirty="0"/>
              <a:t>unique -&gt; filter two or </a:t>
            </a:r>
            <a:r>
              <a:rPr lang="en-US" b="1" dirty="0" smtClean="0"/>
              <a:t>fewer</a:t>
            </a:r>
            <a:br>
              <a:rPr lang="en-US" b="1" dirty="0" smtClean="0"/>
            </a:br>
            <a:r>
              <a:rPr lang="en-US" dirty="0" smtClean="0"/>
              <a:t>210 </a:t>
            </a:r>
            <a:r>
              <a:rPr lang="en-US" dirty="0"/>
              <a:t>friends, </a:t>
            </a:r>
            <a:r>
              <a:rPr lang="en-US" dirty="0" smtClean="0"/>
              <a:t>10,803 </a:t>
            </a:r>
            <a:r>
              <a:rPr lang="en-US" dirty="0"/>
              <a:t>pages, </a:t>
            </a:r>
            <a:r>
              <a:rPr lang="en-US" dirty="0" smtClean="0"/>
              <a:t>1,454 </a:t>
            </a:r>
            <a:r>
              <a:rPr lang="en-US" dirty="0"/>
              <a:t>unique -&gt; filter three or fewer</a:t>
            </a:r>
            <a:br>
              <a:rPr lang="en-US" dirty="0"/>
            </a:br>
            <a:r>
              <a:rPr lang="en-US" dirty="0" smtClean="0"/>
              <a:t>207 </a:t>
            </a:r>
            <a:r>
              <a:rPr lang="en-US" dirty="0"/>
              <a:t>friends, </a:t>
            </a:r>
            <a:r>
              <a:rPr lang="en-US" dirty="0" smtClean="0"/>
              <a:t>9,107 </a:t>
            </a:r>
            <a:r>
              <a:rPr lang="en-US" dirty="0"/>
              <a:t>pages, </a:t>
            </a:r>
            <a:r>
              <a:rPr lang="en-US" dirty="0" smtClean="0"/>
              <a:t>1,030 </a:t>
            </a:r>
            <a:r>
              <a:rPr lang="en-US" dirty="0"/>
              <a:t>unique -&gt; filter out four or fewer</a:t>
            </a:r>
            <a:br>
              <a:rPr lang="en-US" dirty="0"/>
            </a:br>
            <a:r>
              <a:rPr lang="en-US" dirty="0" smtClean="0"/>
              <a:t>206 </a:t>
            </a:r>
            <a:r>
              <a:rPr lang="en-US" dirty="0"/>
              <a:t>friends, </a:t>
            </a:r>
            <a:r>
              <a:rPr lang="en-US" dirty="0" smtClean="0"/>
              <a:t>7,687 </a:t>
            </a:r>
            <a:r>
              <a:rPr lang="en-US" dirty="0"/>
              <a:t>pages, 746 unique -&gt; filter out five or fewer</a:t>
            </a:r>
            <a:br>
              <a:rPr lang="en-US" dirty="0"/>
            </a:br>
            <a:r>
              <a:rPr lang="en-US" dirty="0" smtClean="0"/>
              <a:t>203 </a:t>
            </a:r>
            <a:r>
              <a:rPr lang="en-US" dirty="0"/>
              <a:t>friends, </a:t>
            </a:r>
            <a:r>
              <a:rPr lang="en-US" dirty="0" smtClean="0"/>
              <a:t>6,583 </a:t>
            </a:r>
            <a:r>
              <a:rPr lang="en-US" dirty="0"/>
              <a:t>pages, 562 unique -&gt; filter out six or fewer</a:t>
            </a:r>
            <a:br>
              <a:rPr lang="en-US" dirty="0"/>
            </a:br>
            <a:r>
              <a:rPr lang="en-US" dirty="0" smtClean="0"/>
              <a:t>203 </a:t>
            </a:r>
            <a:r>
              <a:rPr lang="en-US" dirty="0"/>
              <a:t>friends, </a:t>
            </a:r>
            <a:r>
              <a:rPr lang="en-US" dirty="0" smtClean="0"/>
              <a:t>5,701 </a:t>
            </a:r>
            <a:r>
              <a:rPr lang="en-US" dirty="0"/>
              <a:t>pages, 436 unique -&gt; filter out seven or fewer</a:t>
            </a:r>
            <a:br>
              <a:rPr lang="en-US" dirty="0"/>
            </a:br>
            <a:r>
              <a:rPr lang="en-US" dirty="0" smtClean="0"/>
              <a:t>203 </a:t>
            </a:r>
            <a:r>
              <a:rPr lang="en-US" dirty="0"/>
              <a:t>friends, </a:t>
            </a:r>
            <a:r>
              <a:rPr lang="en-US" dirty="0" smtClean="0"/>
              <a:t>4,909 </a:t>
            </a:r>
            <a:r>
              <a:rPr lang="en-US" dirty="0"/>
              <a:t>pages, 337 unique -&gt; filter out eight or fewer</a:t>
            </a:r>
            <a:br>
              <a:rPr lang="en-US" dirty="0"/>
            </a:br>
            <a:r>
              <a:rPr lang="en-US" dirty="0" smtClean="0"/>
              <a:t>203 </a:t>
            </a:r>
            <a:r>
              <a:rPr lang="en-US" dirty="0"/>
              <a:t>friends, </a:t>
            </a:r>
            <a:r>
              <a:rPr lang="en-US" dirty="0" smtClean="0"/>
              <a:t>4,297 </a:t>
            </a:r>
            <a:r>
              <a:rPr lang="en-US" dirty="0"/>
              <a:t>pages, 269 unique -&gt; filter out nine or fewer</a:t>
            </a:r>
            <a:br>
              <a:rPr lang="en-US" dirty="0"/>
            </a:br>
            <a:r>
              <a:rPr lang="en-US" dirty="0" smtClean="0"/>
              <a:t>203 </a:t>
            </a:r>
            <a:r>
              <a:rPr lang="en-US" dirty="0"/>
              <a:t>friends, </a:t>
            </a:r>
            <a:r>
              <a:rPr lang="en-US" dirty="0" smtClean="0"/>
              <a:t>3,837 </a:t>
            </a:r>
            <a:r>
              <a:rPr lang="en-US" dirty="0"/>
              <a:t>pages, 223 unique -&gt; filter out ten or </a:t>
            </a:r>
            <a:r>
              <a:rPr lang="en-US" dirty="0" smtClean="0"/>
              <a:t>fewer</a:t>
            </a:r>
          </a:p>
          <a:p>
            <a:pPr marL="800100" lvl="1" indent="-342900"/>
            <a:endParaRPr lang="en-US" dirty="0" smtClean="0"/>
          </a:p>
          <a:p>
            <a:pPr marL="342900" indent="-342900">
              <a:buFont typeface="Arial"/>
              <a:buChar char="•"/>
            </a:pPr>
            <a:r>
              <a:rPr lang="en-US" dirty="0" smtClean="0"/>
              <a:t>To eliminate rare pages, any page that had two or fewer likes in the dataset was removed. This was chosen as a compromise between preserving all data and eliminating possibly useful information.</a:t>
            </a:r>
          </a:p>
        </p:txBody>
      </p:sp>
    </p:spTree>
    <p:extLst>
      <p:ext uri="{BB962C8B-B14F-4D97-AF65-F5344CB8AC3E}">
        <p14:creationId xmlns:p14="http://schemas.microsoft.com/office/powerpoint/2010/main" val="401937006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Methods (overview)</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With the data gathered, it was formatted into a table with pages for the columns and friend ids for the rows. If a friend X liked a page Y, the table at row X and column Y would have an entry equal to 1. All other entries are zero.</a:t>
            </a:r>
          </a:p>
          <a:p>
            <a:pPr marL="342900" indent="-342900">
              <a:buFont typeface="Arial"/>
              <a:buChar char="•"/>
            </a:pPr>
            <a:r>
              <a:rPr lang="en-US" dirty="0" smtClean="0"/>
              <a:t>The next step was to apply collaborative </a:t>
            </a:r>
            <a:r>
              <a:rPr lang="en-US" dirty="0"/>
              <a:t>f</a:t>
            </a:r>
            <a:r>
              <a:rPr lang="en-US" dirty="0" smtClean="0"/>
              <a:t>iltering before feeding the data to a neural network.</a:t>
            </a:r>
          </a:p>
          <a:p>
            <a:pPr marL="342900" indent="-342900">
              <a:buFont typeface="Arial"/>
              <a:buChar char="•"/>
            </a:pPr>
            <a:r>
              <a:rPr lang="en-US" dirty="0" smtClean="0"/>
              <a:t>The collaborative filtering model is a modified version of the code presented in </a:t>
            </a:r>
            <a:r>
              <a:rPr lang="en-US" dirty="0" smtClean="0">
                <a:hlinkClick r:id="rId2"/>
              </a:rPr>
              <a:t>Worksheet 2</a:t>
            </a:r>
            <a:r>
              <a:rPr lang="en-US" dirty="0" smtClean="0"/>
              <a:t>.</a:t>
            </a:r>
          </a:p>
          <a:p>
            <a:pPr marL="342900" indent="-342900">
              <a:buFont typeface="Arial"/>
              <a:buChar char="•"/>
            </a:pPr>
            <a:r>
              <a:rPr lang="en-US" dirty="0" smtClean="0"/>
              <a:t>The neural net is implemented in </a:t>
            </a:r>
            <a:r>
              <a:rPr lang="en-US" dirty="0" err="1" smtClean="0"/>
              <a:t>Keras</a:t>
            </a:r>
            <a:r>
              <a:rPr lang="en-US" dirty="0" smtClean="0"/>
              <a:t>, with one dense hidden layer.</a:t>
            </a:r>
            <a:endParaRPr lang="en-US" dirty="0"/>
          </a:p>
        </p:txBody>
      </p:sp>
    </p:spTree>
    <p:extLst>
      <p:ext uri="{BB962C8B-B14F-4D97-AF65-F5344CB8AC3E}">
        <p14:creationId xmlns:p14="http://schemas.microsoft.com/office/powerpoint/2010/main" val="26196536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Filtering</a:t>
            </a:r>
            <a:endParaRPr lang="en-US" dirty="0"/>
          </a:p>
        </p:txBody>
      </p:sp>
      <p:sp>
        <p:nvSpPr>
          <p:cNvPr id="3" name="Content Placeholder 2"/>
          <p:cNvSpPr>
            <a:spLocks noGrp="1"/>
          </p:cNvSpPr>
          <p:nvPr>
            <p:ph idx="1"/>
          </p:nvPr>
        </p:nvSpPr>
        <p:spPr>
          <a:xfrm>
            <a:off x="352055" y="1524319"/>
            <a:ext cx="8298439" cy="5017358"/>
          </a:xfrm>
        </p:spPr>
        <p:txBody>
          <a:bodyPr>
            <a:normAutofit fontScale="92500" lnSpcReduction="10000"/>
          </a:bodyPr>
          <a:lstStyle/>
          <a:p>
            <a:pPr marL="342900" indent="-342900">
              <a:buFont typeface="Arial"/>
              <a:buChar char="•"/>
            </a:pPr>
            <a:r>
              <a:rPr lang="en-US" dirty="0" smtClean="0"/>
              <a:t>Collaborative filtering attempts to generate missing data by decomposing a matrix into two matrices whose product approximates the original matrix. </a:t>
            </a:r>
          </a:p>
          <a:p>
            <a:pPr marL="800100" lvl="1" indent="-342900">
              <a:buFont typeface="Arial"/>
              <a:buChar char="•"/>
            </a:pPr>
            <a:r>
              <a:rPr lang="en-US" dirty="0" smtClean="0"/>
              <a:t>In this case, 0’s represent unknown or missing data because not liking a page does not necessarily express preference either way.</a:t>
            </a:r>
          </a:p>
          <a:p>
            <a:pPr marL="342900" indent="-342900">
              <a:buFont typeface="Arial"/>
              <a:buChar char="•"/>
            </a:pPr>
            <a:r>
              <a:rPr lang="en-US" dirty="0" smtClean="0"/>
              <a:t>Because the only options for the data are 0 and 1, the preference variable is the same as the confidence variable.</a:t>
            </a:r>
          </a:p>
          <a:p>
            <a:pPr marL="800100" lvl="1" indent="-342900">
              <a:buFont typeface="Arial"/>
              <a:buChar char="•"/>
            </a:pPr>
            <a:r>
              <a:rPr lang="en-US" dirty="0" smtClean="0"/>
              <a:t>The current method has no way of gathering additional data on confidence. A possible expansion would be to get a metric of a user’s interactions with a given page. Then, more interactions would lead to a higher confidence.</a:t>
            </a:r>
          </a:p>
          <a:p>
            <a:pPr marL="342900" indent="-342900">
              <a:buFont typeface="Arial"/>
              <a:buChar char="•"/>
            </a:pPr>
            <a:r>
              <a:rPr lang="en-US" dirty="0"/>
              <a:t>To test for convergence, the sum of all of the entries of X were compared to the sum of all the entries of the previous X (and the same for Y). If the difference was less than a threshold (0.00075) for each matrix for five consecutive iterations, the process was determined to have converged. The idea was to roughly ensure that the number of iterations did not prevent the process from finishing.</a:t>
            </a:r>
          </a:p>
          <a:p>
            <a:pPr marL="342900" indent="-342900">
              <a:buFont typeface="Arial"/>
              <a:buChar char="•"/>
            </a:pPr>
            <a:endParaRPr lang="en-US" dirty="0"/>
          </a:p>
        </p:txBody>
      </p:sp>
    </p:spTree>
    <p:extLst>
      <p:ext uri="{BB962C8B-B14F-4D97-AF65-F5344CB8AC3E}">
        <p14:creationId xmlns:p14="http://schemas.microsoft.com/office/powerpoint/2010/main" val="323577857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6596474" cy="1371600"/>
          </a:xfrm>
        </p:spPr>
        <p:txBody>
          <a:bodyPr>
            <a:normAutofit fontScale="90000"/>
          </a:bodyPr>
          <a:lstStyle/>
          <a:p>
            <a:r>
              <a:rPr lang="en-US" dirty="0" smtClean="0"/>
              <a:t>Collaborative Filtering: </a:t>
            </a:r>
            <a:br>
              <a:rPr lang="en-US" dirty="0" smtClean="0"/>
            </a:br>
            <a:r>
              <a:rPr lang="en-US" dirty="0" smtClean="0"/>
              <a:t>The Hyper-parameters</a:t>
            </a:r>
            <a:endParaRPr lang="en-US" dirty="0"/>
          </a:p>
        </p:txBody>
      </p:sp>
      <p:sp>
        <p:nvSpPr>
          <p:cNvPr id="3" name="Content Placeholder 2"/>
          <p:cNvSpPr>
            <a:spLocks noGrp="1"/>
          </p:cNvSpPr>
          <p:nvPr>
            <p:ph idx="1"/>
          </p:nvPr>
        </p:nvSpPr>
        <p:spPr>
          <a:xfrm>
            <a:off x="264041" y="1552230"/>
            <a:ext cx="8578508" cy="5151047"/>
          </a:xfrm>
        </p:spPr>
        <p:txBody>
          <a:bodyPr>
            <a:normAutofit fontScale="92500" lnSpcReduction="20000"/>
          </a:bodyPr>
          <a:lstStyle/>
          <a:p>
            <a:pPr marL="342900" indent="-342900">
              <a:buFont typeface="Arial"/>
              <a:buChar char="•"/>
            </a:pPr>
            <a:r>
              <a:rPr lang="en-US" dirty="0" smtClean="0"/>
              <a:t>The collaborative filtering algorithm used has two hyper-parameters: the number of factors (f) and regularization coefficient (</a:t>
            </a:r>
            <a:r>
              <a:rPr lang="en-US" dirty="0" err="1" smtClean="0"/>
              <a:t>reg</a:t>
            </a:r>
            <a:r>
              <a:rPr lang="en-US" dirty="0" smtClean="0"/>
              <a:t>).</a:t>
            </a:r>
          </a:p>
          <a:p>
            <a:pPr marL="342900" indent="-342900">
              <a:buFont typeface="Arial"/>
              <a:buChar char="•"/>
            </a:pPr>
            <a:r>
              <a:rPr lang="en-US" dirty="0" smtClean="0"/>
              <a:t>The hyper-parameters were tested for f as integer powers of two on [2, 256] and </a:t>
            </a:r>
            <a:r>
              <a:rPr lang="en-US" dirty="0" err="1" smtClean="0"/>
              <a:t>reg</a:t>
            </a:r>
            <a:r>
              <a:rPr lang="en-US" dirty="0" smtClean="0"/>
              <a:t> as integer powers of 10 on [10</a:t>
            </a:r>
            <a:r>
              <a:rPr lang="en-US" baseline="30000" dirty="0" smtClean="0"/>
              <a:t>-5</a:t>
            </a:r>
            <a:r>
              <a:rPr lang="en-US" dirty="0" smtClean="0"/>
              <a:t>, 10</a:t>
            </a:r>
            <a:r>
              <a:rPr lang="en-US" baseline="30000" dirty="0" smtClean="0"/>
              <a:t>5</a:t>
            </a:r>
            <a:r>
              <a:rPr lang="en-US" dirty="0" smtClean="0"/>
              <a:t>].</a:t>
            </a:r>
          </a:p>
          <a:p>
            <a:pPr marL="800100" lvl="1" indent="-342900">
              <a:buFont typeface="Arial"/>
              <a:buChar char="•"/>
            </a:pPr>
            <a:r>
              <a:rPr lang="en-US" dirty="0" smtClean="0"/>
              <a:t>Higher values for f were tried but would not have finished computing in time</a:t>
            </a:r>
          </a:p>
          <a:p>
            <a:pPr marL="342900" indent="-342900">
              <a:buFont typeface="Arial"/>
              <a:buChar char="•"/>
            </a:pPr>
            <a:r>
              <a:rPr lang="en-US" dirty="0" smtClean="0"/>
              <a:t>To analyze which values of the hyper-parameters performed best, a scoring mechanism was used:</a:t>
            </a:r>
          </a:p>
          <a:p>
            <a:pPr marL="800100" lvl="1" indent="-342900">
              <a:buFont typeface="Arial"/>
              <a:buChar char="•"/>
            </a:pPr>
            <a:r>
              <a:rPr lang="en-US" dirty="0" smtClean="0"/>
              <a:t>Compare the original data and the filtered data:</a:t>
            </a:r>
          </a:p>
          <a:p>
            <a:pPr marL="1485900" lvl="2" indent="-342900">
              <a:buFont typeface="Arial"/>
              <a:buChar char="•"/>
            </a:pPr>
            <a:r>
              <a:rPr lang="en-US" dirty="0" smtClean="0"/>
              <a:t>If the original data is a 0, do nothing.</a:t>
            </a:r>
          </a:p>
          <a:p>
            <a:pPr marL="1485900" lvl="2" indent="-342900">
              <a:buFont typeface="Arial"/>
              <a:buChar char="•"/>
            </a:pPr>
            <a:r>
              <a:rPr lang="en-US" dirty="0" smtClean="0"/>
              <a:t>If the original data is a 1 and the filtered data exceeds one,</a:t>
            </a:r>
            <a:r>
              <a:rPr lang="en-US" dirty="0"/>
              <a:t> </a:t>
            </a:r>
            <a:r>
              <a:rPr lang="en-US" dirty="0" smtClean="0"/>
              <a:t>do nothing.</a:t>
            </a:r>
          </a:p>
          <a:p>
            <a:pPr marL="1485900" lvl="2" indent="-342900">
              <a:buFont typeface="Arial"/>
              <a:buChar char="•"/>
            </a:pPr>
            <a:r>
              <a:rPr lang="en-US" dirty="0" smtClean="0"/>
              <a:t>If the original data is a 1 and the filtered data is less than 1, add the difference to the error term.</a:t>
            </a:r>
          </a:p>
          <a:p>
            <a:pPr marL="1485900" lvl="2" indent="-342900">
              <a:buFont typeface="Arial"/>
              <a:buChar char="•"/>
            </a:pPr>
            <a:r>
              <a:rPr lang="en-US" dirty="0" smtClean="0"/>
              <a:t>This is an adaptation of Least Absolute Deviation, which was a method suggested in the </a:t>
            </a:r>
            <a:r>
              <a:rPr lang="en-US" dirty="0" smtClean="0">
                <a:hlinkClick r:id="rId2"/>
              </a:rPr>
              <a:t>literature</a:t>
            </a:r>
            <a:r>
              <a:rPr lang="en-US" dirty="0" smtClean="0"/>
              <a:t>.</a:t>
            </a:r>
          </a:p>
          <a:p>
            <a:pPr marL="800100" lvl="1" indent="-342900">
              <a:buFont typeface="Arial"/>
              <a:buChar char="•"/>
            </a:pPr>
            <a:r>
              <a:rPr lang="en-US" dirty="0" smtClean="0"/>
              <a:t>Also calculate the number of friends who have a minimum preference of 0.5</a:t>
            </a:r>
            <a:r>
              <a:rPr lang="en-US" dirty="0"/>
              <a:t> </a:t>
            </a:r>
            <a:r>
              <a:rPr lang="en-US" dirty="0" smtClean="0"/>
              <a:t>or greater.</a:t>
            </a:r>
          </a:p>
          <a:p>
            <a:pPr marL="1485900" lvl="2" indent="-342900">
              <a:buFont typeface="Arial"/>
              <a:buChar char="•"/>
            </a:pPr>
            <a:r>
              <a:rPr lang="en-US" dirty="0" smtClean="0"/>
              <a:t>This favors results that have a larger spread of preferences, specifically some values which express no or little preference for a page.</a:t>
            </a:r>
          </a:p>
        </p:txBody>
      </p:sp>
    </p:spTree>
    <p:extLst>
      <p:ext uri="{BB962C8B-B14F-4D97-AF65-F5344CB8AC3E}">
        <p14:creationId xmlns:p14="http://schemas.microsoft.com/office/powerpoint/2010/main" val="28928936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5074" cy="1371600"/>
          </a:xfrm>
        </p:spPr>
        <p:txBody>
          <a:bodyPr>
            <a:normAutofit fontScale="90000"/>
          </a:bodyPr>
          <a:lstStyle/>
          <a:p>
            <a:r>
              <a:rPr lang="en-US" dirty="0"/>
              <a:t>Collaborative Filtering: </a:t>
            </a:r>
            <a:br>
              <a:rPr lang="en-US" dirty="0"/>
            </a:br>
            <a:r>
              <a:rPr lang="en-US" dirty="0" smtClean="0"/>
              <a:t>Hyper</a:t>
            </a:r>
            <a:r>
              <a:rPr lang="en-US" dirty="0"/>
              <a:t>-</a:t>
            </a:r>
            <a:r>
              <a:rPr lang="en-US" dirty="0" smtClean="0"/>
              <a:t>parameter Results</a:t>
            </a:r>
            <a:endParaRPr lang="en-US" dirty="0"/>
          </a:p>
        </p:txBody>
      </p:sp>
      <p:pic>
        <p:nvPicPr>
          <p:cNvPr id="6" name="Content Placeholder 5" descr="Screen Shot 2017-03-04 at 4.51.10 PM.png"/>
          <p:cNvPicPr>
            <a:picLocks noGrp="1" noChangeAspect="1"/>
          </p:cNvPicPr>
          <p:nvPr>
            <p:ph idx="1"/>
          </p:nvPr>
        </p:nvPicPr>
        <p:blipFill>
          <a:blip r:embed="rId2">
            <a:extLst>
              <a:ext uri="{28A0092B-C50C-407E-A947-70E740481C1C}">
                <a14:useLocalDpi xmlns:a14="http://schemas.microsoft.com/office/drawing/2010/main" val="0"/>
              </a:ext>
            </a:extLst>
          </a:blip>
          <a:srcRect t="2110" b="2110"/>
          <a:stretch>
            <a:fillRect/>
          </a:stretch>
        </p:blipFill>
        <p:spPr>
          <a:xfrm>
            <a:off x="288925" y="1640075"/>
            <a:ext cx="8412163" cy="4849813"/>
          </a:xfrm>
        </p:spPr>
      </p:pic>
    </p:spTree>
    <p:extLst>
      <p:ext uri="{BB962C8B-B14F-4D97-AF65-F5344CB8AC3E}">
        <p14:creationId xmlns:p14="http://schemas.microsoft.com/office/powerpoint/2010/main" val="160250679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457199" y="1659877"/>
            <a:ext cx="7979547" cy="4967059"/>
          </a:xfrm>
        </p:spPr>
        <p:txBody>
          <a:bodyPr>
            <a:normAutofit fontScale="92500" lnSpcReduction="20000"/>
          </a:bodyPr>
          <a:lstStyle/>
          <a:p>
            <a:pPr marL="342900" indent="-342900">
              <a:buFont typeface="Arial"/>
              <a:buChar char="•"/>
            </a:pPr>
            <a:r>
              <a:rPr lang="en-US" dirty="0" smtClean="0"/>
              <a:t>A neural net was chosen because they are particularly suited for finding complex and non-obvious relations in the data. </a:t>
            </a:r>
          </a:p>
          <a:p>
            <a:pPr marL="800100" lvl="1" indent="-342900">
              <a:buFont typeface="Arial"/>
              <a:buChar char="•"/>
            </a:pPr>
            <a:r>
              <a:rPr lang="en-US" dirty="0" smtClean="0"/>
              <a:t>For instance, perhaps one page is most closely associated with liberal friends, while when it is paired with another page, it tends to indicate a conservative background. A neural net would be able to account for this whereas a method like Naïve Bayes may not.</a:t>
            </a:r>
          </a:p>
          <a:p>
            <a:pPr marL="800100" lvl="1" indent="-342900">
              <a:buFont typeface="Arial"/>
              <a:buChar char="•"/>
            </a:pPr>
            <a:r>
              <a:rPr lang="en-US" dirty="0" smtClean="0"/>
              <a:t>The drawback is that neural nets are rather opaque and so it would be difficult to figure out how individual pages contribute to the eventual decision.</a:t>
            </a:r>
          </a:p>
          <a:p>
            <a:pPr marL="342900" indent="-342900">
              <a:buFont typeface="Arial"/>
              <a:buChar char="•"/>
            </a:pPr>
            <a:r>
              <a:rPr lang="en-US" dirty="0" smtClean="0"/>
              <a:t>Using a neural net requires labeled data (unlike an unsupervised method of learning)</a:t>
            </a:r>
          </a:p>
          <a:p>
            <a:pPr marL="800100" lvl="1" indent="-342900">
              <a:buFont typeface="Arial"/>
              <a:buChar char="•"/>
            </a:pPr>
            <a:r>
              <a:rPr lang="en-US" dirty="0" smtClean="0"/>
              <a:t>This was done by hand by looking at individual profiles. If political preference was stated explicitly, that was chosen. Otherwise, an attempt was made to classify the individual based on page likes, posts, and personal knowledge.</a:t>
            </a:r>
          </a:p>
          <a:p>
            <a:pPr marL="800100" lvl="1" indent="-342900">
              <a:buFont typeface="Arial"/>
              <a:buChar char="•"/>
            </a:pPr>
            <a:r>
              <a:rPr lang="en-US" dirty="0" smtClean="0"/>
              <a:t>This is the biggest stumbling block to scaling this project or using more data. The roughly 200 friends were manageable to label, but it would be infeasible for larger datasets.</a:t>
            </a:r>
            <a:endParaRPr lang="en-US" dirty="0"/>
          </a:p>
        </p:txBody>
      </p:sp>
    </p:spTree>
    <p:extLst>
      <p:ext uri="{BB962C8B-B14F-4D97-AF65-F5344CB8AC3E}">
        <p14:creationId xmlns:p14="http://schemas.microsoft.com/office/powerpoint/2010/main" val="2601624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The Layers</a:t>
            </a:r>
            <a:endParaRPr lang="en-US" dirty="0"/>
          </a:p>
        </p:txBody>
      </p:sp>
      <p:sp>
        <p:nvSpPr>
          <p:cNvPr id="3" name="Content Placeholder 2"/>
          <p:cNvSpPr>
            <a:spLocks noGrp="1"/>
          </p:cNvSpPr>
          <p:nvPr>
            <p:ph idx="1"/>
          </p:nvPr>
        </p:nvSpPr>
        <p:spPr>
          <a:xfrm>
            <a:off x="457200" y="1554166"/>
            <a:ext cx="7620000" cy="5173370"/>
          </a:xfrm>
        </p:spPr>
        <p:txBody>
          <a:bodyPr>
            <a:normAutofit fontScale="92500" lnSpcReduction="10000"/>
          </a:bodyPr>
          <a:lstStyle/>
          <a:p>
            <a:pPr marL="342900" indent="-342900">
              <a:buFont typeface="Arial"/>
              <a:buChar char="•"/>
            </a:pPr>
            <a:r>
              <a:rPr lang="en-US" dirty="0" smtClean="0"/>
              <a:t>The neural network architecture chosen has three layers: the input layer, the hidden layer, and the output layer.</a:t>
            </a:r>
          </a:p>
          <a:p>
            <a:pPr marL="800100" lvl="1" indent="-342900">
              <a:buFont typeface="Arial"/>
              <a:buChar char="•"/>
            </a:pPr>
            <a:r>
              <a:rPr lang="en-US" dirty="0" smtClean="0"/>
              <a:t>The input layer consists of the data (with or without collaborative filtering).</a:t>
            </a:r>
          </a:p>
          <a:p>
            <a:pPr marL="800100" lvl="1" indent="-342900">
              <a:buFont typeface="Arial"/>
              <a:buChar char="•"/>
            </a:pPr>
            <a:r>
              <a:rPr lang="en-US" dirty="0" smtClean="0"/>
              <a:t>The hidden layer is fully-connected (dense) and represents an intermediate stage. It takes weighted values from the input layer and a bias term and uses a sigmoid activation function (see next slide).</a:t>
            </a:r>
          </a:p>
          <a:p>
            <a:pPr marL="800100" lvl="1" indent="-342900">
              <a:buFont typeface="Arial"/>
              <a:buChar char="•"/>
            </a:pPr>
            <a:r>
              <a:rPr lang="en-US" dirty="0" smtClean="0"/>
              <a:t>The output layer takes the output from the hidden layer, applies the soft max function, and returns a pair of values. The first is the probability the friend is of the first class (conservative) and the second the probability the friend is of the second class (liberal).</a:t>
            </a:r>
          </a:p>
          <a:p>
            <a:pPr marL="1485900" lvl="2" indent="-342900">
              <a:buFont typeface="Arial"/>
              <a:buChar char="•"/>
            </a:pPr>
            <a:r>
              <a:rPr lang="en-US" dirty="0" smtClean="0"/>
              <a:t>This scheme employs “one-hot” encoding for the labels.</a:t>
            </a:r>
          </a:p>
          <a:p>
            <a:pPr marL="342900" indent="-342900">
              <a:buFont typeface="Arial"/>
              <a:buChar char="•"/>
            </a:pPr>
            <a:r>
              <a:rPr lang="en-US" dirty="0" smtClean="0"/>
              <a:t>Only one hidden layer was used because it is sufficient to approximate any decision boundary.</a:t>
            </a:r>
            <a:r>
              <a:rPr lang="en-US" baseline="30000" dirty="0" smtClean="0"/>
              <a:t>1 </a:t>
            </a:r>
            <a:r>
              <a:rPr lang="en-US" dirty="0" smtClean="0"/>
              <a:t>Additional layers would increase complexity and further risk over-fitting with little benefit.</a:t>
            </a:r>
            <a:endParaRPr lang="en-US" baseline="30000" dirty="0"/>
          </a:p>
        </p:txBody>
      </p:sp>
    </p:spTree>
    <p:extLst>
      <p:ext uri="{BB962C8B-B14F-4D97-AF65-F5344CB8AC3E}">
        <p14:creationId xmlns:p14="http://schemas.microsoft.com/office/powerpoint/2010/main" val="179658383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1111</TotalTime>
  <Words>1487</Words>
  <Application>Microsoft Macintosh PowerPoint</Application>
  <PresentationFormat>On-screen Show (4:3)</PresentationFormat>
  <Paragraphs>95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Essential</vt:lpstr>
      <vt:lpstr>Silent Majority: Predicting Political Allegiance from Facebook Page Likes</vt:lpstr>
      <vt:lpstr>Motive</vt:lpstr>
      <vt:lpstr>Reducing the data</vt:lpstr>
      <vt:lpstr>The Methods (overview)</vt:lpstr>
      <vt:lpstr>Collaborative Filtering</vt:lpstr>
      <vt:lpstr>Collaborative Filtering:  The Hyper-parameters</vt:lpstr>
      <vt:lpstr>Collaborative Filtering:  Hyper-parameter Results</vt:lpstr>
      <vt:lpstr>Neural network</vt:lpstr>
      <vt:lpstr>Neural Network: The Layers</vt:lpstr>
      <vt:lpstr>Neural Network:  The Hidden Layer &amp; Hyper-Parameters</vt:lpstr>
      <vt:lpstr>Neural Network: Hyper-Parameter results</vt:lpstr>
      <vt:lpstr>Testing</vt:lpstr>
      <vt:lpstr>Testing Results:</vt:lpstr>
      <vt:lpstr>Conclusion</vt:lpstr>
      <vt:lpstr>Future work: Existing Model</vt:lpstr>
      <vt:lpstr>Future Work: Other Models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Hare</dc:creator>
  <cp:lastModifiedBy>Adam Hare</cp:lastModifiedBy>
  <cp:revision>46</cp:revision>
  <dcterms:created xsi:type="dcterms:W3CDTF">2017-03-01T15:23:27Z</dcterms:created>
  <dcterms:modified xsi:type="dcterms:W3CDTF">2017-03-07T09:51:22Z</dcterms:modified>
</cp:coreProperties>
</file>