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70" r:id="rId11"/>
    <p:sldId id="262" r:id="rId12"/>
    <p:sldId id="263" r:id="rId13"/>
    <p:sldId id="264" r:id="rId14"/>
    <p:sldId id="265" r:id="rId15"/>
    <p:sldId id="266" r:id="rId16"/>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876" y="-12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 TargetMode="External"/><Relationship Id="rId4" Type="http://schemas.openxmlformats.org/officeDocument/2006/relationships/hyperlink" Target="https://seaborn.pydata.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828800"/>
            <a:ext cx="11277600" cy="1059906"/>
          </a:xfrm>
          <a:prstGeom prst="rect">
            <a:avLst/>
          </a:prstGeom>
        </p:spPr>
        <p:txBody>
          <a:bodyPr vert="horz" wrap="square" lIns="0" tIns="13335" rIns="0" bIns="0" rtlCol="0">
            <a:spAutoFit/>
          </a:bodyPr>
          <a:lstStyle/>
          <a:p>
            <a:pPr marL="12700" algn="ctr">
              <a:lnSpc>
                <a:spcPct val="100000"/>
              </a:lnSpc>
              <a:spcBef>
                <a:spcPts val="105"/>
              </a:spcBef>
            </a:pPr>
            <a:r>
              <a:rPr lang="en-US" sz="3400" b="1" dirty="0" smtClean="0">
                <a:solidFill>
                  <a:srgbClr val="1CACE3"/>
                </a:solidFill>
                <a:latin typeface="Arial"/>
                <a:cs typeface="Arial"/>
              </a:rPr>
              <a:t> FANDANGO MOVIE RATING VS TRUE USER RATINGS DISCREPANCY ANALYSIS USING PYTHON</a:t>
            </a:r>
            <a:endParaRPr sz="340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a:p>
        </p:txBody>
      </p:sp>
      <p:sp>
        <p:nvSpPr>
          <p:cNvPr id="4" name="object 4"/>
          <p:cNvSpPr txBox="1"/>
          <p:nvPr/>
        </p:nvSpPr>
        <p:spPr>
          <a:xfrm>
            <a:off x="447675" y="3086100"/>
            <a:ext cx="11296650" cy="2551981"/>
          </a:xfrm>
          <a:prstGeom prst="rect">
            <a:avLst/>
          </a:prstGeom>
          <a:solidFill>
            <a:srgbClr val="465258"/>
          </a:solidFill>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675"/>
              </a:spcBef>
            </a:pPr>
            <a:endParaRPr sz="2000">
              <a:latin typeface="Times New Roman"/>
              <a:cs typeface="Times New Roman"/>
            </a:endParaRPr>
          </a:p>
          <a:p>
            <a:pPr marL="2763520">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dirty="0">
                <a:solidFill>
                  <a:srgbClr val="1382AC"/>
                </a:solidFill>
                <a:latin typeface="Arial"/>
                <a:cs typeface="Arial"/>
              </a:rPr>
              <a:t>By:</a:t>
            </a:r>
            <a:endParaRPr sz="2000">
              <a:latin typeface="Arial"/>
              <a:cs typeface="Arial"/>
            </a:endParaRPr>
          </a:p>
          <a:p>
            <a:pPr marL="2763520" algn="l">
              <a:spcBef>
                <a:spcPts val="5"/>
              </a:spcBef>
            </a:pPr>
            <a:r>
              <a:rPr sz="2000" b="1" dirty="0">
                <a:solidFill>
                  <a:srgbClr val="1382AC"/>
                </a:solidFill>
                <a:latin typeface="Arial"/>
                <a:cs typeface="Arial"/>
              </a:rPr>
              <a:t>1</a:t>
            </a:r>
            <a:r>
              <a:rPr sz="2000" b="1">
                <a:solidFill>
                  <a:srgbClr val="1382AC"/>
                </a:solidFill>
                <a:latin typeface="Arial"/>
                <a:cs typeface="Arial"/>
              </a:rPr>
              <a:t>.</a:t>
            </a:r>
            <a:r>
              <a:rPr sz="2000" b="1" spc="140">
                <a:solidFill>
                  <a:srgbClr val="1382AC"/>
                </a:solidFill>
                <a:latin typeface="Arial"/>
                <a:cs typeface="Arial"/>
              </a:rPr>
              <a:t> </a:t>
            </a:r>
            <a:r>
              <a:rPr lang="en-US" sz="2000" b="1" spc="140" smtClean="0">
                <a:solidFill>
                  <a:srgbClr val="1382AC"/>
                </a:solidFill>
                <a:latin typeface="Arial"/>
                <a:cs typeface="Arial"/>
              </a:rPr>
              <a:t>Hariharan.A </a:t>
            </a:r>
            <a:r>
              <a:rPr lang="en-US" sz="2000" b="1" dirty="0" smtClean="0">
                <a:solidFill>
                  <a:srgbClr val="1382AC"/>
                </a:solidFill>
                <a:latin typeface="Arial"/>
                <a:cs typeface="Arial"/>
              </a:rPr>
              <a:t>- Paavai </a:t>
            </a:r>
            <a:r>
              <a:rPr lang="en-US" sz="2000" b="1" spc="-10" dirty="0" smtClean="0">
                <a:solidFill>
                  <a:srgbClr val="1382AC"/>
                </a:solidFill>
                <a:latin typeface="Arial"/>
                <a:cs typeface="Arial"/>
              </a:rPr>
              <a:t>College of Engineering </a:t>
            </a:r>
            <a:r>
              <a:rPr lang="en-US" sz="2000" b="1" dirty="0" smtClean="0">
                <a:solidFill>
                  <a:srgbClr val="1382AC"/>
                </a:solidFill>
                <a:latin typeface="Arial"/>
                <a:cs typeface="Arial"/>
              </a:rPr>
              <a:t>- </a:t>
            </a:r>
            <a:r>
              <a:rPr lang="en-US" sz="2000" b="1" spc="-10" dirty="0" smtClean="0">
                <a:solidFill>
                  <a:srgbClr val="1382AC"/>
                </a:solidFill>
                <a:latin typeface="Arial"/>
                <a:cs typeface="Arial"/>
              </a:rPr>
              <a:t>EEE</a:t>
            </a:r>
            <a:endParaRPr lang="en-US" sz="2000" dirty="0" smtClean="0">
              <a:latin typeface="Arial"/>
              <a:cs typeface="Arial"/>
            </a:endParaRPr>
          </a:p>
          <a:p>
            <a:pPr marL="2763520">
              <a:lnSpc>
                <a:spcPct val="100000"/>
              </a:lnSpc>
              <a:spcBef>
                <a:spcPts val="5"/>
              </a:spcBef>
            </a:pP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97" y="497205"/>
            <a:ext cx="10962005" cy="607859"/>
          </a:xfrm>
        </p:spPr>
        <p:txBody>
          <a:bodyPr/>
          <a:lstStyle/>
          <a:p>
            <a:r>
              <a:rPr lang="en-US" dirty="0" smtClean="0"/>
              <a:t>ALGORITHM</a:t>
            </a:r>
            <a:r>
              <a:rPr lang="en-US" spc="240" dirty="0" smtClean="0"/>
              <a:t> </a:t>
            </a:r>
            <a:r>
              <a:rPr lang="en-US" dirty="0" smtClean="0"/>
              <a:t>&amp;</a:t>
            </a:r>
            <a:r>
              <a:rPr lang="en-US" spc="-105" dirty="0" smtClean="0"/>
              <a:t> </a:t>
            </a:r>
            <a:r>
              <a:rPr lang="en-US" spc="-10" dirty="0" smtClean="0"/>
              <a:t>DEPLOYMENT</a:t>
            </a:r>
            <a:endParaRPr lang="en-US" dirty="0"/>
          </a:p>
        </p:txBody>
      </p:sp>
      <p:sp>
        <p:nvSpPr>
          <p:cNvPr id="3" name="Text Placeholder 2"/>
          <p:cNvSpPr>
            <a:spLocks noGrp="1"/>
          </p:cNvSpPr>
          <p:nvPr>
            <p:ph type="body" idx="1"/>
          </p:nvPr>
        </p:nvSpPr>
        <p:spPr>
          <a:xfrm>
            <a:off x="533400" y="1600200"/>
            <a:ext cx="11296650" cy="4924425"/>
          </a:xfrm>
        </p:spPr>
        <p:txBody>
          <a:bodyPr/>
          <a:lstStyle/>
          <a:p>
            <a:pPr algn="ctr"/>
            <a:r>
              <a:rPr lang="en-US" sz="2400" b="1" dirty="0" smtClean="0">
                <a:latin typeface="桓퉔Õ餻栞"/>
              </a:rPr>
              <a:t>Prediction Process </a:t>
            </a:r>
          </a:p>
          <a:p>
            <a:endParaRPr lang="en-US" dirty="0" smtClean="0">
              <a:latin typeface="桓퉔Õ餻栞"/>
            </a:endParaRPr>
          </a:p>
          <a:p>
            <a:r>
              <a:rPr lang="en-US" dirty="0" smtClean="0">
                <a:latin typeface="桓퉔Õ餻栞"/>
              </a:rPr>
              <a:t>1. </a:t>
            </a:r>
            <a:r>
              <a:rPr lang="en-US" sz="2000" b="1" dirty="0" smtClean="0">
                <a:latin typeface="桓퉔Õ餻栞"/>
              </a:rPr>
              <a:t>New Data Input:</a:t>
            </a:r>
            <a:endParaRPr lang="en-US" dirty="0" smtClean="0">
              <a:latin typeface="桓퉔Õ餻栞"/>
            </a:endParaRPr>
          </a:p>
          <a:p>
            <a:r>
              <a:rPr lang="en-US" dirty="0" smtClean="0">
                <a:latin typeface="桓퉔Õ餻栞"/>
              </a:rPr>
              <a:t>   - Input new movie rating data for prediction.</a:t>
            </a:r>
          </a:p>
          <a:p>
            <a:endParaRPr lang="en-US" dirty="0" smtClean="0">
              <a:latin typeface="桓퉔Õ餻栞"/>
            </a:endParaRPr>
          </a:p>
          <a:p>
            <a:r>
              <a:rPr lang="en-US" dirty="0" smtClean="0">
                <a:latin typeface="桓퉔Õ餻栞"/>
              </a:rPr>
              <a:t>2. </a:t>
            </a:r>
            <a:r>
              <a:rPr lang="en-US" sz="2000" b="1" dirty="0" smtClean="0">
                <a:latin typeface="桓퉔Õ餻栞"/>
              </a:rPr>
              <a:t>Preprocessing:</a:t>
            </a:r>
            <a:endParaRPr lang="en-US" b="1" dirty="0" smtClean="0">
              <a:latin typeface="桓퉔Õ餻栞"/>
            </a:endParaRPr>
          </a:p>
          <a:p>
            <a:r>
              <a:rPr lang="en-US" dirty="0" smtClean="0">
                <a:latin typeface="桓퉔Õ餻栞"/>
              </a:rPr>
              <a:t>   - Scale the new data features as per the training set.</a:t>
            </a:r>
          </a:p>
          <a:p>
            <a:r>
              <a:rPr lang="en-US" dirty="0" smtClean="0">
                <a:latin typeface="桓퉔Õ餻栞"/>
              </a:rPr>
              <a:t>   - Handle any missing or categorical data.</a:t>
            </a:r>
          </a:p>
          <a:p>
            <a:endParaRPr lang="en-US" dirty="0" smtClean="0">
              <a:latin typeface="桓퉔Õ餻栞"/>
            </a:endParaRPr>
          </a:p>
          <a:p>
            <a:r>
              <a:rPr lang="en-US" dirty="0" smtClean="0">
                <a:latin typeface="桓퉔Õ餻栞"/>
              </a:rPr>
              <a:t>3. </a:t>
            </a:r>
            <a:r>
              <a:rPr lang="en-US" sz="2000" b="1" dirty="0" smtClean="0">
                <a:latin typeface="桓퉔Õ餻栞"/>
              </a:rPr>
              <a:t>Model Inference:</a:t>
            </a:r>
            <a:endParaRPr lang="en-US" b="1" dirty="0" smtClean="0">
              <a:latin typeface="桓퉔Õ餻栞"/>
            </a:endParaRPr>
          </a:p>
          <a:p>
            <a:r>
              <a:rPr lang="en-US" dirty="0" smtClean="0">
                <a:latin typeface="桓퉔Õ餻栞"/>
              </a:rPr>
              <a:t>   - Apply the trained model to the preprocessed new data.</a:t>
            </a:r>
          </a:p>
          <a:p>
            <a:r>
              <a:rPr lang="en-US" dirty="0" smtClean="0">
                <a:latin typeface="桓퉔Õ餻栞"/>
              </a:rPr>
              <a:t>   - Generate predictions for the discrepancy.</a:t>
            </a:r>
          </a:p>
          <a:p>
            <a:endParaRPr lang="en-US" dirty="0" smtClean="0">
              <a:latin typeface="桓퉔Õ餻栞"/>
            </a:endParaRPr>
          </a:p>
          <a:p>
            <a:r>
              <a:rPr lang="en-US" dirty="0" smtClean="0">
                <a:latin typeface="桓퉔Õ餻栞"/>
              </a:rPr>
              <a:t>4. </a:t>
            </a:r>
            <a:r>
              <a:rPr lang="en-US" sz="2000" b="1" dirty="0" smtClean="0">
                <a:latin typeface="桓퉔Õ餻栞"/>
              </a:rPr>
              <a:t>Results Interpretation:</a:t>
            </a:r>
            <a:endParaRPr lang="en-US" b="1" dirty="0" smtClean="0">
              <a:latin typeface="桓퉔Õ餻栞"/>
            </a:endParaRPr>
          </a:p>
          <a:p>
            <a:r>
              <a:rPr lang="en-US" dirty="0" smtClean="0">
                <a:latin typeface="桓퉔Õ餻栞"/>
              </a:rPr>
              <a:t>   - Analyze the predicted discrepancy results.</a:t>
            </a:r>
          </a:p>
          <a:p>
            <a:r>
              <a:rPr lang="en-US" dirty="0" smtClean="0">
                <a:latin typeface="桓퉔Õ餻栞"/>
              </a:rPr>
              <a:t>   - Compare with actual user ratings to measure accuracy.</a:t>
            </a:r>
          </a:p>
          <a:p>
            <a:endParaRPr lang="en-US" dirty="0">
              <a:latin typeface="桓퉔Õ餻栞"/>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cstate="print"/>
          <a:srcRect/>
          <a:stretch>
            <a:fillRect/>
          </a:stretch>
        </p:blipFill>
        <p:spPr bwMode="auto">
          <a:xfrm>
            <a:off x="457200" y="1676400"/>
            <a:ext cx="3352800" cy="19431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886200" y="1600200"/>
            <a:ext cx="4114800" cy="20574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8229600" y="1524000"/>
            <a:ext cx="3581400" cy="198120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228600" y="4267200"/>
            <a:ext cx="2819400" cy="1981200"/>
          </a:xfrm>
          <a:prstGeom prst="rect">
            <a:avLst/>
          </a:prstGeom>
          <a:noFill/>
          <a:ln w="9525">
            <a:noFill/>
            <a:miter lim="800000"/>
            <a:headEnd/>
            <a:tailEnd/>
          </a:ln>
        </p:spPr>
      </p:pic>
      <p:pic>
        <p:nvPicPr>
          <p:cNvPr id="8" name="Picture 7"/>
          <p:cNvPicPr/>
          <p:nvPr/>
        </p:nvPicPr>
        <p:blipFill>
          <a:blip r:embed="rId6" cstate="print"/>
          <a:srcRect/>
          <a:stretch>
            <a:fillRect/>
          </a:stretch>
        </p:blipFill>
        <p:spPr bwMode="auto">
          <a:xfrm>
            <a:off x="3276600" y="4267200"/>
            <a:ext cx="3200400" cy="1905000"/>
          </a:xfrm>
          <a:prstGeom prst="rect">
            <a:avLst/>
          </a:prstGeom>
          <a:noFill/>
          <a:ln w="9525">
            <a:noFill/>
            <a:miter lim="800000"/>
            <a:headEnd/>
            <a:tailEnd/>
          </a:ln>
        </p:spPr>
      </p:pic>
      <p:pic>
        <p:nvPicPr>
          <p:cNvPr id="9" name="Picture 8"/>
          <p:cNvPicPr/>
          <p:nvPr/>
        </p:nvPicPr>
        <p:blipFill>
          <a:blip r:embed="rId7" cstate="print"/>
          <a:srcRect/>
          <a:stretch>
            <a:fillRect/>
          </a:stretch>
        </p:blipFill>
        <p:spPr bwMode="auto">
          <a:xfrm>
            <a:off x="6553200" y="4343400"/>
            <a:ext cx="2362200" cy="1695450"/>
          </a:xfrm>
          <a:prstGeom prst="rect">
            <a:avLst/>
          </a:prstGeom>
          <a:noFill/>
          <a:ln w="9525">
            <a:noFill/>
            <a:miter lim="800000"/>
            <a:headEnd/>
            <a:tailEnd/>
          </a:ln>
        </p:spPr>
      </p:pic>
      <p:pic>
        <p:nvPicPr>
          <p:cNvPr id="10" name="Picture 9"/>
          <p:cNvPicPr/>
          <p:nvPr/>
        </p:nvPicPr>
        <p:blipFill>
          <a:blip r:embed="rId8" cstate="print"/>
          <a:srcRect/>
          <a:stretch>
            <a:fillRect/>
          </a:stretch>
        </p:blipFill>
        <p:spPr bwMode="auto">
          <a:xfrm>
            <a:off x="9220200" y="4267200"/>
            <a:ext cx="2743200" cy="1752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 Placeholder 2"/>
          <p:cNvSpPr>
            <a:spLocks noGrp="1"/>
          </p:cNvSpPr>
          <p:nvPr>
            <p:ph type="body" idx="1"/>
          </p:nvPr>
        </p:nvSpPr>
        <p:spPr>
          <a:xfrm>
            <a:off x="914400" y="1524000"/>
            <a:ext cx="9906001" cy="3200400"/>
          </a:xfrm>
        </p:spPr>
        <p:txBody>
          <a:bodyPr/>
          <a:lstStyle/>
          <a:p>
            <a:endParaRPr lang="en-US" sz="2000" dirty="0" smtClean="0">
              <a:latin typeface="桓퉔Õ餻栞"/>
            </a:endParaRPr>
          </a:p>
          <a:p>
            <a:endParaRPr lang="en-US" sz="2000" dirty="0" smtClean="0">
              <a:latin typeface="桓퉔Õ餻栞"/>
            </a:endParaRPr>
          </a:p>
          <a:p>
            <a:r>
              <a:rPr lang="en-US" sz="2000" dirty="0" smtClean="0">
                <a:latin typeface="桓퉔Õ餻栞"/>
              </a:rPr>
              <a:t>The analysis revealed a noticeable discrepancy between Fandango's movie ratings and true user ratings. This suggests that Fandango's ratings may be inflated. The Python-based model developed during this project proved to be an effective tool for quantifying and visualizing these discrepancies. Future work could involve refining the model and incorporating additional data sources to enhance the accuracy of the discrepancy analysis.</a:t>
            </a:r>
          </a:p>
          <a:p>
            <a:endParaRPr lang="en-US" sz="2000" dirty="0">
              <a:latin typeface="桓퉔Õ餻栞"/>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Text Placeholder 2"/>
          <p:cNvSpPr>
            <a:spLocks noGrp="1"/>
          </p:cNvSpPr>
          <p:nvPr>
            <p:ph type="body" idx="1"/>
          </p:nvPr>
        </p:nvSpPr>
        <p:spPr>
          <a:xfrm>
            <a:off x="609600" y="1676400"/>
            <a:ext cx="10763250" cy="4585871"/>
          </a:xfrm>
        </p:spPr>
        <p:txBody>
          <a:bodyPr/>
          <a:lstStyle/>
          <a:p>
            <a:pPr>
              <a:buFont typeface="Wingdings" pitchFamily="2" charset="2"/>
              <a:buChar char="Ø"/>
            </a:pPr>
            <a:r>
              <a:rPr lang="en-US" sz="2000" b="1" dirty="0" smtClean="0">
                <a:latin typeface="桓퉔Õ餻栞"/>
              </a:rPr>
              <a:t>  Expansion of Data Sources</a:t>
            </a:r>
            <a:r>
              <a:rPr lang="en-US" sz="2000" dirty="0" smtClean="0">
                <a:latin typeface="桓퉔Õ餻栞"/>
              </a:rPr>
              <a:t>: Incorporate additional rating platforms like </a:t>
            </a:r>
            <a:r>
              <a:rPr lang="en-US" sz="2000" dirty="0" err="1" smtClean="0">
                <a:latin typeface="桓퉔Õ餻栞"/>
              </a:rPr>
              <a:t>IMDb</a:t>
            </a:r>
            <a:r>
              <a:rPr lang="en-US" sz="2000" dirty="0" smtClean="0">
                <a:latin typeface="桓퉔Õ餻栞"/>
              </a:rPr>
              <a:t>, Rotten Tomatoes, and </a:t>
            </a:r>
            <a:r>
              <a:rPr lang="en-US" sz="2000" dirty="0" err="1" smtClean="0">
                <a:latin typeface="桓퉔Õ餻栞"/>
              </a:rPr>
              <a:t>Metacritic</a:t>
            </a:r>
            <a:r>
              <a:rPr lang="en-US" sz="2000" dirty="0" smtClean="0">
                <a:latin typeface="桓퉔Õ餻栞"/>
              </a:rPr>
              <a:t> to provide a more comprehensive analysis.</a:t>
            </a:r>
          </a:p>
          <a:p>
            <a:pPr>
              <a:buFont typeface="Wingdings" pitchFamily="2" charset="2"/>
              <a:buChar char="Ø"/>
            </a:pPr>
            <a:r>
              <a:rPr lang="en-US" sz="2000" b="1" dirty="0" smtClean="0">
                <a:latin typeface="桓퉔Õ餻栞"/>
              </a:rPr>
              <a:t>  Real-Time Analysis</a:t>
            </a:r>
            <a:r>
              <a:rPr lang="en-US" sz="2000" dirty="0" smtClean="0">
                <a:latin typeface="桓퉔Õ餻栞"/>
              </a:rPr>
              <a:t>: Develop a system for real-time discrepancy analysis to give users current insights into rating trends.</a:t>
            </a:r>
          </a:p>
          <a:p>
            <a:pPr>
              <a:buFont typeface="Wingdings" pitchFamily="2" charset="2"/>
              <a:buChar char="Ø"/>
            </a:pPr>
            <a:r>
              <a:rPr lang="en-US" sz="2000" b="1" dirty="0" smtClean="0">
                <a:latin typeface="桓퉔Õ餻栞"/>
              </a:rPr>
              <a:t>  User Demographic Analysis</a:t>
            </a:r>
            <a:r>
              <a:rPr lang="en-US" sz="2000" dirty="0" smtClean="0">
                <a:latin typeface="桓퉔Õ餻栞"/>
              </a:rPr>
              <a:t>: Analyze how different demographics rate movies on Fandango versus their actual experience.</a:t>
            </a:r>
          </a:p>
          <a:p>
            <a:pPr>
              <a:buFont typeface="Wingdings" pitchFamily="2" charset="2"/>
              <a:buChar char="Ø"/>
            </a:pPr>
            <a:r>
              <a:rPr lang="en-US" sz="2000" b="1" dirty="0" smtClean="0">
                <a:latin typeface="桓퉔Õ餻栞"/>
              </a:rPr>
              <a:t>  Predictive Modeling</a:t>
            </a:r>
            <a:r>
              <a:rPr lang="en-US" sz="2000" dirty="0" smtClean="0">
                <a:latin typeface="桓퉔Õ餻栞"/>
              </a:rPr>
              <a:t>: Use machine learning to predict future discrepancies and identify patterns in rating behaviors.</a:t>
            </a:r>
          </a:p>
          <a:p>
            <a:pPr>
              <a:buFont typeface="Wingdings" pitchFamily="2" charset="2"/>
              <a:buChar char="Ø"/>
            </a:pPr>
            <a:r>
              <a:rPr lang="en-US" sz="2000" b="1" dirty="0" smtClean="0">
                <a:latin typeface="桓퉔Õ餻栞"/>
              </a:rPr>
              <a:t>  Sentiment Analysis</a:t>
            </a:r>
            <a:r>
              <a:rPr lang="en-US" sz="2000" dirty="0" smtClean="0">
                <a:latin typeface="桓퉔Õ餻栞"/>
              </a:rPr>
              <a:t>: Implement sentiment analysis on user reviews to correlate with the numerical ratings and discrepancies.</a:t>
            </a:r>
          </a:p>
          <a:p>
            <a:pPr>
              <a:buFont typeface="Wingdings" pitchFamily="2" charset="2"/>
              <a:buChar char="Ø"/>
            </a:pPr>
            <a:r>
              <a:rPr lang="en-US" sz="2000" b="1" dirty="0" smtClean="0">
                <a:latin typeface="桓퉔Õ餻栞"/>
              </a:rPr>
              <a:t>  Mobile Application</a:t>
            </a:r>
            <a:r>
              <a:rPr lang="en-US" sz="2000" dirty="0" smtClean="0">
                <a:latin typeface="桓퉔Õ餻栞"/>
              </a:rPr>
              <a:t>: Create a user-friendly app that alerts moviegoers about significant discrepancies before they make viewing choices.</a:t>
            </a:r>
          </a:p>
          <a:p>
            <a:pPr>
              <a:buFont typeface="Wingdings" pitchFamily="2" charset="2"/>
              <a:buChar char="Ø"/>
            </a:pPr>
            <a:r>
              <a:rPr lang="en-US" sz="2000" b="1" dirty="0" smtClean="0">
                <a:latin typeface="桓퉔Õ餻栞"/>
              </a:rPr>
              <a:t>  Data Visualization</a:t>
            </a:r>
            <a:r>
              <a:rPr lang="en-US" sz="2000" dirty="0" smtClean="0">
                <a:latin typeface="桓퉔Õ餻栞"/>
              </a:rPr>
              <a:t>: Enhance the presentation of data through interactive charts and graphs for easier interpretation of results.</a:t>
            </a:r>
          </a:p>
          <a:p>
            <a:pPr>
              <a:buFont typeface="Wingdings" pitchFamily="2" charset="2"/>
              <a:buChar char="Ø"/>
            </a:pPr>
            <a:endParaRPr lang="en-US" sz="2000" dirty="0">
              <a:latin typeface="桓퉔Õ餻栞"/>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Text Placeholder 2"/>
          <p:cNvSpPr>
            <a:spLocks noGrp="1"/>
          </p:cNvSpPr>
          <p:nvPr>
            <p:ph type="body" idx="1"/>
          </p:nvPr>
        </p:nvSpPr>
        <p:spPr>
          <a:xfrm>
            <a:off x="895350" y="1981200"/>
            <a:ext cx="9315450" cy="1789657"/>
          </a:xfrm>
        </p:spPr>
        <p:txBody>
          <a:bodyPr/>
          <a:lstStyle/>
          <a:p>
            <a:pPr>
              <a:lnSpc>
                <a:spcPct val="150000"/>
              </a:lnSpc>
              <a:buFont typeface="Wingdings" pitchFamily="2" charset="2"/>
              <a:buChar char="Ø"/>
            </a:pPr>
            <a:r>
              <a:rPr lang="en-US" sz="2000" dirty="0" smtClean="0">
                <a:latin typeface="桓퉔Õ餻栞"/>
                <a:hlinkClick r:id="rId2"/>
              </a:rPr>
              <a:t> https://www.kaggle.com/datasets</a:t>
            </a:r>
            <a:endParaRPr lang="en-US" sz="2000" dirty="0" smtClean="0">
              <a:latin typeface="桓퉔Õ餻栞"/>
            </a:endParaRPr>
          </a:p>
          <a:p>
            <a:pPr>
              <a:lnSpc>
                <a:spcPct val="150000"/>
              </a:lnSpc>
              <a:buFont typeface="Wingdings" pitchFamily="2" charset="2"/>
              <a:buChar char="Ø"/>
            </a:pPr>
            <a:r>
              <a:rPr lang="en-US" sz="2000" dirty="0" smtClean="0">
                <a:latin typeface="桓퉔Õ餻栞"/>
                <a:hlinkClick r:id="rId3"/>
              </a:rPr>
              <a:t> https://pandas.pydata.org/</a:t>
            </a:r>
            <a:endParaRPr lang="en-US" sz="2000" dirty="0" smtClean="0">
              <a:latin typeface="桓퉔Õ餻栞"/>
            </a:endParaRPr>
          </a:p>
          <a:p>
            <a:pPr>
              <a:lnSpc>
                <a:spcPct val="150000"/>
              </a:lnSpc>
              <a:buFont typeface="Wingdings" pitchFamily="2" charset="2"/>
              <a:buChar char="Ø"/>
            </a:pPr>
            <a:r>
              <a:rPr lang="en-US" sz="2000" dirty="0" smtClean="0">
                <a:latin typeface="桓퉔Õ餻栞"/>
                <a:hlinkClick r:id="rId4"/>
              </a:rPr>
              <a:t> https://seaborn.pydata.org/</a:t>
            </a:r>
            <a:endParaRPr lang="en-US" sz="2000" dirty="0" smtClean="0">
              <a:latin typeface="桓퉔Õ餻栞"/>
            </a:endParaRPr>
          </a:p>
          <a:p>
            <a:pPr>
              <a:lnSpc>
                <a:spcPct val="150000"/>
              </a:lnSpc>
              <a:buFont typeface="Wingdings" pitchFamily="2" charset="2"/>
              <a:buChar char="Ø"/>
            </a:pPr>
            <a:r>
              <a:rPr lang="en-US" sz="2000" dirty="0" smtClean="0">
                <a:latin typeface="桓퉔Õ餻栞"/>
              </a:rPr>
              <a:t> </a:t>
            </a:r>
            <a:r>
              <a:rPr lang="en-US" sz="2000" dirty="0" smtClean="0">
                <a:latin typeface="桓퉔Õ餻栞"/>
                <a:hlinkClick r:id="rId5"/>
              </a:rPr>
              <a:t>https://matplotlib.org</a:t>
            </a:r>
            <a:r>
              <a:rPr lang="en-US" sz="2000" dirty="0" smtClean="0">
                <a:latin typeface="桓퉔Õ餻栞"/>
              </a:rPr>
              <a:t>/</a:t>
            </a:r>
            <a:endParaRPr lang="en-US" sz="2000" dirty="0">
              <a:latin typeface="桓퉔Õ餻栞"/>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Text Placeholder 2"/>
          <p:cNvSpPr>
            <a:spLocks noGrp="1"/>
          </p:cNvSpPr>
          <p:nvPr>
            <p:ph type="body" idx="1"/>
          </p:nvPr>
        </p:nvSpPr>
        <p:spPr>
          <a:xfrm>
            <a:off x="685800" y="1981200"/>
            <a:ext cx="10820400" cy="3323987"/>
          </a:xfrm>
        </p:spPr>
        <p:txBody>
          <a:bodyPr/>
          <a:lstStyle/>
          <a:p>
            <a:r>
              <a:rPr lang="en-US" sz="2400" dirty="0" smtClean="0">
                <a:latin typeface="桓퉔Õ餻栞"/>
              </a:rPr>
              <a:t>Despite the critical role of movie ratings in influencing consumer choices, there is a growing concern about the authenticity and reliability of these ratings. This project aims to investigate the potential discrepancy between the movie ratings displayed by Fandango and the true user ratings. Utilizing Python, a popular programming language known for its robust data analysis libraries, we will systematically collect, process, and analyze the data to uncover any significant differences. The goal is to determine whether Fandango’s displayed ratings are consistently higher than the actual user ratings, and if so, to quantify this bias and explore its implications for consumers and the broader movie industry.</a:t>
            </a:r>
            <a:endParaRPr lang="en-US" sz="2200" dirty="0">
              <a:latin typeface="桓퉔Õ餻栞"/>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 Placeholder 2"/>
          <p:cNvSpPr>
            <a:spLocks noGrp="1"/>
          </p:cNvSpPr>
          <p:nvPr>
            <p:ph type="body" idx="1"/>
          </p:nvPr>
        </p:nvSpPr>
        <p:spPr>
          <a:xfrm>
            <a:off x="381000" y="1600200"/>
            <a:ext cx="11296650" cy="4308872"/>
          </a:xfrm>
        </p:spPr>
        <p:txBody>
          <a:bodyPr/>
          <a:lstStyle/>
          <a:p>
            <a:pPr marL="457200" indent="-457200">
              <a:buFont typeface="+mj-lt"/>
              <a:buAutoNum type="arabicPeriod"/>
            </a:pPr>
            <a:r>
              <a:rPr lang="en-US" sz="2000" b="1" dirty="0" smtClean="0">
                <a:latin typeface="桓퉔Õ餻栞"/>
              </a:rPr>
              <a:t>Data Collection</a:t>
            </a:r>
            <a:r>
              <a:rPr lang="en-US" sz="2000" dirty="0" smtClean="0">
                <a:latin typeface="桓퉔Õ餻栞"/>
              </a:rPr>
              <a:t>: Use Python libraries like requests and </a:t>
            </a:r>
            <a:r>
              <a:rPr lang="en-US" sz="2000" b="1" i="1" dirty="0" err="1" smtClean="0">
                <a:latin typeface="桓퉔Õ餻栞"/>
              </a:rPr>
              <a:t>BeautifulSoup</a:t>
            </a:r>
            <a:r>
              <a:rPr lang="en-US" sz="2000" dirty="0" smtClean="0">
                <a:latin typeface="桓퉔Õ餻栞"/>
              </a:rPr>
              <a:t> to scrape Fandango’s website for movie ratings and user reviews.</a:t>
            </a:r>
          </a:p>
          <a:p>
            <a:pPr marL="457200" indent="-457200">
              <a:buFont typeface="+mj-lt"/>
              <a:buAutoNum type="arabicPeriod"/>
            </a:pPr>
            <a:r>
              <a:rPr lang="en-US" sz="2000" b="1" dirty="0" smtClean="0">
                <a:latin typeface="桓퉔Õ餻栞"/>
              </a:rPr>
              <a:t>Data Processing</a:t>
            </a:r>
            <a:r>
              <a:rPr lang="en-US" sz="2000" dirty="0" smtClean="0">
                <a:latin typeface="桓퉔Õ餻栞"/>
              </a:rPr>
              <a:t>: Clean and preprocess the data using pandas. Normalize rating scales if necessary.</a:t>
            </a:r>
          </a:p>
          <a:p>
            <a:pPr marL="457200" indent="-457200">
              <a:buFont typeface="+mj-lt"/>
              <a:buAutoNum type="arabicPeriod"/>
            </a:pPr>
            <a:r>
              <a:rPr lang="en-US" sz="2000" b="1" dirty="0" smtClean="0">
                <a:latin typeface="桓퉔Õ餻栞"/>
              </a:rPr>
              <a:t>Exploratory Analysis</a:t>
            </a:r>
            <a:r>
              <a:rPr lang="en-US" sz="2000" dirty="0" smtClean="0">
                <a:latin typeface="桓퉔Õ餻栞"/>
              </a:rPr>
              <a:t>: Employ </a:t>
            </a:r>
            <a:r>
              <a:rPr lang="en-US" sz="2000" b="1" i="1" dirty="0" err="1" smtClean="0">
                <a:latin typeface="桓퉔Õ餻栞"/>
              </a:rPr>
              <a:t>matplotlib</a:t>
            </a:r>
            <a:r>
              <a:rPr lang="en-US" sz="2000" dirty="0" smtClean="0">
                <a:latin typeface="桓퉔Õ餻栞"/>
              </a:rPr>
              <a:t> and </a:t>
            </a:r>
            <a:r>
              <a:rPr lang="en-US" sz="2000" b="1" i="1" dirty="0" err="1" smtClean="0">
                <a:latin typeface="桓퉔Õ餻栞"/>
              </a:rPr>
              <a:t>seaborn</a:t>
            </a:r>
            <a:r>
              <a:rPr lang="en-US" sz="2000" dirty="0" smtClean="0">
                <a:latin typeface="桓퉔Õ餻栞"/>
              </a:rPr>
              <a:t> for visualizing the data to identify any initial patterns or discrepancies.</a:t>
            </a:r>
          </a:p>
          <a:p>
            <a:pPr marL="457200" indent="-457200">
              <a:buFont typeface="+mj-lt"/>
              <a:buAutoNum type="arabicPeriod"/>
            </a:pPr>
            <a:r>
              <a:rPr lang="en-US" sz="2000" b="1" dirty="0" smtClean="0">
                <a:latin typeface="桓퉔Õ餻栞"/>
              </a:rPr>
              <a:t>Statistical Analysis</a:t>
            </a:r>
            <a:r>
              <a:rPr lang="en-US" sz="2000" dirty="0" smtClean="0">
                <a:latin typeface="桓퉔Õ餻栞"/>
              </a:rPr>
              <a:t>: Apply statistical methods with </a:t>
            </a:r>
            <a:r>
              <a:rPr lang="en-US" sz="2000" b="1" i="1" dirty="0" err="1" smtClean="0">
                <a:latin typeface="桓퉔Õ餻栞"/>
              </a:rPr>
              <a:t>scipy</a:t>
            </a:r>
            <a:r>
              <a:rPr lang="en-US" sz="2000" dirty="0" smtClean="0">
                <a:latin typeface="桓퉔Õ餻栞"/>
              </a:rPr>
              <a:t> or </a:t>
            </a:r>
            <a:r>
              <a:rPr lang="en-US" sz="2000" b="1" i="1" dirty="0" err="1" smtClean="0">
                <a:latin typeface="桓퉔Õ餻栞"/>
              </a:rPr>
              <a:t>statsmodels</a:t>
            </a:r>
            <a:r>
              <a:rPr lang="en-US" sz="2000" dirty="0" smtClean="0">
                <a:latin typeface="桓퉔Õ餻栞"/>
              </a:rPr>
              <a:t> to test for significant differences between displayed ratings and user ratings.</a:t>
            </a:r>
          </a:p>
          <a:p>
            <a:pPr marL="457200" indent="-457200">
              <a:buFont typeface="+mj-lt"/>
              <a:buAutoNum type="arabicPeriod"/>
            </a:pPr>
            <a:r>
              <a:rPr lang="en-US" sz="2000" b="1" dirty="0" smtClean="0">
                <a:latin typeface="桓퉔Õ餻栞"/>
              </a:rPr>
              <a:t>Machine Learning</a:t>
            </a:r>
            <a:r>
              <a:rPr lang="en-US" sz="2000" dirty="0" smtClean="0">
                <a:latin typeface="桓퉔Õ餻栞"/>
              </a:rPr>
              <a:t>: Optionally, use </a:t>
            </a:r>
            <a:r>
              <a:rPr lang="en-US" sz="2000" b="1" i="1" dirty="0" err="1" smtClean="0">
                <a:latin typeface="桓퉔Õ餻栞"/>
              </a:rPr>
              <a:t>scikit</a:t>
            </a:r>
            <a:r>
              <a:rPr lang="en-US" sz="2000" dirty="0" smtClean="0">
                <a:latin typeface="桓퉔Õ餻栞"/>
              </a:rPr>
              <a:t>-learn to model the relationship between Fandango’s ratings and user scores.</a:t>
            </a:r>
          </a:p>
          <a:p>
            <a:pPr marL="457200" indent="-457200">
              <a:buFont typeface="+mj-lt"/>
              <a:buAutoNum type="arabicPeriod"/>
            </a:pPr>
            <a:r>
              <a:rPr lang="en-US" sz="2000" b="1" dirty="0" smtClean="0">
                <a:latin typeface="桓퉔Õ餻栞"/>
              </a:rPr>
              <a:t>Documentation</a:t>
            </a:r>
            <a:r>
              <a:rPr lang="en-US" sz="2000" dirty="0" smtClean="0">
                <a:latin typeface="桓퉔Õ餻栞"/>
              </a:rPr>
              <a:t>: Document the analysis process, code, and findings in a </a:t>
            </a:r>
            <a:r>
              <a:rPr lang="en-US" sz="2000" b="1" i="1" dirty="0" err="1" smtClean="0">
                <a:latin typeface="桓퉔Õ餻栞"/>
              </a:rPr>
              <a:t>Jupyter</a:t>
            </a:r>
            <a:r>
              <a:rPr lang="en-US" sz="2000" dirty="0" smtClean="0">
                <a:latin typeface="桓퉔Õ餻栞"/>
              </a:rPr>
              <a:t> Notebook for transparency and reproducibility.</a:t>
            </a:r>
          </a:p>
          <a:p>
            <a:pPr marL="457200" indent="-457200">
              <a:buFont typeface="+mj-lt"/>
              <a:buAutoNum type="arabicPeriod"/>
            </a:pPr>
            <a:r>
              <a:rPr lang="en-US" sz="2000" b="1" dirty="0" smtClean="0">
                <a:latin typeface="桓퉔Õ餻栞"/>
              </a:rPr>
              <a:t>Reporting</a:t>
            </a:r>
            <a:r>
              <a:rPr lang="en-US" sz="2000" dirty="0" smtClean="0">
                <a:latin typeface="桓퉔Õ餻栞"/>
              </a:rPr>
              <a:t>: Summarize the insights and present the conclusions in a clear, accessible format, possibly using Dash or Flask for an interactive web report.</a:t>
            </a:r>
            <a:endParaRPr lang="en-US" sz="2000" dirty="0">
              <a:latin typeface="桓퉔Õ餻栞"/>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 Placeholder 2"/>
          <p:cNvSpPr>
            <a:spLocks noGrp="1"/>
          </p:cNvSpPr>
          <p:nvPr>
            <p:ph type="body" idx="1"/>
          </p:nvPr>
        </p:nvSpPr>
        <p:spPr>
          <a:xfrm>
            <a:off x="685800" y="1524000"/>
            <a:ext cx="10972800" cy="5478423"/>
          </a:xfrm>
        </p:spPr>
        <p:txBody>
          <a:bodyPr/>
          <a:lstStyle/>
          <a:p>
            <a:r>
              <a:rPr lang="en-IN" dirty="0" smtClean="0">
                <a:latin typeface="桓퉔Õ餻栞"/>
              </a:rPr>
              <a:t>Building the proposed solution would involve a combination of data processing, feature engineering and machine learning.  Here are the key system and library requirements:</a:t>
            </a:r>
          </a:p>
          <a:p>
            <a:endParaRPr lang="en-IN" dirty="0" smtClean="0">
              <a:latin typeface="桓퉔Õ餻栞"/>
            </a:endParaRPr>
          </a:p>
          <a:p>
            <a:r>
              <a:rPr lang="en-IN" sz="2400" b="1" dirty="0" smtClean="0">
                <a:latin typeface="桓퉔Õ餻栞"/>
              </a:rPr>
              <a:t>System Requirements</a:t>
            </a:r>
            <a:r>
              <a:rPr lang="en-IN" dirty="0" smtClean="0">
                <a:latin typeface="桓퉔Õ餻栞"/>
              </a:rPr>
              <a:t>:</a:t>
            </a:r>
          </a:p>
          <a:p>
            <a:endParaRPr lang="en-IN" dirty="0" smtClean="0">
              <a:latin typeface="桓퉔Õ餻栞"/>
            </a:endParaRPr>
          </a:p>
          <a:p>
            <a:pPr marL="342900" indent="-342900">
              <a:buAutoNum type="arabicPeriod"/>
            </a:pPr>
            <a:r>
              <a:rPr lang="en-IN" sz="2200" b="1" dirty="0" smtClean="0">
                <a:latin typeface="桓퉔Õ餻栞"/>
              </a:rPr>
              <a:t>Hardware:</a:t>
            </a:r>
          </a:p>
          <a:p>
            <a:pPr marL="342900" indent="-342900">
              <a:buAutoNum type="arabicPeriod"/>
            </a:pPr>
            <a:endParaRPr lang="en-IN" dirty="0" smtClean="0">
              <a:latin typeface="桓퉔Õ餻栞"/>
            </a:endParaRPr>
          </a:p>
          <a:p>
            <a:r>
              <a:rPr lang="en-US" dirty="0" smtClean="0">
                <a:latin typeface="桓퉔Õ餻栞"/>
              </a:rPr>
              <a:t>       Processor:  Intel i5 or equivalent.</a:t>
            </a:r>
          </a:p>
          <a:p>
            <a:r>
              <a:rPr lang="en-US" b="1" dirty="0" smtClean="0">
                <a:latin typeface="桓퉔Õ餻栞"/>
              </a:rPr>
              <a:t>       </a:t>
            </a:r>
            <a:r>
              <a:rPr lang="en-US" dirty="0" smtClean="0">
                <a:latin typeface="桓퉔Õ餻栞"/>
              </a:rPr>
              <a:t>Memory:  8GB RAM minimum.</a:t>
            </a:r>
          </a:p>
          <a:p>
            <a:r>
              <a:rPr lang="en-US" b="1" dirty="0" smtClean="0">
                <a:latin typeface="桓퉔Õ餻栞"/>
              </a:rPr>
              <a:t>       </a:t>
            </a:r>
            <a:r>
              <a:rPr lang="en-US" dirty="0" smtClean="0">
                <a:latin typeface="桓퉔Õ餻栞"/>
              </a:rPr>
              <a:t>Storage:  At least 20GB of free disk space.</a:t>
            </a:r>
          </a:p>
          <a:p>
            <a:endParaRPr lang="en-IN" dirty="0" smtClean="0">
              <a:latin typeface="桓퉔Õ餻栞"/>
            </a:endParaRPr>
          </a:p>
          <a:p>
            <a:pPr marL="342900" indent="-342900">
              <a:buAutoNum type="arabicPeriod" startAt="2"/>
            </a:pPr>
            <a:r>
              <a:rPr lang="en-IN" sz="2200" b="1" dirty="0" smtClean="0">
                <a:latin typeface="桓퉔Õ餻栞"/>
              </a:rPr>
              <a:t>Software</a:t>
            </a:r>
            <a:r>
              <a:rPr lang="en-IN" b="1" dirty="0" smtClean="0">
                <a:latin typeface="桓퉔Õ餻栞"/>
              </a:rPr>
              <a:t>:</a:t>
            </a:r>
          </a:p>
          <a:p>
            <a:pPr marL="342900" indent="-342900">
              <a:buAutoNum type="arabicPeriod" startAt="2"/>
            </a:pPr>
            <a:endParaRPr lang="en-IN" dirty="0" smtClean="0">
              <a:latin typeface="桓퉔Õ餻栞"/>
            </a:endParaRPr>
          </a:p>
          <a:p>
            <a:r>
              <a:rPr lang="en-US" b="1" dirty="0" smtClean="0">
                <a:latin typeface="桓퉔Õ餻栞"/>
              </a:rPr>
              <a:t>       </a:t>
            </a:r>
            <a:r>
              <a:rPr lang="en-US" dirty="0" smtClean="0">
                <a:latin typeface="桓퉔Õ餻栞"/>
              </a:rPr>
              <a:t>Operating System:  Windows, </a:t>
            </a:r>
            <a:r>
              <a:rPr lang="en-US" dirty="0" err="1" smtClean="0">
                <a:latin typeface="桓퉔Õ餻栞"/>
              </a:rPr>
              <a:t>macOS</a:t>
            </a:r>
            <a:r>
              <a:rPr lang="en-US" dirty="0" smtClean="0">
                <a:latin typeface="桓퉔Õ餻栞"/>
              </a:rPr>
              <a:t>, or Linux with Python support.</a:t>
            </a:r>
          </a:p>
          <a:p>
            <a:r>
              <a:rPr lang="en-US" b="1" dirty="0" smtClean="0">
                <a:latin typeface="桓퉔Õ餻栞"/>
              </a:rPr>
              <a:t>       </a:t>
            </a:r>
            <a:r>
              <a:rPr lang="en-US" dirty="0" smtClean="0">
                <a:latin typeface="桓퉔Õ餻栞"/>
              </a:rPr>
              <a:t>Python Version:  Python 3.7 or higher.</a:t>
            </a:r>
          </a:p>
          <a:p>
            <a:pPr marL="342900" indent="-342900"/>
            <a:endParaRPr lang="en-US" dirty="0" smtClean="0">
              <a:latin typeface="桓퉔Õ餻栞"/>
            </a:endParaRPr>
          </a:p>
          <a:p>
            <a:pPr marL="342900" indent="-342900">
              <a:buFont typeface="Arial" pitchFamily="34" charset="0"/>
              <a:buChar char="•"/>
            </a:pPr>
            <a:endParaRPr lang="en-IN" dirty="0" smtClean="0">
              <a:latin typeface="桓퉔Õ餻栞"/>
            </a:endParaRPr>
          </a:p>
          <a:p>
            <a:pPr marL="342900" indent="-342900">
              <a:buAutoNum type="arabicPeriod"/>
            </a:pPr>
            <a:endParaRPr lang="en-IN" dirty="0" smtClean="0">
              <a:latin typeface="桓퉔Õ餻栞"/>
            </a:endParaRPr>
          </a:p>
          <a:p>
            <a:pPr marL="342900" indent="-342900"/>
            <a:r>
              <a:rPr lang="en-IN" dirty="0" smtClean="0">
                <a:latin typeface="桓퉔Õ餻栞"/>
              </a:rPr>
              <a:t> </a:t>
            </a:r>
            <a:endParaRPr lang="en-US" dirty="0">
              <a:latin typeface="桓퉔Õ餻栞"/>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62005" cy="607859"/>
          </a:xfrm>
        </p:spPr>
        <p:txBody>
          <a:bodyPr/>
          <a:lstStyle/>
          <a:p>
            <a:r>
              <a:rPr lang="en-US" spc="-10" dirty="0" smtClean="0">
                <a:latin typeface="桓퉔Õ餻栞"/>
              </a:rPr>
              <a:t>SYSTEM APPROACH - CONT</a:t>
            </a:r>
            <a:endParaRPr lang="en-US" dirty="0">
              <a:latin typeface="桓퉔Õ餻栞"/>
            </a:endParaRPr>
          </a:p>
        </p:txBody>
      </p:sp>
      <p:sp>
        <p:nvSpPr>
          <p:cNvPr id="3" name="Text Placeholder 2"/>
          <p:cNvSpPr>
            <a:spLocks noGrp="1"/>
          </p:cNvSpPr>
          <p:nvPr>
            <p:ph type="body" idx="1"/>
          </p:nvPr>
        </p:nvSpPr>
        <p:spPr>
          <a:xfrm>
            <a:off x="838200" y="2133600"/>
            <a:ext cx="10058400" cy="3385542"/>
          </a:xfrm>
        </p:spPr>
        <p:txBody>
          <a:bodyPr/>
          <a:lstStyle/>
          <a:p>
            <a:r>
              <a:rPr lang="en-IN" sz="2400" b="1" dirty="0" smtClean="0">
                <a:latin typeface="桓퉔Õ餻栞"/>
              </a:rPr>
              <a:t>Library Requirements</a:t>
            </a:r>
            <a:r>
              <a:rPr lang="en-IN" sz="2200" dirty="0" smtClean="0">
                <a:latin typeface="桓퉔Õ餻栞"/>
              </a:rPr>
              <a:t>:  </a:t>
            </a:r>
          </a:p>
          <a:p>
            <a:endParaRPr lang="en-US" sz="2200" dirty="0" smtClean="0">
              <a:latin typeface="桓퉔Õ餻栞"/>
            </a:endParaRPr>
          </a:p>
          <a:p>
            <a:pPr marL="457200" indent="-457200">
              <a:buFont typeface="+mj-lt"/>
              <a:buAutoNum type="arabicPeriod"/>
            </a:pPr>
            <a:r>
              <a:rPr lang="en-US" sz="2100" b="1" dirty="0" smtClean="0">
                <a:latin typeface="桓퉔Õ餻栞"/>
              </a:rPr>
              <a:t>Pandas </a:t>
            </a:r>
            <a:r>
              <a:rPr lang="en-US" sz="2100" dirty="0" smtClean="0">
                <a:latin typeface="桓퉔Õ餻栞"/>
              </a:rPr>
              <a:t>for data manipulation.</a:t>
            </a:r>
          </a:p>
          <a:p>
            <a:pPr marL="457200" indent="-457200">
              <a:buFont typeface="+mj-lt"/>
              <a:buAutoNum type="arabicPeriod"/>
            </a:pPr>
            <a:endParaRPr lang="en-US" sz="2100" dirty="0" smtClean="0">
              <a:latin typeface="桓퉔Õ餻栞"/>
            </a:endParaRPr>
          </a:p>
          <a:p>
            <a:pPr marL="457200" indent="-457200">
              <a:buFont typeface="+mj-lt"/>
              <a:buAutoNum type="arabicPeriod"/>
            </a:pPr>
            <a:r>
              <a:rPr lang="en-US" sz="2100" b="1" dirty="0" err="1" smtClean="0">
                <a:latin typeface="桓퉔Õ餻栞"/>
              </a:rPr>
              <a:t>Numpy</a:t>
            </a:r>
            <a:r>
              <a:rPr lang="en-US" sz="2100" dirty="0" smtClean="0">
                <a:latin typeface="桓퉔Õ餻栞"/>
              </a:rPr>
              <a:t> for numerical operations.</a:t>
            </a:r>
          </a:p>
          <a:p>
            <a:pPr marL="457200" indent="-457200">
              <a:buFont typeface="+mj-lt"/>
              <a:buAutoNum type="arabicPeriod"/>
            </a:pPr>
            <a:endParaRPr lang="en-US" sz="2100" dirty="0" smtClean="0">
              <a:latin typeface="桓퉔Õ餻栞"/>
            </a:endParaRPr>
          </a:p>
          <a:p>
            <a:pPr marL="457200" indent="-457200">
              <a:buFont typeface="+mj-lt"/>
              <a:buAutoNum type="arabicPeriod"/>
            </a:pPr>
            <a:r>
              <a:rPr lang="en-US" sz="2100" b="1" dirty="0" err="1" smtClean="0">
                <a:latin typeface="桓퉔Õ餻栞"/>
              </a:rPr>
              <a:t>Matplotlib</a:t>
            </a:r>
            <a:r>
              <a:rPr lang="en-US" sz="2100" dirty="0" smtClean="0">
                <a:latin typeface="桓퉔Õ餻栞"/>
              </a:rPr>
              <a:t> and </a:t>
            </a:r>
            <a:r>
              <a:rPr lang="en-US" sz="2100" b="1" dirty="0" err="1" smtClean="0">
                <a:latin typeface="桓퉔Õ餻栞"/>
              </a:rPr>
              <a:t>Seaborn</a:t>
            </a:r>
            <a:r>
              <a:rPr lang="en-US" sz="2100" dirty="0" smtClean="0">
                <a:latin typeface="桓퉔Õ餻栞"/>
              </a:rPr>
              <a:t> for data visualization.</a:t>
            </a:r>
          </a:p>
          <a:p>
            <a:pPr marL="457200" indent="-457200">
              <a:buFont typeface="+mj-lt"/>
              <a:buAutoNum type="arabicPeriod"/>
            </a:pPr>
            <a:endParaRPr lang="en-US" sz="2100" dirty="0" smtClean="0">
              <a:latin typeface="桓퉔Õ餻栞"/>
            </a:endParaRPr>
          </a:p>
          <a:p>
            <a:pPr marL="457200" indent="-457200">
              <a:buFont typeface="+mj-lt"/>
              <a:buAutoNum type="arabicPeriod"/>
            </a:pPr>
            <a:r>
              <a:rPr lang="en-US" sz="2100" b="1" dirty="0" err="1" smtClean="0">
                <a:latin typeface="桓퉔Õ餻栞"/>
              </a:rPr>
              <a:t>Scipy</a:t>
            </a:r>
            <a:r>
              <a:rPr lang="en-US" sz="2100" dirty="0" smtClean="0">
                <a:latin typeface="桓퉔Õ餻栞"/>
              </a:rPr>
              <a:t> or </a:t>
            </a:r>
            <a:r>
              <a:rPr lang="en-US" sz="2100" b="1" dirty="0" err="1" smtClean="0">
                <a:latin typeface="桓퉔Õ餻栞"/>
              </a:rPr>
              <a:t>Statsmodels</a:t>
            </a:r>
            <a:r>
              <a:rPr lang="en-US" sz="2100" dirty="0" smtClean="0">
                <a:latin typeface="桓퉔Õ餻栞"/>
              </a:rPr>
              <a:t> for statistical analysis.</a:t>
            </a:r>
          </a:p>
          <a:p>
            <a:endParaRPr lang="en-US" sz="2100" dirty="0">
              <a:latin typeface="桓퉔Õ餻栞"/>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 Placeholder 2"/>
          <p:cNvSpPr>
            <a:spLocks noGrp="1"/>
          </p:cNvSpPr>
          <p:nvPr>
            <p:ph type="body" idx="1"/>
          </p:nvPr>
        </p:nvSpPr>
        <p:spPr>
          <a:xfrm>
            <a:off x="533400" y="1524000"/>
            <a:ext cx="10972800" cy="4955203"/>
          </a:xfrm>
        </p:spPr>
        <p:txBody>
          <a:bodyPr/>
          <a:lstStyle/>
          <a:p>
            <a:pPr algn="ctr"/>
            <a:r>
              <a:rPr lang="en-IN" sz="2400" b="1" dirty="0" smtClean="0">
                <a:latin typeface="桓퉔Õ餻栞"/>
              </a:rPr>
              <a:t>Algorithm Selection</a:t>
            </a:r>
          </a:p>
          <a:p>
            <a:pPr algn="ctr"/>
            <a:endParaRPr lang="en-US" sz="2400" b="1" dirty="0" smtClean="0">
              <a:latin typeface="桓퉔Õ餻栞"/>
            </a:endParaRPr>
          </a:p>
          <a:p>
            <a:r>
              <a:rPr lang="en-US" sz="2000" b="1" dirty="0" smtClean="0">
                <a:latin typeface="桓퉔Õ餻栞"/>
              </a:rPr>
              <a:t>Data Exploration</a:t>
            </a:r>
            <a:r>
              <a:rPr lang="en-US" dirty="0" smtClean="0">
                <a:latin typeface="桓퉔Õ餻栞"/>
              </a:rPr>
              <a:t>:</a:t>
            </a:r>
          </a:p>
          <a:p>
            <a:pPr>
              <a:buFont typeface="Wingdings" pitchFamily="2" charset="2"/>
              <a:buChar char="Ø"/>
            </a:pPr>
            <a:r>
              <a:rPr lang="en-US" dirty="0" smtClean="0">
                <a:latin typeface="桓퉔Õ餻栞"/>
              </a:rPr>
              <a:t>    Descriptive Statistics: Use pandas to calculate mean, median, mode, range, and standard deviation.</a:t>
            </a:r>
          </a:p>
          <a:p>
            <a:pPr>
              <a:buFont typeface="Wingdings" pitchFamily="2" charset="2"/>
              <a:buChar char="Ø"/>
            </a:pPr>
            <a:r>
              <a:rPr lang="en-US" dirty="0" smtClean="0">
                <a:latin typeface="桓퉔Õ餻栞"/>
              </a:rPr>
              <a:t>    Data Visualization: Employ </a:t>
            </a:r>
            <a:r>
              <a:rPr lang="en-US" dirty="0" err="1" smtClean="0">
                <a:latin typeface="桓퉔Õ餻栞"/>
              </a:rPr>
              <a:t>matplotlib</a:t>
            </a:r>
            <a:r>
              <a:rPr lang="en-US" dirty="0" smtClean="0">
                <a:latin typeface="桓퉔Õ餻栞"/>
              </a:rPr>
              <a:t> and </a:t>
            </a:r>
            <a:r>
              <a:rPr lang="en-US" dirty="0" err="1" smtClean="0">
                <a:latin typeface="桓퉔Õ餻栞"/>
              </a:rPr>
              <a:t>seaborn</a:t>
            </a:r>
            <a:r>
              <a:rPr lang="en-US" dirty="0" smtClean="0">
                <a:latin typeface="桓퉔Õ餻栞"/>
              </a:rPr>
              <a:t> for creating histograms, box plots, and scatter plots to visualize the data distribution and identify outliers.</a:t>
            </a:r>
          </a:p>
          <a:p>
            <a:pPr>
              <a:buFont typeface="Wingdings" pitchFamily="2" charset="2"/>
              <a:buChar char="Ø"/>
            </a:pPr>
            <a:r>
              <a:rPr lang="en-US" dirty="0" smtClean="0">
                <a:latin typeface="桓퉔Õ餻栞"/>
              </a:rPr>
              <a:t>    Correlation Analysis: Utilize pandas or </a:t>
            </a:r>
            <a:r>
              <a:rPr lang="en-US" dirty="0" err="1" smtClean="0">
                <a:latin typeface="桓퉔Õ餻栞"/>
              </a:rPr>
              <a:t>numpy</a:t>
            </a:r>
            <a:r>
              <a:rPr lang="en-US" dirty="0" smtClean="0">
                <a:latin typeface="桓퉔Õ餻栞"/>
              </a:rPr>
              <a:t> to calculate Pearson or Spearman correlation coefficients between Fandango ratings and user ratings.</a:t>
            </a:r>
          </a:p>
          <a:p>
            <a:pPr>
              <a:buFont typeface="Arial" pitchFamily="34" charset="0"/>
              <a:buChar char="•"/>
            </a:pPr>
            <a:endParaRPr lang="en-US" dirty="0" smtClean="0">
              <a:latin typeface="桓퉔Õ餻栞"/>
            </a:endParaRPr>
          </a:p>
          <a:p>
            <a:r>
              <a:rPr lang="en-US" sz="2000" b="1" dirty="0" smtClean="0">
                <a:latin typeface="桓퉔Õ餻栞"/>
              </a:rPr>
              <a:t>Problem Formulation</a:t>
            </a:r>
            <a:r>
              <a:rPr lang="en-US" dirty="0" smtClean="0">
                <a:latin typeface="桓퉔Õ餻栞"/>
              </a:rPr>
              <a:t>:</a:t>
            </a:r>
          </a:p>
          <a:p>
            <a:pPr>
              <a:buFont typeface="Wingdings" pitchFamily="2" charset="2"/>
              <a:buChar char="Ø"/>
            </a:pPr>
            <a:r>
              <a:rPr lang="en-US" dirty="0" smtClean="0">
                <a:latin typeface="桓퉔Õ餻栞"/>
              </a:rPr>
              <a:t>    Hypothesis Definition: Formulate null and alternative hypotheses regarding the discrepancy between Fandango’s displayed ratings and true user ratings.</a:t>
            </a:r>
          </a:p>
          <a:p>
            <a:pPr>
              <a:buFont typeface="Wingdings" pitchFamily="2" charset="2"/>
              <a:buChar char="Ø"/>
            </a:pPr>
            <a:r>
              <a:rPr lang="en-US" dirty="0" smtClean="0">
                <a:latin typeface="桓퉔Õ餻栞"/>
              </a:rPr>
              <a:t>    Statistical Test Selection: Choose appropriate statistical tests such as t-tests or chi-square tests using </a:t>
            </a:r>
            <a:r>
              <a:rPr lang="en-US" dirty="0" err="1" smtClean="0">
                <a:latin typeface="桓퉔Õ餻栞"/>
              </a:rPr>
              <a:t>scipy.stats</a:t>
            </a:r>
            <a:r>
              <a:rPr lang="en-US" dirty="0" smtClean="0">
                <a:latin typeface="桓퉔Õ餻栞"/>
              </a:rPr>
              <a:t> to evaluate the hypotheses.</a:t>
            </a:r>
          </a:p>
          <a:p>
            <a:pPr>
              <a:buFont typeface="Wingdings" pitchFamily="2" charset="2"/>
              <a:buChar char="Ø"/>
            </a:pPr>
            <a:r>
              <a:rPr lang="en-US" dirty="0" smtClean="0">
                <a:latin typeface="桓퉔Õ餻栞"/>
              </a:rPr>
              <a:t>     Effect Size Calculation: Determine the practical significance of the discrepancies using effect size measures like Cohen’s d or r², which can be calculated using </a:t>
            </a:r>
            <a:r>
              <a:rPr lang="en-US" dirty="0" err="1" smtClean="0">
                <a:latin typeface="桓퉔Õ餻栞"/>
              </a:rPr>
              <a:t>numpy</a:t>
            </a:r>
            <a:r>
              <a:rPr lang="en-US" dirty="0" smtClean="0">
                <a:latin typeface="桓퉔Õ餻栞"/>
              </a:rPr>
              <a:t> or specialized libraries like </a:t>
            </a:r>
            <a:r>
              <a:rPr lang="en-US" dirty="0" err="1" smtClean="0">
                <a:latin typeface="桓퉔Õ餻栞"/>
              </a:rPr>
              <a:t>pingouin</a:t>
            </a:r>
            <a:r>
              <a:rPr lang="en-US" dirty="0" smtClean="0">
                <a:latin typeface="桓퉔Õ餻栞"/>
              </a:rPr>
              <a:t>.</a:t>
            </a:r>
          </a:p>
          <a:p>
            <a:pPr>
              <a:buFont typeface="Wingdings" pitchFamily="2" charset="2"/>
              <a:buChar char="Ø"/>
            </a:pPr>
            <a:endParaRPr lang="en-US" dirty="0">
              <a:latin typeface="桓퉔Õ餻栞"/>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97" y="497205"/>
            <a:ext cx="10962005" cy="607859"/>
          </a:xfrm>
        </p:spPr>
        <p:txBody>
          <a:bodyPr/>
          <a:lstStyle/>
          <a:p>
            <a:r>
              <a:rPr lang="en-US" dirty="0" smtClean="0"/>
              <a:t>ALGORITHM</a:t>
            </a:r>
            <a:r>
              <a:rPr lang="en-US" spc="240" dirty="0" smtClean="0"/>
              <a:t> </a:t>
            </a:r>
            <a:r>
              <a:rPr lang="en-US" dirty="0" smtClean="0"/>
              <a:t>&amp;</a:t>
            </a:r>
            <a:r>
              <a:rPr lang="en-US" spc="-105" dirty="0" smtClean="0"/>
              <a:t> </a:t>
            </a:r>
            <a:r>
              <a:rPr lang="en-US" spc="-10" dirty="0" smtClean="0"/>
              <a:t>DEPLOYMENT</a:t>
            </a:r>
            <a:endParaRPr lang="en-US" dirty="0"/>
          </a:p>
        </p:txBody>
      </p:sp>
      <p:sp>
        <p:nvSpPr>
          <p:cNvPr id="3" name="Text Placeholder 2"/>
          <p:cNvSpPr>
            <a:spLocks noGrp="1"/>
          </p:cNvSpPr>
          <p:nvPr>
            <p:ph type="body" idx="1"/>
          </p:nvPr>
        </p:nvSpPr>
        <p:spPr>
          <a:xfrm>
            <a:off x="1371600" y="1600200"/>
            <a:ext cx="9391650" cy="4493538"/>
          </a:xfrm>
        </p:spPr>
        <p:txBody>
          <a:bodyPr/>
          <a:lstStyle/>
          <a:p>
            <a:pPr algn="ctr"/>
            <a:r>
              <a:rPr lang="en-IN" sz="2400" b="1" dirty="0" smtClean="0">
                <a:latin typeface="桓퉔Õ餻栞"/>
              </a:rPr>
              <a:t>Data Input:</a:t>
            </a:r>
          </a:p>
          <a:p>
            <a:pPr algn="ctr"/>
            <a:endParaRPr lang="en-US" sz="2400" b="1" dirty="0" smtClean="0">
              <a:latin typeface="桓퉔Õ餻栞"/>
            </a:endParaRPr>
          </a:p>
          <a:p>
            <a:r>
              <a:rPr lang="en-US" sz="2000" b="1" dirty="0" smtClean="0">
                <a:latin typeface="桓퉔Õ餻栞"/>
              </a:rPr>
              <a:t>Data Collection</a:t>
            </a:r>
            <a:r>
              <a:rPr lang="en-US" sz="2000" dirty="0" smtClean="0">
                <a:latin typeface="桓퉔Õ餻栞"/>
              </a:rPr>
              <a:t>:</a:t>
            </a:r>
          </a:p>
          <a:p>
            <a:endParaRPr lang="en-US" sz="2000" dirty="0" smtClean="0">
              <a:latin typeface="桓퉔Õ餻栞"/>
            </a:endParaRPr>
          </a:p>
          <a:p>
            <a:pPr lvl="1">
              <a:buFont typeface="Arial" pitchFamily="34" charset="0"/>
              <a:buChar char="•"/>
            </a:pPr>
            <a:r>
              <a:rPr lang="en-US" dirty="0" smtClean="0">
                <a:latin typeface="桓퉔Õ餻栞"/>
              </a:rPr>
              <a:t>  Use Python to scrape Fandango’s website for movie ratings and user reviews.</a:t>
            </a:r>
          </a:p>
          <a:p>
            <a:pPr lvl="1">
              <a:buFont typeface="Arial" pitchFamily="34" charset="0"/>
              <a:buChar char="•"/>
            </a:pPr>
            <a:endParaRPr lang="en-US" dirty="0" smtClean="0">
              <a:latin typeface="桓퉔Õ餻栞"/>
            </a:endParaRPr>
          </a:p>
          <a:p>
            <a:r>
              <a:rPr lang="en-US" sz="2000" b="1" dirty="0" smtClean="0">
                <a:latin typeface="桓퉔Õ餻栞"/>
              </a:rPr>
              <a:t>Data Cleaning</a:t>
            </a:r>
            <a:r>
              <a:rPr lang="en-US" sz="2000" dirty="0" smtClean="0">
                <a:latin typeface="桓퉔Õ餻栞"/>
              </a:rPr>
              <a:t>:</a:t>
            </a:r>
          </a:p>
          <a:p>
            <a:endParaRPr lang="en-US" sz="2000" dirty="0" smtClean="0">
              <a:latin typeface="桓퉔Õ餻栞"/>
            </a:endParaRPr>
          </a:p>
          <a:p>
            <a:pPr lvl="1">
              <a:buFont typeface="Arial" pitchFamily="34" charset="0"/>
              <a:buChar char="•"/>
            </a:pPr>
            <a:r>
              <a:rPr lang="en-US" dirty="0" smtClean="0">
                <a:latin typeface="桓퉔Õ餻栞"/>
              </a:rPr>
              <a:t>  Clean the data with Python to fix errors and remove irrelevant information.</a:t>
            </a:r>
          </a:p>
          <a:p>
            <a:pPr lvl="1">
              <a:buFont typeface="Arial" pitchFamily="34" charset="0"/>
              <a:buChar char="•"/>
            </a:pPr>
            <a:endParaRPr lang="en-US" dirty="0" smtClean="0">
              <a:latin typeface="桓퉔Õ餻栞"/>
            </a:endParaRPr>
          </a:p>
          <a:p>
            <a:r>
              <a:rPr lang="en-US" sz="2000" b="1" dirty="0" smtClean="0">
                <a:latin typeface="桓퉔Õ餻栞"/>
              </a:rPr>
              <a:t>Feature Engineering</a:t>
            </a:r>
            <a:r>
              <a:rPr lang="en-US" dirty="0" smtClean="0">
                <a:latin typeface="桓퉔Õ餻栞"/>
              </a:rPr>
              <a:t>:</a:t>
            </a:r>
          </a:p>
          <a:p>
            <a:endParaRPr lang="en-US" dirty="0" smtClean="0">
              <a:latin typeface="桓퉔Õ餻栞"/>
            </a:endParaRPr>
          </a:p>
          <a:p>
            <a:pPr lvl="1">
              <a:buFont typeface="Arial" pitchFamily="34" charset="0"/>
              <a:buChar char="•"/>
            </a:pPr>
            <a:r>
              <a:rPr lang="en-US" dirty="0" smtClean="0">
                <a:latin typeface="桓퉔Õ餻栞"/>
              </a:rPr>
              <a:t>  Create new data features that could help in analyzing the ratings discrepancy, like the difference between displayed and user ratings.</a:t>
            </a:r>
          </a:p>
          <a:p>
            <a:endParaRPr lang="en-US" dirty="0">
              <a:latin typeface="桓퉔Õ餻栞"/>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97" y="497205"/>
            <a:ext cx="10962005" cy="607859"/>
          </a:xfrm>
        </p:spPr>
        <p:txBody>
          <a:bodyPr/>
          <a:lstStyle/>
          <a:p>
            <a:r>
              <a:rPr lang="en-US" dirty="0" smtClean="0"/>
              <a:t>ALGORITHM</a:t>
            </a:r>
            <a:r>
              <a:rPr lang="en-US" spc="240" dirty="0" smtClean="0"/>
              <a:t> </a:t>
            </a:r>
            <a:r>
              <a:rPr lang="en-US" dirty="0" smtClean="0"/>
              <a:t>&amp;</a:t>
            </a:r>
            <a:r>
              <a:rPr lang="en-US" spc="-105" dirty="0" smtClean="0"/>
              <a:t> </a:t>
            </a:r>
            <a:r>
              <a:rPr lang="en-US" spc="-10" dirty="0" smtClean="0"/>
              <a:t>DEPLOYMENT</a:t>
            </a:r>
            <a:endParaRPr lang="en-US" dirty="0"/>
          </a:p>
        </p:txBody>
      </p:sp>
      <p:sp>
        <p:nvSpPr>
          <p:cNvPr id="3" name="Text Placeholder 2"/>
          <p:cNvSpPr>
            <a:spLocks noGrp="1"/>
          </p:cNvSpPr>
          <p:nvPr>
            <p:ph type="body" idx="1"/>
          </p:nvPr>
        </p:nvSpPr>
        <p:spPr>
          <a:xfrm>
            <a:off x="990600" y="1371600"/>
            <a:ext cx="9982200" cy="5201424"/>
          </a:xfrm>
        </p:spPr>
        <p:txBody>
          <a:bodyPr/>
          <a:lstStyle/>
          <a:p>
            <a:pPr algn="ctr"/>
            <a:r>
              <a:rPr lang="en-US" sz="2400" b="1" dirty="0" smtClean="0">
                <a:latin typeface="桓퉔Õ餻栞"/>
              </a:rPr>
              <a:t>Training Process:</a:t>
            </a:r>
          </a:p>
          <a:p>
            <a:endParaRPr lang="en-US" dirty="0" smtClean="0">
              <a:latin typeface="桓퉔Õ餻栞"/>
            </a:endParaRPr>
          </a:p>
          <a:p>
            <a:r>
              <a:rPr lang="en-US" dirty="0" smtClean="0">
                <a:latin typeface="桓퉔Õ餻栞"/>
              </a:rPr>
              <a:t>1</a:t>
            </a:r>
            <a:r>
              <a:rPr lang="en-US" sz="2000" b="1" dirty="0" smtClean="0">
                <a:latin typeface="桓퉔Õ餻栞"/>
              </a:rPr>
              <a:t>. Data Splitting:</a:t>
            </a:r>
            <a:endParaRPr lang="en-US" b="1" dirty="0" smtClean="0">
              <a:latin typeface="桓퉔Õ餻栞"/>
            </a:endParaRPr>
          </a:p>
          <a:p>
            <a:r>
              <a:rPr lang="en-US" dirty="0" smtClean="0">
                <a:latin typeface="桓퉔Õ餻栞"/>
              </a:rPr>
              <a:t>   - Divide the dataset into two parts: training and testing sets.</a:t>
            </a:r>
          </a:p>
          <a:p>
            <a:r>
              <a:rPr lang="en-US" dirty="0" smtClean="0">
                <a:latin typeface="桓퉔Õ餻栞"/>
              </a:rPr>
              <a:t>   - Use a common split ratio like 70% for training and 30% for testing.</a:t>
            </a:r>
          </a:p>
          <a:p>
            <a:endParaRPr lang="en-US" dirty="0" smtClean="0">
              <a:latin typeface="桓퉔Õ餻栞"/>
            </a:endParaRPr>
          </a:p>
          <a:p>
            <a:r>
              <a:rPr lang="en-US" dirty="0" smtClean="0">
                <a:latin typeface="桓퉔Õ餻栞"/>
              </a:rPr>
              <a:t>2. </a:t>
            </a:r>
            <a:r>
              <a:rPr lang="en-US" sz="2000" b="1" dirty="0" smtClean="0">
                <a:latin typeface="桓퉔Õ餻栞"/>
              </a:rPr>
              <a:t>Feature Scaling:</a:t>
            </a:r>
            <a:endParaRPr lang="en-US" b="1" dirty="0" smtClean="0">
              <a:latin typeface="桓퉔Õ餻栞"/>
            </a:endParaRPr>
          </a:p>
          <a:p>
            <a:r>
              <a:rPr lang="en-US" dirty="0" smtClean="0">
                <a:latin typeface="桓퉔Õ餻栞"/>
              </a:rPr>
              <a:t>   - Apply normalization or standardization to scale the features.</a:t>
            </a:r>
          </a:p>
          <a:p>
            <a:r>
              <a:rPr lang="en-US" dirty="0" smtClean="0">
                <a:latin typeface="桓퉔Õ餻栞"/>
              </a:rPr>
              <a:t>   - Ensures that all features contribute equally to the model training.</a:t>
            </a:r>
          </a:p>
          <a:p>
            <a:endParaRPr lang="en-US" dirty="0" smtClean="0">
              <a:latin typeface="桓퉔Õ餻栞"/>
            </a:endParaRPr>
          </a:p>
          <a:p>
            <a:r>
              <a:rPr lang="en-US" dirty="0" smtClean="0">
                <a:latin typeface="桓퉔Õ餻栞"/>
              </a:rPr>
              <a:t>3. </a:t>
            </a:r>
            <a:r>
              <a:rPr lang="en-US" sz="2000" b="1" dirty="0" smtClean="0">
                <a:latin typeface="桓퉔Õ餻栞"/>
              </a:rPr>
              <a:t>Model Training:</a:t>
            </a:r>
            <a:endParaRPr lang="en-US" b="1" dirty="0" smtClean="0">
              <a:latin typeface="桓퉔Õ餻栞"/>
            </a:endParaRPr>
          </a:p>
          <a:p>
            <a:r>
              <a:rPr lang="en-US" dirty="0" smtClean="0">
                <a:latin typeface="桓퉔Õ餻栞"/>
              </a:rPr>
              <a:t>   - Choose a suitable model (e.g., linear regression, decision tree).</a:t>
            </a:r>
          </a:p>
          <a:p>
            <a:r>
              <a:rPr lang="en-US" dirty="0" smtClean="0">
                <a:latin typeface="桓퉔Õ餻栞"/>
              </a:rPr>
              <a:t>   - Train the model using the training set.</a:t>
            </a:r>
          </a:p>
          <a:p>
            <a:endParaRPr lang="en-US" dirty="0" smtClean="0">
              <a:latin typeface="桓퉔Õ餻栞"/>
            </a:endParaRPr>
          </a:p>
          <a:p>
            <a:r>
              <a:rPr lang="en-US" dirty="0" smtClean="0">
                <a:latin typeface="桓퉔Õ餻栞"/>
              </a:rPr>
              <a:t>4</a:t>
            </a:r>
            <a:r>
              <a:rPr lang="en-US" sz="2000" b="1" dirty="0" smtClean="0">
                <a:latin typeface="桓퉔Õ餻栞"/>
              </a:rPr>
              <a:t>. Model Evaluation:</a:t>
            </a:r>
            <a:endParaRPr lang="en-US" dirty="0" smtClean="0">
              <a:latin typeface="桓퉔Õ餻栞"/>
            </a:endParaRPr>
          </a:p>
          <a:p>
            <a:r>
              <a:rPr lang="en-US" dirty="0" smtClean="0">
                <a:latin typeface="桓퉔Õ餻栞"/>
              </a:rPr>
              <a:t>   - Test the model with the testing set to evaluate its performance.</a:t>
            </a:r>
          </a:p>
          <a:p>
            <a:r>
              <a:rPr lang="en-US" dirty="0" smtClean="0">
                <a:latin typeface="桓퉔Õ餻栞"/>
              </a:rPr>
              <a:t>   - Use metrics like Mean Squared Error (MSE) or R-squared for regression models.</a:t>
            </a:r>
          </a:p>
          <a:p>
            <a:endParaRPr lang="en-US" dirty="0">
              <a:latin typeface="桓퉔Õ餻栞"/>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TotalTime>
  <Words>808</Words>
  <Application>Microsoft Office PowerPoint</Application>
  <PresentationFormat>Custom</PresentationFormat>
  <Paragraphs>137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SENTHIL RAJAN</dc:creator>
  <cp:lastModifiedBy>SENTHIL RAJAN</cp:lastModifiedBy>
  <cp:revision>21</cp:revision>
  <dcterms:created xsi:type="dcterms:W3CDTF">2024-04-04T14:14:44Z</dcterms:created>
  <dcterms:modified xsi:type="dcterms:W3CDTF">2024-04-05T06:59:26Z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