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chemeClr val="dk2"/>
                </a:solidFill>
                <a:latin typeface="Source Code Pro"/>
                <a:ea typeface="Source Code Pro"/>
                <a:cs typeface="Source Code Pro"/>
                <a:sym typeface="Source Code Pro"/>
              </a:rPr>
              <a:t>especially when they do not know how long they will have to continue waiting. We want to help people know which hospital’s emergency department they should choose in order to minimize their wait time. The patients can then have realistic expectations for how long they may wait. Our goal is to give a potential patient the following information: average wait time for being seen by a medical professional in the emergency department for a given hospital, travel time to arrive at the given hospital, a predicted wait time that is calculated based off of the average wait time as well as the current time, day of the week, and current temperature, and a rating for the hospital overall. We will then show the patient this information for the five closest hospitals sorted by total travel and predicted wait times. </a:t>
            </a:r>
            <a:br>
              <a:rPr lang="en" sz="900">
                <a:solidFill>
                  <a:schemeClr val="dk2"/>
                </a:solidFill>
                <a:latin typeface="Source Code Pro"/>
                <a:ea typeface="Source Code Pro"/>
                <a:cs typeface="Source Code Pro"/>
                <a:sym typeface="Source Code Pro"/>
              </a:rPr>
            </a:br>
            <a:endParaRPr sz="900">
              <a:solidFill>
                <a:schemeClr val="dk2"/>
              </a:solidFill>
              <a:latin typeface="Source Code Pro"/>
              <a:ea typeface="Source Code Pro"/>
              <a:cs typeface="Source Code Pro"/>
              <a:sym typeface="Source Code Pro"/>
            </a:endParaRPr>
          </a:p>
          <a:p>
            <a:pPr indent="0" lvl="0" marL="0">
              <a:spcBef>
                <a:spcPts val="1600"/>
              </a:spcBef>
              <a:spcAft>
                <a:spcPts val="0"/>
              </a:spcAft>
              <a:buNone/>
            </a:pPr>
            <a:r>
              <a:t/>
            </a:r>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nSpc>
                <a:spcPct val="115000"/>
              </a:lnSpc>
              <a:spcBef>
                <a:spcPts val="0"/>
              </a:spcBef>
              <a:spcAft>
                <a:spcPts val="0"/>
              </a:spcAft>
              <a:buClr>
                <a:srgbClr val="000000"/>
              </a:buClr>
              <a:buSzPts val="1800"/>
              <a:buFont typeface="Source Code Pro"/>
              <a:buChar char="-"/>
            </a:pPr>
            <a:r>
              <a:rPr lang="en" sz="1800">
                <a:latin typeface="Source Code Pro"/>
                <a:ea typeface="Source Code Pro"/>
                <a:cs typeface="Source Code Pro"/>
                <a:sym typeface="Source Code Pro"/>
              </a:rPr>
              <a:t>Patients can use travel time, predicted waiting time, and rating to choose the best hospital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Source Code Pro"/>
                <a:ea typeface="Source Code Pro"/>
                <a:cs typeface="Source Code Pro"/>
                <a:sym typeface="Source Code Pro"/>
              </a:rPr>
              <a:t>‹#›</a:t>
            </a:fld>
            <a:endParaRPr sz="1000">
              <a:solidFill>
                <a:schemeClr val="accent1"/>
              </a:solidFill>
              <a:latin typeface="Source Code Pro"/>
              <a:ea typeface="Source Code Pro"/>
              <a:cs typeface="Source Code Pro"/>
              <a:sym typeface="Source Code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9600"/>
              <a:t>Doctor Who?</a:t>
            </a:r>
            <a:endParaRPr sz="9600"/>
          </a:p>
          <a:p>
            <a:pPr indent="0" lvl="0" marL="0">
              <a:spcBef>
                <a:spcPts val="0"/>
              </a:spcBef>
              <a:spcAft>
                <a:spcPts val="0"/>
              </a:spcAft>
              <a:buNone/>
            </a:pPr>
            <a:r>
              <a:rPr lang="en" sz="7200"/>
              <a:t>ED Wait Time Predictor</a:t>
            </a:r>
            <a:endParaRPr sz="7200"/>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Alyssa Harker, Amir Kazi and Tianchu Shu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Introduction</a:t>
            </a:r>
            <a:endParaRPr sz="3500">
              <a:latin typeface="Source Code Pro"/>
              <a:ea typeface="Source Code Pro"/>
              <a:cs typeface="Source Code Pro"/>
              <a:sym typeface="Source Code Pro"/>
            </a:endParaRPr>
          </a:p>
        </p:txBody>
      </p:sp>
      <p:sp>
        <p:nvSpPr>
          <p:cNvPr id="63" name="Shape 63"/>
          <p:cNvSpPr txBox="1"/>
          <p:nvPr>
            <p:ph idx="1" type="body"/>
          </p:nvPr>
        </p:nvSpPr>
        <p:spPr>
          <a:xfrm>
            <a:off x="237250" y="1185525"/>
            <a:ext cx="3315300" cy="343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Peo</a:t>
            </a:r>
            <a:r>
              <a:rPr lang="en">
                <a:solidFill>
                  <a:srgbClr val="000000"/>
                </a:solidFill>
              </a:rPr>
              <a:t>ple hate wai</a:t>
            </a:r>
            <a:r>
              <a:rPr lang="en">
                <a:solidFill>
                  <a:srgbClr val="000000"/>
                </a:solidFill>
              </a:rPr>
              <a:t>ting</a:t>
            </a:r>
            <a:r>
              <a:rPr lang="en">
                <a:solidFill>
                  <a:srgbClr val="000000"/>
                </a:solidFill>
              </a:rPr>
              <a:t> </a:t>
            </a:r>
            <a:endParaRPr>
              <a:solidFill>
                <a:srgbClr val="000000"/>
              </a:solidFill>
            </a:endParaRPr>
          </a:p>
          <a:p>
            <a:pPr indent="0" lvl="0" marL="0" rtl="0">
              <a:spcBef>
                <a:spcPts val="1600"/>
              </a:spcBef>
              <a:spcAft>
                <a:spcPts val="0"/>
              </a:spcAft>
              <a:buNone/>
            </a:pPr>
            <a:r>
              <a:rPr lang="en">
                <a:solidFill>
                  <a:srgbClr val="000000"/>
                </a:solidFill>
              </a:rPr>
              <a:t>Project Goal: predict wait time for five closest hospitals and current driving time to those hospitals</a:t>
            </a:r>
            <a:endParaRPr>
              <a:solidFill>
                <a:srgbClr val="000000"/>
              </a:solidFill>
            </a:endParaRPr>
          </a:p>
          <a:p>
            <a:pPr indent="0" lvl="0" marL="0" rtl="0">
              <a:spcBef>
                <a:spcPts val="1600"/>
              </a:spcBef>
              <a:spcAft>
                <a:spcPts val="1600"/>
              </a:spcAft>
              <a:buNone/>
            </a:pPr>
            <a:r>
              <a:t/>
            </a:r>
            <a:endParaRPr>
              <a:solidFill>
                <a:srgbClr val="000000"/>
              </a:solidFill>
            </a:endParaRPr>
          </a:p>
        </p:txBody>
      </p:sp>
      <p:pic>
        <p:nvPicPr>
          <p:cNvPr id="64" name="Shape 64"/>
          <p:cNvPicPr preferRelativeResize="0"/>
          <p:nvPr/>
        </p:nvPicPr>
        <p:blipFill>
          <a:blip r:embed="rId3">
            <a:alphaModFix/>
          </a:blip>
          <a:stretch>
            <a:fillRect/>
          </a:stretch>
        </p:blipFill>
        <p:spPr>
          <a:xfrm>
            <a:off x="3552550" y="1093851"/>
            <a:ext cx="5353400" cy="315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Final Product</a:t>
            </a:r>
            <a:endParaRPr sz="3500">
              <a:latin typeface="Source Code Pro"/>
              <a:ea typeface="Source Code Pro"/>
              <a:cs typeface="Source Code Pro"/>
              <a:sym typeface="Source Code Pro"/>
            </a:endParaRPr>
          </a:p>
        </p:txBody>
      </p:sp>
      <p:sp>
        <p:nvSpPr>
          <p:cNvPr id="70" name="Shape 70"/>
          <p:cNvSpPr txBox="1"/>
          <p:nvPr>
            <p:ph idx="1" type="body"/>
          </p:nvPr>
        </p:nvSpPr>
        <p:spPr>
          <a:xfrm>
            <a:off x="225875" y="1276275"/>
            <a:ext cx="29517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Website:</a:t>
            </a:r>
            <a:endParaRPr>
              <a:solidFill>
                <a:srgbClr val="000000"/>
              </a:solidFill>
            </a:endParaRPr>
          </a:p>
          <a:p>
            <a:pPr indent="-317500" lvl="0" marL="457200" rtl="0">
              <a:spcBef>
                <a:spcPts val="1600"/>
              </a:spcBef>
              <a:spcAft>
                <a:spcPts val="0"/>
              </a:spcAft>
              <a:buClr>
                <a:srgbClr val="000000"/>
              </a:buClr>
              <a:buSzPts val="1400"/>
              <a:buChar char="-"/>
            </a:pPr>
            <a:r>
              <a:rPr lang="en" sz="1400">
                <a:solidFill>
                  <a:srgbClr val="000000"/>
                </a:solidFill>
              </a:rPr>
              <a:t>User e</a:t>
            </a:r>
            <a:r>
              <a:rPr lang="en" sz="1400">
                <a:solidFill>
                  <a:srgbClr val="000000"/>
                </a:solidFill>
              </a:rPr>
              <a:t>nters zip code</a:t>
            </a:r>
            <a:br>
              <a:rPr lang="en" sz="1400">
                <a:solidFill>
                  <a:srgbClr val="000000"/>
                </a:solidFill>
              </a:rPr>
            </a:b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Lists 5 closest hospitals by fastest total time</a:t>
            </a:r>
            <a:br>
              <a:rPr lang="en" sz="1400">
                <a:solidFill>
                  <a:srgbClr val="000000"/>
                </a:solidFill>
              </a:rPr>
            </a:b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Total time = Predicted wait time + Travel time</a:t>
            </a:r>
            <a:endParaRPr sz="1400">
              <a:solidFill>
                <a:srgbClr val="000000"/>
              </a:solidFill>
            </a:endParaRPr>
          </a:p>
          <a:p>
            <a:pPr indent="0" lvl="0" marL="0">
              <a:spcBef>
                <a:spcPts val="1600"/>
              </a:spcBef>
              <a:spcAft>
                <a:spcPts val="1600"/>
              </a:spcAft>
              <a:buNone/>
            </a:pPr>
            <a:r>
              <a:t/>
            </a:r>
            <a:endParaRPr sz="1400">
              <a:solidFill>
                <a:srgbClr val="000000"/>
              </a:solidFill>
            </a:endParaRPr>
          </a:p>
        </p:txBody>
      </p:sp>
      <p:sp>
        <p:nvSpPr>
          <p:cNvPr id="71" name="Shape 71"/>
          <p:cNvSpPr/>
          <p:nvPr/>
        </p:nvSpPr>
        <p:spPr>
          <a:xfrm>
            <a:off x="3461500" y="1093850"/>
            <a:ext cx="5499000" cy="383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5500902" y="1396462"/>
            <a:ext cx="1420200" cy="163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60637</a:t>
            </a:r>
            <a:endParaRPr/>
          </a:p>
        </p:txBody>
      </p:sp>
      <p:sp>
        <p:nvSpPr>
          <p:cNvPr id="73" name="Shape 73"/>
          <p:cNvSpPr txBox="1"/>
          <p:nvPr/>
        </p:nvSpPr>
        <p:spPr>
          <a:xfrm>
            <a:off x="3588148" y="1278150"/>
            <a:ext cx="1967700" cy="35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Enter your Zip Code:</a:t>
            </a:r>
            <a:endParaRPr/>
          </a:p>
        </p:txBody>
      </p:sp>
      <p:sp>
        <p:nvSpPr>
          <p:cNvPr id="74" name="Shape 74"/>
          <p:cNvSpPr txBox="1"/>
          <p:nvPr/>
        </p:nvSpPr>
        <p:spPr>
          <a:xfrm>
            <a:off x="3588149" y="1689961"/>
            <a:ext cx="1670400" cy="152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t>Fastest Hospital</a:t>
            </a:r>
            <a:endParaRPr b="1" sz="1200"/>
          </a:p>
          <a:p>
            <a:pPr indent="0" lvl="0" marL="0">
              <a:spcBef>
                <a:spcPts val="0"/>
              </a:spcBef>
              <a:spcAft>
                <a:spcPts val="0"/>
              </a:spcAft>
              <a:buNone/>
            </a:pPr>
            <a:r>
              <a:rPr lang="en" sz="1200"/>
              <a:t>Total Time: 45 min</a:t>
            </a:r>
            <a:endParaRPr sz="1200"/>
          </a:p>
          <a:p>
            <a:pPr indent="0" lvl="0" marL="0">
              <a:spcBef>
                <a:spcPts val="0"/>
              </a:spcBef>
              <a:spcAft>
                <a:spcPts val="0"/>
              </a:spcAft>
              <a:buNone/>
            </a:pPr>
            <a:r>
              <a:rPr lang="en" sz="1000"/>
              <a:t>Predicted wait time*: 30 min</a:t>
            </a:r>
            <a:endParaRPr sz="1000"/>
          </a:p>
          <a:p>
            <a:pPr indent="0" lvl="0" marL="0">
              <a:spcBef>
                <a:spcPts val="0"/>
              </a:spcBef>
              <a:spcAft>
                <a:spcPts val="0"/>
              </a:spcAft>
              <a:buNone/>
            </a:pPr>
            <a:r>
              <a:rPr lang="en" sz="1000"/>
              <a:t>Travel time: 15 min</a:t>
            </a:r>
            <a:endParaRPr sz="1000"/>
          </a:p>
          <a:p>
            <a:pPr indent="0" lvl="0" marL="0">
              <a:spcBef>
                <a:spcPts val="0"/>
              </a:spcBef>
              <a:spcAft>
                <a:spcPts val="0"/>
              </a:spcAft>
              <a:buNone/>
            </a:pPr>
            <a:r>
              <a:rPr lang="en" sz="1000"/>
              <a:t>Rating: 4/5</a:t>
            </a:r>
            <a:endParaRPr sz="1000"/>
          </a:p>
          <a:p>
            <a:pPr indent="0" lvl="0" marL="0">
              <a:spcBef>
                <a:spcPts val="0"/>
              </a:spcBef>
              <a:spcAft>
                <a:spcPts val="0"/>
              </a:spcAft>
              <a:buNone/>
            </a:pPr>
            <a:r>
              <a:rPr lang="en" sz="1000"/>
              <a:t>_____________________</a:t>
            </a:r>
            <a:endParaRPr sz="1000"/>
          </a:p>
          <a:p>
            <a:pPr indent="0" lvl="0" marL="0">
              <a:spcBef>
                <a:spcPts val="0"/>
              </a:spcBef>
              <a:spcAft>
                <a:spcPts val="0"/>
              </a:spcAft>
              <a:buNone/>
            </a:pPr>
            <a:r>
              <a:rPr lang="en" sz="1000"/>
              <a:t>*Based off average wait time: 15 min</a:t>
            </a:r>
            <a:endParaRPr sz="1000"/>
          </a:p>
          <a:p>
            <a:pPr indent="0" lvl="0" marL="0">
              <a:spcBef>
                <a:spcPts val="0"/>
              </a:spcBef>
              <a:spcAft>
                <a:spcPts val="0"/>
              </a:spcAft>
              <a:buNone/>
            </a:pPr>
            <a:r>
              <a:t/>
            </a:r>
            <a:endParaRPr/>
          </a:p>
        </p:txBody>
      </p:sp>
      <p:sp>
        <p:nvSpPr>
          <p:cNvPr id="75" name="Shape 75"/>
          <p:cNvSpPr txBox="1"/>
          <p:nvPr/>
        </p:nvSpPr>
        <p:spPr>
          <a:xfrm>
            <a:off x="5423567" y="170806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2</a:t>
            </a:r>
            <a:r>
              <a:rPr b="1" baseline="30000" lang="en" sz="1200"/>
              <a:t>nd</a:t>
            </a:r>
            <a:r>
              <a:rPr b="1" lang="en" sz="1200"/>
              <a:t> Fastest Hospital</a:t>
            </a:r>
            <a:endParaRPr b="1" sz="1200"/>
          </a:p>
          <a:p>
            <a:pPr indent="0" lvl="0" marL="0" rtl="0">
              <a:spcBef>
                <a:spcPts val="0"/>
              </a:spcBef>
              <a:spcAft>
                <a:spcPts val="0"/>
              </a:spcAft>
              <a:buNone/>
            </a:pPr>
            <a:r>
              <a:rPr lang="en" sz="1200"/>
              <a:t>Total Time: 55 min</a:t>
            </a:r>
            <a:endParaRPr sz="1200"/>
          </a:p>
          <a:p>
            <a:pPr indent="0" lvl="0" marL="0" rtl="0">
              <a:spcBef>
                <a:spcPts val="0"/>
              </a:spcBef>
              <a:spcAft>
                <a:spcPts val="0"/>
              </a:spcAft>
              <a:buNone/>
            </a:pPr>
            <a:r>
              <a:rPr lang="en" sz="1000"/>
              <a:t>Predicted wait time*: 40 min</a:t>
            </a:r>
            <a:endParaRPr sz="1000"/>
          </a:p>
          <a:p>
            <a:pPr indent="0" lvl="0" marL="0" rtl="0">
              <a:spcBef>
                <a:spcPts val="0"/>
              </a:spcBef>
              <a:spcAft>
                <a:spcPts val="0"/>
              </a:spcAft>
              <a:buNone/>
            </a:pPr>
            <a:r>
              <a:rPr lang="en" sz="1000"/>
              <a:t>Travel time: 15 min</a:t>
            </a:r>
            <a:endParaRPr sz="1000"/>
          </a:p>
          <a:p>
            <a:pPr indent="0" lvl="0" marL="0" rtl="0">
              <a:spcBef>
                <a:spcPts val="0"/>
              </a:spcBef>
              <a:spcAft>
                <a:spcPts val="0"/>
              </a:spcAft>
              <a:buNone/>
            </a:pPr>
            <a:r>
              <a:rPr lang="en" sz="1000"/>
              <a:t>Rating: 3/5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20 min</a:t>
            </a:r>
            <a:endParaRPr sz="1000"/>
          </a:p>
          <a:p>
            <a:pPr indent="0" lvl="0" marL="0" rtl="0">
              <a:spcBef>
                <a:spcPts val="0"/>
              </a:spcBef>
              <a:spcAft>
                <a:spcPts val="0"/>
              </a:spcAft>
              <a:buNone/>
            </a:pPr>
            <a:r>
              <a:t/>
            </a:r>
            <a:endParaRPr/>
          </a:p>
        </p:txBody>
      </p:sp>
      <p:sp>
        <p:nvSpPr>
          <p:cNvPr id="76" name="Shape 76"/>
          <p:cNvSpPr txBox="1"/>
          <p:nvPr/>
        </p:nvSpPr>
        <p:spPr>
          <a:xfrm>
            <a:off x="7178860" y="170806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3</a:t>
            </a:r>
            <a:r>
              <a:rPr b="1" baseline="30000" lang="en" sz="1200"/>
              <a:t>rd </a:t>
            </a:r>
            <a:r>
              <a:rPr b="1" lang="en" sz="1200"/>
              <a:t>Fastest Hospital</a:t>
            </a:r>
            <a:endParaRPr sz="1200"/>
          </a:p>
          <a:p>
            <a:pPr indent="0" lvl="0" marL="0" rtl="0">
              <a:spcBef>
                <a:spcPts val="0"/>
              </a:spcBef>
              <a:spcAft>
                <a:spcPts val="0"/>
              </a:spcAft>
              <a:buNone/>
            </a:pPr>
            <a:r>
              <a:rPr lang="en" sz="1200"/>
              <a:t>Total Time: 57 min</a:t>
            </a:r>
            <a:endParaRPr sz="1200"/>
          </a:p>
          <a:p>
            <a:pPr indent="0" lvl="0" marL="0" rtl="0">
              <a:spcBef>
                <a:spcPts val="0"/>
              </a:spcBef>
              <a:spcAft>
                <a:spcPts val="0"/>
              </a:spcAft>
              <a:buNone/>
            </a:pPr>
            <a:r>
              <a:rPr lang="en" sz="1000"/>
              <a:t>Predicted wait time*: 32 min</a:t>
            </a:r>
            <a:endParaRPr sz="1000"/>
          </a:p>
          <a:p>
            <a:pPr indent="0" lvl="0" marL="0" rtl="0">
              <a:spcBef>
                <a:spcPts val="0"/>
              </a:spcBef>
              <a:spcAft>
                <a:spcPts val="0"/>
              </a:spcAft>
              <a:buNone/>
            </a:pPr>
            <a:r>
              <a:rPr lang="en" sz="1000"/>
              <a:t>Travel time: 25 min</a:t>
            </a:r>
            <a:endParaRPr sz="1000"/>
          </a:p>
          <a:p>
            <a:pPr indent="0" lvl="0" marL="0" rtl="0">
              <a:spcBef>
                <a:spcPts val="0"/>
              </a:spcBef>
              <a:spcAft>
                <a:spcPts val="0"/>
              </a:spcAft>
              <a:buNone/>
            </a:pPr>
            <a:r>
              <a:rPr lang="en" sz="1000"/>
              <a:t>Rating: 4/5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17 min</a:t>
            </a:r>
            <a:endParaRPr sz="1000"/>
          </a:p>
          <a:p>
            <a:pPr indent="0" lvl="0" marL="0" rtl="0">
              <a:spcBef>
                <a:spcPts val="0"/>
              </a:spcBef>
              <a:spcAft>
                <a:spcPts val="0"/>
              </a:spcAft>
              <a:buNone/>
            </a:pPr>
            <a:r>
              <a:t/>
            </a:r>
            <a:endParaRPr/>
          </a:p>
        </p:txBody>
      </p:sp>
      <p:sp>
        <p:nvSpPr>
          <p:cNvPr id="77" name="Shape 77"/>
          <p:cNvSpPr txBox="1"/>
          <p:nvPr/>
        </p:nvSpPr>
        <p:spPr>
          <a:xfrm>
            <a:off x="4321115" y="327685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4</a:t>
            </a:r>
            <a:r>
              <a:rPr b="1" baseline="30000" lang="en" sz="1200"/>
              <a:t>th </a:t>
            </a:r>
            <a:r>
              <a:rPr b="1" lang="en" sz="1200"/>
              <a:t>Fastest Hospital</a:t>
            </a:r>
            <a:endParaRPr sz="1200"/>
          </a:p>
          <a:p>
            <a:pPr indent="0" lvl="0" marL="0" rtl="0">
              <a:spcBef>
                <a:spcPts val="0"/>
              </a:spcBef>
              <a:spcAft>
                <a:spcPts val="0"/>
              </a:spcAft>
              <a:buNone/>
            </a:pPr>
            <a:r>
              <a:rPr lang="en" sz="1200"/>
              <a:t>Total Time: 68 min</a:t>
            </a:r>
            <a:endParaRPr sz="1200"/>
          </a:p>
          <a:p>
            <a:pPr indent="0" lvl="0" marL="0" rtl="0">
              <a:spcBef>
                <a:spcPts val="0"/>
              </a:spcBef>
              <a:spcAft>
                <a:spcPts val="0"/>
              </a:spcAft>
              <a:buNone/>
            </a:pPr>
            <a:r>
              <a:rPr lang="en" sz="1000"/>
              <a:t>Predicted wait time*: 40 min</a:t>
            </a:r>
            <a:endParaRPr sz="1000"/>
          </a:p>
          <a:p>
            <a:pPr indent="0" lvl="0" marL="0" rtl="0">
              <a:spcBef>
                <a:spcPts val="0"/>
              </a:spcBef>
              <a:spcAft>
                <a:spcPts val="0"/>
              </a:spcAft>
              <a:buNone/>
            </a:pPr>
            <a:r>
              <a:rPr lang="en" sz="1000"/>
              <a:t>Travel time: 28 min</a:t>
            </a:r>
            <a:endParaRPr sz="1000"/>
          </a:p>
          <a:p>
            <a:pPr indent="0" lvl="0" marL="0" rtl="0">
              <a:spcBef>
                <a:spcPts val="0"/>
              </a:spcBef>
              <a:spcAft>
                <a:spcPts val="0"/>
              </a:spcAft>
              <a:buNone/>
            </a:pPr>
            <a:r>
              <a:rPr lang="en" sz="1000"/>
              <a:t>Rating: 5/5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20 min</a:t>
            </a:r>
            <a:endParaRPr sz="1000"/>
          </a:p>
          <a:p>
            <a:pPr indent="0" lvl="0" marL="0" rtl="0">
              <a:spcBef>
                <a:spcPts val="0"/>
              </a:spcBef>
              <a:spcAft>
                <a:spcPts val="0"/>
              </a:spcAft>
              <a:buNone/>
            </a:pPr>
            <a:r>
              <a:t/>
            </a:r>
            <a:endParaRPr/>
          </a:p>
        </p:txBody>
      </p:sp>
      <p:sp>
        <p:nvSpPr>
          <p:cNvPr id="78" name="Shape 78"/>
          <p:cNvSpPr txBox="1"/>
          <p:nvPr/>
        </p:nvSpPr>
        <p:spPr>
          <a:xfrm>
            <a:off x="6326187" y="327685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5</a:t>
            </a:r>
            <a:r>
              <a:rPr b="1" baseline="30000" lang="en" sz="1200"/>
              <a:t>th </a:t>
            </a:r>
            <a:r>
              <a:rPr b="1" lang="en" sz="1200"/>
              <a:t>Fastest Hospital</a:t>
            </a:r>
            <a:endParaRPr b="1" sz="1200"/>
          </a:p>
          <a:p>
            <a:pPr indent="0" lvl="0" marL="0" rtl="0">
              <a:spcBef>
                <a:spcPts val="0"/>
              </a:spcBef>
              <a:spcAft>
                <a:spcPts val="0"/>
              </a:spcAft>
              <a:buNone/>
            </a:pPr>
            <a:r>
              <a:rPr lang="en" sz="1200"/>
              <a:t>Total Time: 70 min</a:t>
            </a:r>
            <a:endParaRPr sz="1200"/>
          </a:p>
          <a:p>
            <a:pPr indent="0" lvl="0" marL="0" rtl="0">
              <a:spcBef>
                <a:spcPts val="0"/>
              </a:spcBef>
              <a:spcAft>
                <a:spcPts val="0"/>
              </a:spcAft>
              <a:buNone/>
            </a:pPr>
            <a:r>
              <a:rPr lang="en" sz="1000"/>
              <a:t>Predicted wait time*: 50 min</a:t>
            </a:r>
            <a:endParaRPr sz="1000"/>
          </a:p>
          <a:p>
            <a:pPr indent="0" lvl="0" marL="0" rtl="0">
              <a:spcBef>
                <a:spcPts val="0"/>
              </a:spcBef>
              <a:spcAft>
                <a:spcPts val="0"/>
              </a:spcAft>
              <a:buNone/>
            </a:pPr>
            <a:r>
              <a:rPr lang="en" sz="1000"/>
              <a:t>Travel time: 20 min</a:t>
            </a:r>
            <a:endParaRPr sz="1000"/>
          </a:p>
          <a:p>
            <a:pPr indent="0" lvl="0" marL="0" rtl="0">
              <a:spcBef>
                <a:spcPts val="0"/>
              </a:spcBef>
              <a:spcAft>
                <a:spcPts val="0"/>
              </a:spcAft>
              <a:buNone/>
            </a:pPr>
            <a:r>
              <a:rPr lang="en" sz="1000"/>
              <a:t>Rating: 2/5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32 min</a:t>
            </a:r>
            <a:endParaRPr sz="1000"/>
          </a:p>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1972088" y="800100"/>
            <a:ext cx="5199824" cy="2044975"/>
          </a:xfrm>
          <a:prstGeom prst="rect">
            <a:avLst/>
          </a:prstGeom>
          <a:noFill/>
          <a:ln>
            <a:noFill/>
          </a:ln>
        </p:spPr>
      </p:pic>
      <p:sp>
        <p:nvSpPr>
          <p:cNvPr id="84" name="Shape 84"/>
          <p:cNvSpPr txBox="1"/>
          <p:nvPr>
            <p:ph type="title"/>
          </p:nvPr>
        </p:nvSpPr>
        <p:spPr>
          <a:xfrm>
            <a:off x="311700" y="169025"/>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Databases: Wait Time Averages</a:t>
            </a:r>
            <a:endParaRPr sz="3000">
              <a:latin typeface="Source Code Pro"/>
              <a:ea typeface="Source Code Pro"/>
              <a:cs typeface="Source Code Pro"/>
              <a:sym typeface="Source Code Pro"/>
            </a:endParaRPr>
          </a:p>
        </p:txBody>
      </p:sp>
      <p:sp>
        <p:nvSpPr>
          <p:cNvPr id="85" name="Shape 85"/>
          <p:cNvSpPr txBox="1"/>
          <p:nvPr>
            <p:ph idx="1" type="body"/>
          </p:nvPr>
        </p:nvSpPr>
        <p:spPr>
          <a:xfrm>
            <a:off x="378750" y="2773050"/>
            <a:ext cx="8281200" cy="218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Medicare.gov: Hospital Compare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Timely and Effective Care - Hospital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average wait time for being seen by a medical professional in the emergency department </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Hospital General Information</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location, contact information, as well as ratings of hospitals. </a:t>
            </a:r>
            <a:endParaRPr>
              <a:solidFill>
                <a:srgbClr val="000000"/>
              </a:solidFill>
            </a:endParaRPr>
          </a:p>
          <a:p>
            <a:pPr indent="0" lvl="0" marL="0">
              <a:spcBef>
                <a:spcPts val="0"/>
              </a:spcBef>
              <a:spcAft>
                <a:spcPts val="1600"/>
              </a:spcAft>
              <a:buNone/>
            </a:pPr>
            <a:r>
              <a:t/>
            </a:r>
            <a:endParaRPr>
              <a:solidFill>
                <a:srgbClr val="000000"/>
              </a:solidFill>
            </a:endParaRPr>
          </a:p>
        </p:txBody>
      </p:sp>
      <p:sp>
        <p:nvSpPr>
          <p:cNvPr id="86" name="Shape 86"/>
          <p:cNvSpPr txBox="1"/>
          <p:nvPr/>
        </p:nvSpPr>
        <p:spPr>
          <a:xfrm>
            <a:off x="6490325" y="2724300"/>
            <a:ext cx="1023900" cy="33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t>Ang et al. 2015</a:t>
            </a:r>
            <a:endParaRPr sz="900"/>
          </a:p>
        </p:txBody>
      </p:sp>
      <p:sp>
        <p:nvSpPr>
          <p:cNvPr id="87" name="Shape 87"/>
          <p:cNvSpPr/>
          <p:nvPr/>
        </p:nvSpPr>
        <p:spPr>
          <a:xfrm>
            <a:off x="2152650" y="800100"/>
            <a:ext cx="5019300" cy="1200000"/>
          </a:xfrm>
          <a:prstGeom prst="rect">
            <a:avLst/>
          </a:prstGeom>
          <a:noFill/>
          <a:ln cap="flat" cmpd="sng" w="2857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3464" r="-3475" t="-6940"/>
          <a:stretch/>
        </p:blipFill>
        <p:spPr>
          <a:xfrm>
            <a:off x="3930309" y="798650"/>
            <a:ext cx="3705716" cy="2437375"/>
          </a:xfrm>
          <a:prstGeom prst="rect">
            <a:avLst/>
          </a:prstGeom>
          <a:noFill/>
          <a:ln>
            <a:noFill/>
          </a:ln>
        </p:spPr>
      </p:pic>
      <p:sp>
        <p:nvSpPr>
          <p:cNvPr id="93" name="Shape 93"/>
          <p:cNvSpPr txBox="1"/>
          <p:nvPr>
            <p:ph idx="1" type="body"/>
          </p:nvPr>
        </p:nvSpPr>
        <p:spPr>
          <a:xfrm>
            <a:off x="196075" y="3236025"/>
            <a:ext cx="8871300" cy="138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National Hospital Ambulatory Medical Care Survey Data (NHAMCS)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ED visit data including wait time, time of day, </a:t>
            </a:r>
            <a:br>
              <a:rPr lang="en">
                <a:solidFill>
                  <a:srgbClr val="000000"/>
                </a:solidFill>
              </a:rPr>
            </a:br>
            <a:r>
              <a:rPr lang="en">
                <a:solidFill>
                  <a:srgbClr val="000000"/>
                </a:solidFill>
              </a:rPr>
              <a:t>and day of the week</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Use this data to calculate how time and day of the week affect wait time </a:t>
            </a:r>
            <a:endParaRPr>
              <a:solidFill>
                <a:srgbClr val="000000"/>
              </a:solidFill>
            </a:endParaRPr>
          </a:p>
          <a:p>
            <a:pPr indent="0" lvl="0" marL="0" rtl="0">
              <a:spcBef>
                <a:spcPts val="0"/>
              </a:spcBef>
              <a:spcAft>
                <a:spcPts val="1600"/>
              </a:spcAft>
              <a:buNone/>
            </a:pPr>
            <a:r>
              <a:t/>
            </a:r>
            <a:endParaRPr>
              <a:solidFill>
                <a:srgbClr val="000000"/>
              </a:solidFill>
            </a:endParaRPr>
          </a:p>
        </p:txBody>
      </p:sp>
      <p:pic>
        <p:nvPicPr>
          <p:cNvPr id="94" name="Shape 94"/>
          <p:cNvPicPr preferRelativeResize="0"/>
          <p:nvPr/>
        </p:nvPicPr>
        <p:blipFill>
          <a:blip r:embed="rId4">
            <a:alphaModFix/>
          </a:blip>
          <a:stretch>
            <a:fillRect/>
          </a:stretch>
        </p:blipFill>
        <p:spPr>
          <a:xfrm>
            <a:off x="472313" y="944000"/>
            <a:ext cx="3438037" cy="2292025"/>
          </a:xfrm>
          <a:prstGeom prst="rect">
            <a:avLst/>
          </a:prstGeom>
          <a:noFill/>
          <a:ln>
            <a:noFill/>
          </a:ln>
        </p:spPr>
      </p:pic>
      <p:sp>
        <p:nvSpPr>
          <p:cNvPr id="95" name="Shape 95"/>
          <p:cNvSpPr txBox="1"/>
          <p:nvPr/>
        </p:nvSpPr>
        <p:spPr>
          <a:xfrm>
            <a:off x="3129925" y="2900925"/>
            <a:ext cx="10239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t>Ang et al. 2015</a:t>
            </a:r>
            <a:endParaRPr sz="900"/>
          </a:p>
        </p:txBody>
      </p:sp>
      <p:sp>
        <p:nvSpPr>
          <p:cNvPr id="96" name="Shape 96"/>
          <p:cNvSpPr txBox="1"/>
          <p:nvPr/>
        </p:nvSpPr>
        <p:spPr>
          <a:xfrm>
            <a:off x="7466950" y="2900925"/>
            <a:ext cx="12051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t>Marcilio </a:t>
            </a:r>
            <a:r>
              <a:rPr lang="en" sz="900"/>
              <a:t>et al. 2013</a:t>
            </a:r>
            <a:endParaRPr sz="900"/>
          </a:p>
        </p:txBody>
      </p:sp>
      <p:sp>
        <p:nvSpPr>
          <p:cNvPr id="97" name="Shape 97"/>
          <p:cNvSpPr txBox="1"/>
          <p:nvPr>
            <p:ph type="title"/>
          </p:nvPr>
        </p:nvSpPr>
        <p:spPr>
          <a:xfrm>
            <a:off x="196075" y="292850"/>
            <a:ext cx="86361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300">
                <a:latin typeface="Source Code Pro"/>
                <a:ea typeface="Source Code Pro"/>
                <a:cs typeface="Source Code Pro"/>
                <a:sym typeface="Source Code Pro"/>
              </a:rPr>
              <a:t>Databases: Predicting Wait Time</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APIs</a:t>
            </a:r>
            <a:endParaRPr sz="3500">
              <a:latin typeface="Source Code Pro"/>
              <a:ea typeface="Source Code Pro"/>
              <a:cs typeface="Source Code Pro"/>
              <a:sym typeface="Source Code Pro"/>
            </a:endParaRPr>
          </a:p>
        </p:txBody>
      </p:sp>
      <p:sp>
        <p:nvSpPr>
          <p:cNvPr id="103" name="Shape 10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Weather Underground API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current weather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historical temperatures </a:t>
            </a:r>
            <a:endParaRPr sz="1800">
              <a:solidFill>
                <a:srgbClr val="000000"/>
              </a:solidFill>
            </a:endParaRPr>
          </a:p>
          <a:p>
            <a:pPr indent="0" lvl="0" marL="457200" rtl="0">
              <a:spcBef>
                <a:spcPts val="0"/>
              </a:spcBef>
              <a:spcAft>
                <a:spcPts val="0"/>
              </a:spcAft>
              <a:buNone/>
            </a:pPr>
            <a:r>
              <a:t/>
            </a:r>
            <a:endParaRPr>
              <a:solidFill>
                <a:srgbClr val="000000"/>
              </a:solidFill>
            </a:endParaRPr>
          </a:p>
          <a:p>
            <a:pPr indent="0" lvl="0" marL="457200" rtl="0">
              <a:spcBef>
                <a:spcPts val="0"/>
              </a:spcBef>
              <a:spcAft>
                <a:spcPts val="0"/>
              </a:spcAft>
              <a:buNone/>
            </a:pPr>
            <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Google Maps API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Calculate current driving time to the 5 closest hospitals </a:t>
            </a:r>
            <a:endParaRPr sz="1800">
              <a:solidFill>
                <a:srgbClr val="000000"/>
              </a:solidFill>
            </a:endParaRPr>
          </a:p>
        </p:txBody>
      </p:sp>
      <p:pic>
        <p:nvPicPr>
          <p:cNvPr id="104" name="Shape 104"/>
          <p:cNvPicPr preferRelativeResize="0"/>
          <p:nvPr/>
        </p:nvPicPr>
        <p:blipFill>
          <a:blip r:embed="rId3">
            <a:alphaModFix/>
          </a:blip>
          <a:stretch>
            <a:fillRect/>
          </a:stretch>
        </p:blipFill>
        <p:spPr>
          <a:xfrm>
            <a:off x="5203363" y="904175"/>
            <a:ext cx="2979876" cy="1676175"/>
          </a:xfrm>
          <a:prstGeom prst="rect">
            <a:avLst/>
          </a:prstGeom>
          <a:noFill/>
          <a:ln>
            <a:noFill/>
          </a:ln>
        </p:spPr>
      </p:pic>
      <p:pic>
        <p:nvPicPr>
          <p:cNvPr id="105" name="Shape 105"/>
          <p:cNvPicPr preferRelativeResize="0"/>
          <p:nvPr/>
        </p:nvPicPr>
        <p:blipFill>
          <a:blip r:embed="rId4">
            <a:alphaModFix/>
          </a:blip>
          <a:stretch>
            <a:fillRect/>
          </a:stretch>
        </p:blipFill>
        <p:spPr>
          <a:xfrm>
            <a:off x="6411399" y="3499375"/>
            <a:ext cx="1478200" cy="14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Summary</a:t>
            </a:r>
            <a:endParaRPr sz="3500">
              <a:latin typeface="Source Code Pro"/>
              <a:ea typeface="Source Code Pro"/>
              <a:cs typeface="Source Code Pro"/>
              <a:sym typeface="Source Code Pro"/>
            </a:endParaRPr>
          </a:p>
        </p:txBody>
      </p:sp>
      <p:sp>
        <p:nvSpPr>
          <p:cNvPr id="111" name="Shape 11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Goal: Give potential patients more information about choosing an Emergency Department</a:t>
            </a:r>
            <a:br>
              <a:rPr lang="en">
                <a:solidFill>
                  <a:srgbClr val="000000"/>
                </a:solidFill>
              </a:rPr>
            </a:b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Databases:</a:t>
            </a:r>
            <a:r>
              <a:rPr lang="en">
                <a:solidFill>
                  <a:srgbClr val="000000"/>
                </a:solidFill>
              </a:rPr>
              <a:t> Medicare.gov’s Hospital Compare and </a:t>
            </a:r>
            <a:r>
              <a:rPr lang="en">
                <a:solidFill>
                  <a:srgbClr val="000000"/>
                </a:solidFill>
              </a:rPr>
              <a:t>National Hospital Ambulatory Medical Care Survey Data</a:t>
            </a:r>
            <a:r>
              <a:rPr lang="en">
                <a:solidFill>
                  <a:srgbClr val="000000"/>
                </a:solidFill>
              </a:rPr>
              <a:t> </a:t>
            </a:r>
            <a:br>
              <a:rPr lang="en">
                <a:solidFill>
                  <a:srgbClr val="000000"/>
                </a:solidFill>
              </a:rPr>
            </a:b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APIs: Weather Underground and Google Maps</a:t>
            </a:r>
            <a:br>
              <a:rPr lang="en">
                <a:solidFill>
                  <a:srgbClr val="000000"/>
                </a:solidFill>
              </a:rPr>
            </a:b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Final product: website displaying information for the five closest hospitals sorted by fastest total time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673650" y="1095775"/>
            <a:ext cx="7057500" cy="265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7200"/>
              <a:t>THANK YOU! </a:t>
            </a:r>
            <a:endParaRPr sz="7200"/>
          </a:p>
          <a:p>
            <a:pPr indent="0" lvl="0" marL="0">
              <a:spcBef>
                <a:spcPts val="0"/>
              </a:spcBef>
              <a:spcAft>
                <a:spcPts val="0"/>
              </a:spcAft>
              <a:buNone/>
            </a:pPr>
            <a:r>
              <a:rPr lang="en" sz="7200"/>
              <a:t>ANY QUESTIONS?</a:t>
            </a:r>
            <a:endParaRPr sz="7200"/>
          </a:p>
        </p:txBody>
      </p:sp>
      <p:pic>
        <p:nvPicPr>
          <p:cNvPr id="117" name="Shape 117"/>
          <p:cNvPicPr preferRelativeResize="0"/>
          <p:nvPr/>
        </p:nvPicPr>
        <p:blipFill>
          <a:blip r:embed="rId3">
            <a:alphaModFix/>
          </a:blip>
          <a:stretch>
            <a:fillRect/>
          </a:stretch>
        </p:blipFill>
        <p:spPr>
          <a:xfrm>
            <a:off x="5946550" y="2354975"/>
            <a:ext cx="3049425" cy="265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