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Amatic SC"/>
      <p:regular r:id="rId14"/>
      <p:bold r:id="rId15"/>
    </p:embeddedFont>
    <p:embeddedFont>
      <p:font typeface="Source Code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900">
                <a:solidFill>
                  <a:schemeClr val="dk2"/>
                </a:solidFill>
                <a:latin typeface="Source Code Pro"/>
                <a:ea typeface="Source Code Pro"/>
                <a:cs typeface="Source Code Pro"/>
                <a:sym typeface="Source Code Pro"/>
              </a:rPr>
              <a:t>especially when they do not know how long they will have to continue waiting. We want to help people know which hospital’s emergency department they should choose in order to minimize their wait time. The patients can then have realistic expectations for how long they may wait. Our goal is to give a potential patient the following information: average wait time for being seen by a medical professional in the emergency department for a given hospital, travel time to arrive at the given hospital, a predicted wait time that is calculated based off of the average wait time as well as the current time, day of the week, and current temperature, and a rating for the hospital overall. We will then show the patient this information for the five closest hospitals sorted by total travel and predicted wait times. </a:t>
            </a:r>
            <a:br>
              <a:rPr lang="en" sz="900">
                <a:solidFill>
                  <a:schemeClr val="dk2"/>
                </a:solidFill>
                <a:latin typeface="Source Code Pro"/>
                <a:ea typeface="Source Code Pro"/>
                <a:cs typeface="Source Code Pro"/>
                <a:sym typeface="Source Code Pro"/>
              </a:rPr>
            </a:br>
            <a:endParaRPr sz="900">
              <a:solidFill>
                <a:schemeClr val="dk2"/>
              </a:solidFill>
              <a:latin typeface="Source Code Pro"/>
              <a:ea typeface="Source Code Pro"/>
              <a:cs typeface="Source Code Pro"/>
              <a:sym typeface="Source Code Pro"/>
            </a:endParaRPr>
          </a:p>
          <a:p>
            <a:pPr indent="0" lvl="0" marL="0">
              <a:spcBef>
                <a:spcPts val="1600"/>
              </a:spcBef>
              <a:spcAft>
                <a:spcPts val="0"/>
              </a:spcAft>
              <a:buNone/>
            </a:pPr>
            <a:r>
              <a:t/>
            </a:r>
            <a:endParaRPr sz="9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RATING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1" marL="914400" rtl="0">
              <a:lnSpc>
                <a:spcPct val="115000"/>
              </a:lnSpc>
              <a:spcBef>
                <a:spcPts val="0"/>
              </a:spcBef>
              <a:spcAft>
                <a:spcPts val="0"/>
              </a:spcAft>
              <a:buClr>
                <a:srgbClr val="000000"/>
              </a:buClr>
              <a:buSzPts val="1800"/>
              <a:buFont typeface="Source Code Pro"/>
              <a:buChar char="-"/>
            </a:pPr>
            <a:r>
              <a:rPr lang="en" sz="1800">
                <a:latin typeface="Source Code Pro"/>
                <a:ea typeface="Source Code Pro"/>
                <a:cs typeface="Source Code Pro"/>
                <a:sym typeface="Source Code Pro"/>
              </a:rPr>
              <a:t>Patients can use travel time, predicted waiting time, and rating to choose the best hospital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accent1"/>
                </a:solidFill>
                <a:latin typeface="Source Code Pro"/>
                <a:ea typeface="Source Code Pro"/>
                <a:cs typeface="Source Code Pro"/>
                <a:sym typeface="Source Code Pro"/>
              </a:rPr>
              <a:t>‹#›</a:t>
            </a:fld>
            <a:endParaRPr sz="1000">
              <a:solidFill>
                <a:schemeClr val="accent1"/>
              </a:solidFill>
              <a:latin typeface="Source Code Pro"/>
              <a:ea typeface="Source Code Pro"/>
              <a:cs typeface="Source Code Pro"/>
              <a:sym typeface="Source Code Pr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9600"/>
              <a:t>Doctor Who?</a:t>
            </a:r>
            <a:endParaRPr sz="9600"/>
          </a:p>
          <a:p>
            <a:pPr indent="0" lvl="0" marL="0">
              <a:spcBef>
                <a:spcPts val="0"/>
              </a:spcBef>
              <a:spcAft>
                <a:spcPts val="0"/>
              </a:spcAft>
              <a:buNone/>
            </a:pPr>
            <a:r>
              <a:rPr lang="en" sz="7200"/>
              <a:t>ED Wait Time Predictor</a:t>
            </a:r>
            <a:endParaRPr sz="7200"/>
          </a:p>
        </p:txBody>
      </p:sp>
      <p:sp>
        <p:nvSpPr>
          <p:cNvPr id="57" name="Shape 57"/>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Alyssa Harker, Amir Kazi and Tianchu Shu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3" name="Shape 6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64" name="Shape 64"/>
          <p:cNvPicPr preferRelativeResize="0"/>
          <p:nvPr/>
        </p:nvPicPr>
        <p:blipFill>
          <a:blip r:embed="rId3">
            <a:alphaModFix/>
          </a:blip>
          <a:stretch>
            <a:fillRect/>
          </a:stretch>
        </p:blipFill>
        <p:spPr>
          <a:xfrm>
            <a:off x="0" y="0"/>
            <a:ext cx="9144000" cy="52600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500">
                <a:latin typeface="Source Code Pro"/>
                <a:ea typeface="Source Code Pro"/>
                <a:cs typeface="Source Code Pro"/>
                <a:sym typeface="Source Code Pro"/>
              </a:rPr>
              <a:t>Introduction</a:t>
            </a:r>
            <a:endParaRPr sz="3500">
              <a:latin typeface="Source Code Pro"/>
              <a:ea typeface="Source Code Pro"/>
              <a:cs typeface="Source Code Pro"/>
              <a:sym typeface="Source Code Pro"/>
            </a:endParaRPr>
          </a:p>
        </p:txBody>
      </p:sp>
      <p:sp>
        <p:nvSpPr>
          <p:cNvPr id="70" name="Shape 70"/>
          <p:cNvSpPr txBox="1"/>
          <p:nvPr>
            <p:ph idx="1" type="body"/>
          </p:nvPr>
        </p:nvSpPr>
        <p:spPr>
          <a:xfrm>
            <a:off x="237250" y="1185525"/>
            <a:ext cx="3315300" cy="3434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Peo</a:t>
            </a:r>
            <a:r>
              <a:rPr lang="en">
                <a:solidFill>
                  <a:srgbClr val="000000"/>
                </a:solidFill>
              </a:rPr>
              <a:t>ple hate wai</a:t>
            </a:r>
            <a:r>
              <a:rPr lang="en">
                <a:solidFill>
                  <a:srgbClr val="000000"/>
                </a:solidFill>
              </a:rPr>
              <a:t>ting</a:t>
            </a:r>
            <a:r>
              <a:rPr lang="en">
                <a:solidFill>
                  <a:srgbClr val="000000"/>
                </a:solidFill>
              </a:rPr>
              <a:t> </a:t>
            </a:r>
            <a:endParaRPr>
              <a:solidFill>
                <a:srgbClr val="000000"/>
              </a:solidFill>
            </a:endParaRPr>
          </a:p>
          <a:p>
            <a:pPr indent="0" lvl="0" marL="0" rtl="0">
              <a:spcBef>
                <a:spcPts val="1600"/>
              </a:spcBef>
              <a:spcAft>
                <a:spcPts val="0"/>
              </a:spcAft>
              <a:buNone/>
            </a:pPr>
            <a:r>
              <a:rPr lang="en">
                <a:solidFill>
                  <a:srgbClr val="000000"/>
                </a:solidFill>
              </a:rPr>
              <a:t>Project Goal: predict wait time for five closest hospitals and current driving time to those hospitals</a:t>
            </a:r>
            <a:endParaRPr>
              <a:solidFill>
                <a:srgbClr val="000000"/>
              </a:solidFill>
            </a:endParaRPr>
          </a:p>
          <a:p>
            <a:pPr indent="0" lvl="0" marL="0" rtl="0">
              <a:spcBef>
                <a:spcPts val="1600"/>
              </a:spcBef>
              <a:spcAft>
                <a:spcPts val="1600"/>
              </a:spcAft>
              <a:buNone/>
            </a:pPr>
            <a:r>
              <a:t/>
            </a:r>
            <a:endParaRPr>
              <a:solidFill>
                <a:srgbClr val="000000"/>
              </a:solidFill>
            </a:endParaRPr>
          </a:p>
        </p:txBody>
      </p:sp>
      <p:pic>
        <p:nvPicPr>
          <p:cNvPr id="71" name="Shape 71"/>
          <p:cNvPicPr preferRelativeResize="0"/>
          <p:nvPr/>
        </p:nvPicPr>
        <p:blipFill>
          <a:blip r:embed="rId3">
            <a:alphaModFix/>
          </a:blip>
          <a:stretch>
            <a:fillRect/>
          </a:stretch>
        </p:blipFill>
        <p:spPr>
          <a:xfrm>
            <a:off x="3552550" y="1093851"/>
            <a:ext cx="5353400" cy="3153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500">
                <a:latin typeface="Source Code Pro"/>
                <a:ea typeface="Source Code Pro"/>
                <a:cs typeface="Source Code Pro"/>
                <a:sym typeface="Source Code Pro"/>
              </a:rPr>
              <a:t>Final Product</a:t>
            </a:r>
            <a:endParaRPr sz="3500">
              <a:latin typeface="Source Code Pro"/>
              <a:ea typeface="Source Code Pro"/>
              <a:cs typeface="Source Code Pro"/>
              <a:sym typeface="Source Code Pro"/>
            </a:endParaRPr>
          </a:p>
        </p:txBody>
      </p:sp>
      <p:sp>
        <p:nvSpPr>
          <p:cNvPr id="77" name="Shape 77"/>
          <p:cNvSpPr txBox="1"/>
          <p:nvPr>
            <p:ph idx="1" type="body"/>
          </p:nvPr>
        </p:nvSpPr>
        <p:spPr>
          <a:xfrm>
            <a:off x="225875" y="1276275"/>
            <a:ext cx="2951700" cy="334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Website:</a:t>
            </a:r>
            <a:endParaRPr>
              <a:solidFill>
                <a:srgbClr val="000000"/>
              </a:solidFill>
            </a:endParaRPr>
          </a:p>
          <a:p>
            <a:pPr indent="-317500" lvl="0" marL="457200" rtl="0">
              <a:spcBef>
                <a:spcPts val="1600"/>
              </a:spcBef>
              <a:spcAft>
                <a:spcPts val="0"/>
              </a:spcAft>
              <a:buClr>
                <a:srgbClr val="000000"/>
              </a:buClr>
              <a:buSzPts val="1400"/>
              <a:buChar char="-"/>
            </a:pPr>
            <a:r>
              <a:rPr lang="en" sz="1400">
                <a:solidFill>
                  <a:srgbClr val="000000"/>
                </a:solidFill>
              </a:rPr>
              <a:t>User e</a:t>
            </a:r>
            <a:r>
              <a:rPr lang="en" sz="1400">
                <a:solidFill>
                  <a:srgbClr val="000000"/>
                </a:solidFill>
              </a:rPr>
              <a:t>nters zip code</a:t>
            </a:r>
            <a:br>
              <a:rPr lang="en" sz="1400">
                <a:solidFill>
                  <a:srgbClr val="000000"/>
                </a:solidFill>
              </a:rPr>
            </a:b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Lists 5 closest hospitals by fastest total time</a:t>
            </a:r>
            <a:br>
              <a:rPr lang="en" sz="1400">
                <a:solidFill>
                  <a:srgbClr val="000000"/>
                </a:solidFill>
              </a:rPr>
            </a:b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Total time = Predicted wait time + Travel time</a:t>
            </a:r>
            <a:endParaRPr sz="1400">
              <a:solidFill>
                <a:srgbClr val="000000"/>
              </a:solidFill>
            </a:endParaRPr>
          </a:p>
          <a:p>
            <a:pPr indent="0" lvl="0" marL="0">
              <a:spcBef>
                <a:spcPts val="1600"/>
              </a:spcBef>
              <a:spcAft>
                <a:spcPts val="1600"/>
              </a:spcAft>
              <a:buNone/>
            </a:pPr>
            <a:r>
              <a:t/>
            </a:r>
            <a:endParaRPr sz="1400">
              <a:solidFill>
                <a:srgbClr val="000000"/>
              </a:solidFill>
            </a:endParaRPr>
          </a:p>
        </p:txBody>
      </p:sp>
      <p:sp>
        <p:nvSpPr>
          <p:cNvPr id="78" name="Shape 78"/>
          <p:cNvSpPr/>
          <p:nvPr/>
        </p:nvSpPr>
        <p:spPr>
          <a:xfrm>
            <a:off x="3461500" y="1093850"/>
            <a:ext cx="5499000" cy="3837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5500902" y="1396462"/>
            <a:ext cx="1420200" cy="163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a:t>60637</a:t>
            </a:r>
            <a:endParaRPr/>
          </a:p>
        </p:txBody>
      </p:sp>
      <p:sp>
        <p:nvSpPr>
          <p:cNvPr id="80" name="Shape 80"/>
          <p:cNvSpPr txBox="1"/>
          <p:nvPr/>
        </p:nvSpPr>
        <p:spPr>
          <a:xfrm>
            <a:off x="3588148" y="1278150"/>
            <a:ext cx="1967700" cy="354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Enter your Zip Code:</a:t>
            </a:r>
            <a:endParaRPr/>
          </a:p>
        </p:txBody>
      </p:sp>
      <p:sp>
        <p:nvSpPr>
          <p:cNvPr id="81" name="Shape 81"/>
          <p:cNvSpPr txBox="1"/>
          <p:nvPr/>
        </p:nvSpPr>
        <p:spPr>
          <a:xfrm>
            <a:off x="3588149" y="1689961"/>
            <a:ext cx="1670400" cy="1529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200"/>
              <a:t>Fastest Hospital</a:t>
            </a:r>
            <a:endParaRPr b="1" sz="1200"/>
          </a:p>
          <a:p>
            <a:pPr indent="0" lvl="0" marL="0">
              <a:spcBef>
                <a:spcPts val="0"/>
              </a:spcBef>
              <a:spcAft>
                <a:spcPts val="0"/>
              </a:spcAft>
              <a:buNone/>
            </a:pPr>
            <a:r>
              <a:rPr lang="en" sz="1200"/>
              <a:t>Total Time: 45 min</a:t>
            </a:r>
            <a:endParaRPr sz="1200"/>
          </a:p>
          <a:p>
            <a:pPr indent="0" lvl="0" marL="0">
              <a:spcBef>
                <a:spcPts val="0"/>
              </a:spcBef>
              <a:spcAft>
                <a:spcPts val="0"/>
              </a:spcAft>
              <a:buNone/>
            </a:pPr>
            <a:r>
              <a:rPr lang="en" sz="1000"/>
              <a:t>Predicted wait time*: 30 min</a:t>
            </a:r>
            <a:endParaRPr sz="1000"/>
          </a:p>
          <a:p>
            <a:pPr indent="0" lvl="0" marL="0">
              <a:spcBef>
                <a:spcPts val="0"/>
              </a:spcBef>
              <a:spcAft>
                <a:spcPts val="0"/>
              </a:spcAft>
              <a:buNone/>
            </a:pPr>
            <a:r>
              <a:rPr lang="en" sz="1000"/>
              <a:t>Travel time: 15 min</a:t>
            </a:r>
            <a:endParaRPr sz="1000"/>
          </a:p>
          <a:p>
            <a:pPr indent="0" lvl="0" marL="0">
              <a:spcBef>
                <a:spcPts val="0"/>
              </a:spcBef>
              <a:spcAft>
                <a:spcPts val="0"/>
              </a:spcAft>
              <a:buNone/>
            </a:pPr>
            <a:r>
              <a:rPr lang="en" sz="1000"/>
              <a:t>Rating: 4/5</a:t>
            </a:r>
            <a:endParaRPr sz="1000"/>
          </a:p>
          <a:p>
            <a:pPr indent="0" lvl="0" marL="0">
              <a:spcBef>
                <a:spcPts val="0"/>
              </a:spcBef>
              <a:spcAft>
                <a:spcPts val="0"/>
              </a:spcAft>
              <a:buNone/>
            </a:pPr>
            <a:r>
              <a:rPr lang="en" sz="1000"/>
              <a:t>_____________________</a:t>
            </a:r>
            <a:endParaRPr sz="1000"/>
          </a:p>
          <a:p>
            <a:pPr indent="0" lvl="0" marL="0">
              <a:spcBef>
                <a:spcPts val="0"/>
              </a:spcBef>
              <a:spcAft>
                <a:spcPts val="0"/>
              </a:spcAft>
              <a:buNone/>
            </a:pPr>
            <a:r>
              <a:rPr lang="en" sz="1000"/>
              <a:t>*Based off average wait time: 15 min</a:t>
            </a:r>
            <a:endParaRPr sz="1000"/>
          </a:p>
          <a:p>
            <a:pPr indent="0" lvl="0" marL="0">
              <a:spcBef>
                <a:spcPts val="0"/>
              </a:spcBef>
              <a:spcAft>
                <a:spcPts val="0"/>
              </a:spcAft>
              <a:buNone/>
            </a:pPr>
            <a:r>
              <a:t/>
            </a:r>
            <a:endParaRPr/>
          </a:p>
        </p:txBody>
      </p:sp>
      <p:sp>
        <p:nvSpPr>
          <p:cNvPr id="82" name="Shape 82"/>
          <p:cNvSpPr txBox="1"/>
          <p:nvPr/>
        </p:nvSpPr>
        <p:spPr>
          <a:xfrm>
            <a:off x="5423567" y="1708061"/>
            <a:ext cx="1670400" cy="152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200"/>
              <a:t>2</a:t>
            </a:r>
            <a:r>
              <a:rPr b="1" baseline="30000" lang="en" sz="1200"/>
              <a:t>nd</a:t>
            </a:r>
            <a:r>
              <a:rPr b="1" lang="en" sz="1200"/>
              <a:t> Fastest Hospital</a:t>
            </a:r>
            <a:endParaRPr b="1" sz="1200"/>
          </a:p>
          <a:p>
            <a:pPr indent="0" lvl="0" marL="0" rtl="0">
              <a:spcBef>
                <a:spcPts val="0"/>
              </a:spcBef>
              <a:spcAft>
                <a:spcPts val="0"/>
              </a:spcAft>
              <a:buNone/>
            </a:pPr>
            <a:r>
              <a:rPr lang="en" sz="1200"/>
              <a:t>Total Time: 55 min</a:t>
            </a:r>
            <a:endParaRPr sz="1200"/>
          </a:p>
          <a:p>
            <a:pPr indent="0" lvl="0" marL="0" rtl="0">
              <a:spcBef>
                <a:spcPts val="0"/>
              </a:spcBef>
              <a:spcAft>
                <a:spcPts val="0"/>
              </a:spcAft>
              <a:buNone/>
            </a:pPr>
            <a:r>
              <a:rPr lang="en" sz="1000"/>
              <a:t>Predicted wait time*: 40 min</a:t>
            </a:r>
            <a:endParaRPr sz="1000"/>
          </a:p>
          <a:p>
            <a:pPr indent="0" lvl="0" marL="0" rtl="0">
              <a:spcBef>
                <a:spcPts val="0"/>
              </a:spcBef>
              <a:spcAft>
                <a:spcPts val="0"/>
              </a:spcAft>
              <a:buNone/>
            </a:pPr>
            <a:r>
              <a:rPr lang="en" sz="1000"/>
              <a:t>Travel time: 15 min</a:t>
            </a:r>
            <a:endParaRPr sz="1000"/>
          </a:p>
          <a:p>
            <a:pPr indent="0" lvl="0" marL="0" rtl="0">
              <a:spcBef>
                <a:spcPts val="0"/>
              </a:spcBef>
              <a:spcAft>
                <a:spcPts val="0"/>
              </a:spcAft>
              <a:buNone/>
            </a:pPr>
            <a:r>
              <a:rPr lang="en" sz="1000"/>
              <a:t>Rating: 3/5</a:t>
            </a:r>
            <a:endParaRPr sz="1000"/>
          </a:p>
          <a:p>
            <a:pPr indent="0" lvl="0" marL="0" rtl="0">
              <a:spcBef>
                <a:spcPts val="0"/>
              </a:spcBef>
              <a:spcAft>
                <a:spcPts val="0"/>
              </a:spcAft>
              <a:buNone/>
            </a:pPr>
            <a:r>
              <a:rPr lang="en" sz="1000"/>
              <a:t>_____________________</a:t>
            </a:r>
            <a:endParaRPr sz="1000"/>
          </a:p>
          <a:p>
            <a:pPr indent="0" lvl="0" marL="0" rtl="0">
              <a:spcBef>
                <a:spcPts val="0"/>
              </a:spcBef>
              <a:spcAft>
                <a:spcPts val="0"/>
              </a:spcAft>
              <a:buNone/>
            </a:pPr>
            <a:r>
              <a:rPr lang="en" sz="1000"/>
              <a:t>*Based off average wait time: 20 min</a:t>
            </a:r>
            <a:endParaRPr sz="1000"/>
          </a:p>
          <a:p>
            <a:pPr indent="0" lvl="0" marL="0" rtl="0">
              <a:spcBef>
                <a:spcPts val="0"/>
              </a:spcBef>
              <a:spcAft>
                <a:spcPts val="0"/>
              </a:spcAft>
              <a:buNone/>
            </a:pPr>
            <a:r>
              <a:t/>
            </a:r>
            <a:endParaRPr/>
          </a:p>
        </p:txBody>
      </p:sp>
      <p:sp>
        <p:nvSpPr>
          <p:cNvPr id="83" name="Shape 83"/>
          <p:cNvSpPr txBox="1"/>
          <p:nvPr/>
        </p:nvSpPr>
        <p:spPr>
          <a:xfrm>
            <a:off x="7178860" y="1708061"/>
            <a:ext cx="1670400" cy="152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200"/>
              <a:t>3</a:t>
            </a:r>
            <a:r>
              <a:rPr b="1" baseline="30000" lang="en" sz="1200"/>
              <a:t>rd </a:t>
            </a:r>
            <a:r>
              <a:rPr b="1" lang="en" sz="1200"/>
              <a:t>Fastest Hospital</a:t>
            </a:r>
            <a:endParaRPr sz="1200"/>
          </a:p>
          <a:p>
            <a:pPr indent="0" lvl="0" marL="0" rtl="0">
              <a:spcBef>
                <a:spcPts val="0"/>
              </a:spcBef>
              <a:spcAft>
                <a:spcPts val="0"/>
              </a:spcAft>
              <a:buNone/>
            </a:pPr>
            <a:r>
              <a:rPr lang="en" sz="1200"/>
              <a:t>Total Time: 57 min</a:t>
            </a:r>
            <a:endParaRPr sz="1200"/>
          </a:p>
          <a:p>
            <a:pPr indent="0" lvl="0" marL="0" rtl="0">
              <a:spcBef>
                <a:spcPts val="0"/>
              </a:spcBef>
              <a:spcAft>
                <a:spcPts val="0"/>
              </a:spcAft>
              <a:buNone/>
            </a:pPr>
            <a:r>
              <a:rPr lang="en" sz="1000"/>
              <a:t>Predicted wait time*: 32 min</a:t>
            </a:r>
            <a:endParaRPr sz="1000"/>
          </a:p>
          <a:p>
            <a:pPr indent="0" lvl="0" marL="0" rtl="0">
              <a:spcBef>
                <a:spcPts val="0"/>
              </a:spcBef>
              <a:spcAft>
                <a:spcPts val="0"/>
              </a:spcAft>
              <a:buNone/>
            </a:pPr>
            <a:r>
              <a:rPr lang="en" sz="1000"/>
              <a:t>Travel time: 25 min</a:t>
            </a:r>
            <a:endParaRPr sz="1000"/>
          </a:p>
          <a:p>
            <a:pPr indent="0" lvl="0" marL="0" rtl="0">
              <a:spcBef>
                <a:spcPts val="0"/>
              </a:spcBef>
              <a:spcAft>
                <a:spcPts val="0"/>
              </a:spcAft>
              <a:buNone/>
            </a:pPr>
            <a:r>
              <a:rPr lang="en" sz="1000"/>
              <a:t>Rating: 4/5</a:t>
            </a:r>
            <a:endParaRPr sz="1000"/>
          </a:p>
          <a:p>
            <a:pPr indent="0" lvl="0" marL="0" rtl="0">
              <a:spcBef>
                <a:spcPts val="0"/>
              </a:spcBef>
              <a:spcAft>
                <a:spcPts val="0"/>
              </a:spcAft>
              <a:buNone/>
            </a:pPr>
            <a:r>
              <a:rPr lang="en" sz="1000"/>
              <a:t>_____________________</a:t>
            </a:r>
            <a:endParaRPr sz="1000"/>
          </a:p>
          <a:p>
            <a:pPr indent="0" lvl="0" marL="0" rtl="0">
              <a:spcBef>
                <a:spcPts val="0"/>
              </a:spcBef>
              <a:spcAft>
                <a:spcPts val="0"/>
              </a:spcAft>
              <a:buNone/>
            </a:pPr>
            <a:r>
              <a:rPr lang="en" sz="1000"/>
              <a:t>*Based off average wait time: 17 min</a:t>
            </a:r>
            <a:endParaRPr sz="1000"/>
          </a:p>
          <a:p>
            <a:pPr indent="0" lvl="0" marL="0" rtl="0">
              <a:spcBef>
                <a:spcPts val="0"/>
              </a:spcBef>
              <a:spcAft>
                <a:spcPts val="0"/>
              </a:spcAft>
              <a:buNone/>
            </a:pPr>
            <a:r>
              <a:t/>
            </a:r>
            <a:endParaRPr/>
          </a:p>
        </p:txBody>
      </p:sp>
      <p:sp>
        <p:nvSpPr>
          <p:cNvPr id="84" name="Shape 84"/>
          <p:cNvSpPr txBox="1"/>
          <p:nvPr/>
        </p:nvSpPr>
        <p:spPr>
          <a:xfrm>
            <a:off x="4321115" y="3276851"/>
            <a:ext cx="1670400" cy="152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200"/>
              <a:t>4</a:t>
            </a:r>
            <a:r>
              <a:rPr b="1" baseline="30000" lang="en" sz="1200"/>
              <a:t>th </a:t>
            </a:r>
            <a:r>
              <a:rPr b="1" lang="en" sz="1200"/>
              <a:t>Fastest Hospital</a:t>
            </a:r>
            <a:endParaRPr sz="1200"/>
          </a:p>
          <a:p>
            <a:pPr indent="0" lvl="0" marL="0" rtl="0">
              <a:spcBef>
                <a:spcPts val="0"/>
              </a:spcBef>
              <a:spcAft>
                <a:spcPts val="0"/>
              </a:spcAft>
              <a:buNone/>
            </a:pPr>
            <a:r>
              <a:rPr lang="en" sz="1200"/>
              <a:t>Total Time: 68 min</a:t>
            </a:r>
            <a:endParaRPr sz="1200"/>
          </a:p>
          <a:p>
            <a:pPr indent="0" lvl="0" marL="0" rtl="0">
              <a:spcBef>
                <a:spcPts val="0"/>
              </a:spcBef>
              <a:spcAft>
                <a:spcPts val="0"/>
              </a:spcAft>
              <a:buNone/>
            </a:pPr>
            <a:r>
              <a:rPr lang="en" sz="1000"/>
              <a:t>Predicted wait time*: 40 min</a:t>
            </a:r>
            <a:endParaRPr sz="1000"/>
          </a:p>
          <a:p>
            <a:pPr indent="0" lvl="0" marL="0" rtl="0">
              <a:spcBef>
                <a:spcPts val="0"/>
              </a:spcBef>
              <a:spcAft>
                <a:spcPts val="0"/>
              </a:spcAft>
              <a:buNone/>
            </a:pPr>
            <a:r>
              <a:rPr lang="en" sz="1000"/>
              <a:t>Travel time: 28 min</a:t>
            </a:r>
            <a:endParaRPr sz="1000"/>
          </a:p>
          <a:p>
            <a:pPr indent="0" lvl="0" marL="0" rtl="0">
              <a:spcBef>
                <a:spcPts val="0"/>
              </a:spcBef>
              <a:spcAft>
                <a:spcPts val="0"/>
              </a:spcAft>
              <a:buNone/>
            </a:pPr>
            <a:r>
              <a:rPr lang="en" sz="1000"/>
              <a:t>Rating: 5/5</a:t>
            </a:r>
            <a:endParaRPr sz="1000"/>
          </a:p>
          <a:p>
            <a:pPr indent="0" lvl="0" marL="0" rtl="0">
              <a:spcBef>
                <a:spcPts val="0"/>
              </a:spcBef>
              <a:spcAft>
                <a:spcPts val="0"/>
              </a:spcAft>
              <a:buNone/>
            </a:pPr>
            <a:r>
              <a:rPr lang="en" sz="1000"/>
              <a:t>_____________________</a:t>
            </a:r>
            <a:endParaRPr sz="1000"/>
          </a:p>
          <a:p>
            <a:pPr indent="0" lvl="0" marL="0" rtl="0">
              <a:spcBef>
                <a:spcPts val="0"/>
              </a:spcBef>
              <a:spcAft>
                <a:spcPts val="0"/>
              </a:spcAft>
              <a:buNone/>
            </a:pPr>
            <a:r>
              <a:rPr lang="en" sz="1000"/>
              <a:t>*Based off average wait time: 20 min</a:t>
            </a:r>
            <a:endParaRPr sz="1000"/>
          </a:p>
          <a:p>
            <a:pPr indent="0" lvl="0" marL="0" rtl="0">
              <a:spcBef>
                <a:spcPts val="0"/>
              </a:spcBef>
              <a:spcAft>
                <a:spcPts val="0"/>
              </a:spcAft>
              <a:buNone/>
            </a:pPr>
            <a:r>
              <a:t/>
            </a:r>
            <a:endParaRPr/>
          </a:p>
        </p:txBody>
      </p:sp>
      <p:sp>
        <p:nvSpPr>
          <p:cNvPr id="85" name="Shape 85"/>
          <p:cNvSpPr txBox="1"/>
          <p:nvPr/>
        </p:nvSpPr>
        <p:spPr>
          <a:xfrm>
            <a:off x="6326187" y="3276851"/>
            <a:ext cx="1670400" cy="152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200"/>
              <a:t>5</a:t>
            </a:r>
            <a:r>
              <a:rPr b="1" baseline="30000" lang="en" sz="1200"/>
              <a:t>th </a:t>
            </a:r>
            <a:r>
              <a:rPr b="1" lang="en" sz="1200"/>
              <a:t>Fastest Hospital</a:t>
            </a:r>
            <a:endParaRPr b="1" sz="1200"/>
          </a:p>
          <a:p>
            <a:pPr indent="0" lvl="0" marL="0" rtl="0">
              <a:spcBef>
                <a:spcPts val="0"/>
              </a:spcBef>
              <a:spcAft>
                <a:spcPts val="0"/>
              </a:spcAft>
              <a:buNone/>
            </a:pPr>
            <a:r>
              <a:rPr lang="en" sz="1200"/>
              <a:t>Total Time: 70 min</a:t>
            </a:r>
            <a:endParaRPr sz="1200"/>
          </a:p>
          <a:p>
            <a:pPr indent="0" lvl="0" marL="0" rtl="0">
              <a:spcBef>
                <a:spcPts val="0"/>
              </a:spcBef>
              <a:spcAft>
                <a:spcPts val="0"/>
              </a:spcAft>
              <a:buNone/>
            </a:pPr>
            <a:r>
              <a:rPr lang="en" sz="1000"/>
              <a:t>Predicted wait time*: 50 min</a:t>
            </a:r>
            <a:endParaRPr sz="1000"/>
          </a:p>
          <a:p>
            <a:pPr indent="0" lvl="0" marL="0" rtl="0">
              <a:spcBef>
                <a:spcPts val="0"/>
              </a:spcBef>
              <a:spcAft>
                <a:spcPts val="0"/>
              </a:spcAft>
              <a:buNone/>
            </a:pPr>
            <a:r>
              <a:rPr lang="en" sz="1000"/>
              <a:t>Travel time: 20 min</a:t>
            </a:r>
            <a:endParaRPr sz="1000"/>
          </a:p>
          <a:p>
            <a:pPr indent="0" lvl="0" marL="0" rtl="0">
              <a:spcBef>
                <a:spcPts val="0"/>
              </a:spcBef>
              <a:spcAft>
                <a:spcPts val="0"/>
              </a:spcAft>
              <a:buNone/>
            </a:pPr>
            <a:r>
              <a:rPr lang="en" sz="1000"/>
              <a:t>Rating: 2/5</a:t>
            </a:r>
            <a:endParaRPr sz="1000"/>
          </a:p>
          <a:p>
            <a:pPr indent="0" lvl="0" marL="0" rtl="0">
              <a:spcBef>
                <a:spcPts val="0"/>
              </a:spcBef>
              <a:spcAft>
                <a:spcPts val="0"/>
              </a:spcAft>
              <a:buNone/>
            </a:pPr>
            <a:r>
              <a:rPr lang="en" sz="1000"/>
              <a:t>_____________________</a:t>
            </a:r>
            <a:endParaRPr sz="1000"/>
          </a:p>
          <a:p>
            <a:pPr indent="0" lvl="0" marL="0" rtl="0">
              <a:spcBef>
                <a:spcPts val="0"/>
              </a:spcBef>
              <a:spcAft>
                <a:spcPts val="0"/>
              </a:spcAft>
              <a:buNone/>
            </a:pPr>
            <a:r>
              <a:rPr lang="en" sz="1000"/>
              <a:t>*Based off average wait time: 32 min</a:t>
            </a:r>
            <a:endParaRPr sz="1000"/>
          </a:p>
          <a:p>
            <a:pPr indent="0" lvl="0" marL="0" rt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Shape 90"/>
          <p:cNvPicPr preferRelativeResize="0"/>
          <p:nvPr/>
        </p:nvPicPr>
        <p:blipFill>
          <a:blip r:embed="rId3">
            <a:alphaModFix/>
          </a:blip>
          <a:stretch>
            <a:fillRect/>
          </a:stretch>
        </p:blipFill>
        <p:spPr>
          <a:xfrm>
            <a:off x="1972088" y="800100"/>
            <a:ext cx="5199824" cy="2044975"/>
          </a:xfrm>
          <a:prstGeom prst="rect">
            <a:avLst/>
          </a:prstGeom>
          <a:noFill/>
          <a:ln>
            <a:noFill/>
          </a:ln>
        </p:spPr>
      </p:pic>
      <p:sp>
        <p:nvSpPr>
          <p:cNvPr id="91" name="Shape 91"/>
          <p:cNvSpPr txBox="1"/>
          <p:nvPr>
            <p:ph type="title"/>
          </p:nvPr>
        </p:nvSpPr>
        <p:spPr>
          <a:xfrm>
            <a:off x="311700" y="169025"/>
            <a:ext cx="8520600" cy="801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500">
                <a:latin typeface="Source Code Pro"/>
                <a:ea typeface="Source Code Pro"/>
                <a:cs typeface="Source Code Pro"/>
                <a:sym typeface="Source Code Pro"/>
              </a:rPr>
              <a:t>Databases: Wait Time Averages</a:t>
            </a:r>
            <a:endParaRPr sz="3000">
              <a:latin typeface="Source Code Pro"/>
              <a:ea typeface="Source Code Pro"/>
              <a:cs typeface="Source Code Pro"/>
              <a:sym typeface="Source Code Pro"/>
            </a:endParaRPr>
          </a:p>
        </p:txBody>
      </p:sp>
      <p:sp>
        <p:nvSpPr>
          <p:cNvPr id="92" name="Shape 92"/>
          <p:cNvSpPr txBox="1"/>
          <p:nvPr>
            <p:ph idx="1" type="body"/>
          </p:nvPr>
        </p:nvSpPr>
        <p:spPr>
          <a:xfrm>
            <a:off x="378750" y="2773050"/>
            <a:ext cx="8281200" cy="2187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rPr>
              <a:t>Medicare.gov: Hospital Compare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Timely and Effective Care - Hospital </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average wait time for being seen by a medical professional in the emergency department </a:t>
            </a:r>
            <a:endParaRPr sz="1800">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Hospital General Information</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location, contact information, as well as ratings of hospitals. </a:t>
            </a:r>
            <a:endParaRPr>
              <a:solidFill>
                <a:srgbClr val="000000"/>
              </a:solidFill>
            </a:endParaRPr>
          </a:p>
          <a:p>
            <a:pPr indent="0" lvl="0" marL="0">
              <a:spcBef>
                <a:spcPts val="0"/>
              </a:spcBef>
              <a:spcAft>
                <a:spcPts val="1600"/>
              </a:spcAft>
              <a:buNone/>
            </a:pPr>
            <a:r>
              <a:t/>
            </a:r>
            <a:endParaRPr>
              <a:solidFill>
                <a:srgbClr val="000000"/>
              </a:solidFill>
            </a:endParaRPr>
          </a:p>
        </p:txBody>
      </p:sp>
      <p:sp>
        <p:nvSpPr>
          <p:cNvPr id="93" name="Shape 93"/>
          <p:cNvSpPr txBox="1"/>
          <p:nvPr/>
        </p:nvSpPr>
        <p:spPr>
          <a:xfrm>
            <a:off x="6490325" y="2724300"/>
            <a:ext cx="1023900" cy="33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900"/>
              <a:t>Ang et al. 2015</a:t>
            </a:r>
            <a:endParaRPr sz="900"/>
          </a:p>
        </p:txBody>
      </p:sp>
      <p:sp>
        <p:nvSpPr>
          <p:cNvPr id="94" name="Shape 94"/>
          <p:cNvSpPr/>
          <p:nvPr/>
        </p:nvSpPr>
        <p:spPr>
          <a:xfrm>
            <a:off x="2152650" y="800100"/>
            <a:ext cx="5019300" cy="1200000"/>
          </a:xfrm>
          <a:prstGeom prst="rect">
            <a:avLst/>
          </a:prstGeom>
          <a:noFill/>
          <a:ln cap="flat" cmpd="sng" w="28575">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Shape 99"/>
          <p:cNvPicPr preferRelativeResize="0"/>
          <p:nvPr/>
        </p:nvPicPr>
        <p:blipFill rotWithShape="1">
          <a:blip r:embed="rId3">
            <a:alphaModFix/>
          </a:blip>
          <a:srcRect b="0" l="-3464" r="-3475" t="-6940"/>
          <a:stretch/>
        </p:blipFill>
        <p:spPr>
          <a:xfrm>
            <a:off x="3930309" y="798650"/>
            <a:ext cx="3705716" cy="2437375"/>
          </a:xfrm>
          <a:prstGeom prst="rect">
            <a:avLst/>
          </a:prstGeom>
          <a:noFill/>
          <a:ln>
            <a:noFill/>
          </a:ln>
        </p:spPr>
      </p:pic>
      <p:sp>
        <p:nvSpPr>
          <p:cNvPr id="100" name="Shape 100"/>
          <p:cNvSpPr txBox="1"/>
          <p:nvPr>
            <p:ph idx="1" type="body"/>
          </p:nvPr>
        </p:nvSpPr>
        <p:spPr>
          <a:xfrm>
            <a:off x="196075" y="3236025"/>
            <a:ext cx="8871300" cy="138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rPr>
              <a:t>National Hospital Ambulatory Medical Care Survey Data (NHAMCS)</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ED visit data including wait time, time of day, </a:t>
            </a:r>
            <a:br>
              <a:rPr lang="en">
                <a:solidFill>
                  <a:srgbClr val="000000"/>
                </a:solidFill>
              </a:rPr>
            </a:br>
            <a:r>
              <a:rPr lang="en">
                <a:solidFill>
                  <a:srgbClr val="000000"/>
                </a:solidFill>
              </a:rPr>
              <a:t>and day of the week</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Use this data to calculate how time and day of the week affect wait time </a:t>
            </a:r>
            <a:endParaRPr>
              <a:solidFill>
                <a:srgbClr val="000000"/>
              </a:solidFill>
            </a:endParaRPr>
          </a:p>
          <a:p>
            <a:pPr indent="0" lvl="0" marL="0" rtl="0">
              <a:spcBef>
                <a:spcPts val="0"/>
              </a:spcBef>
              <a:spcAft>
                <a:spcPts val="1600"/>
              </a:spcAft>
              <a:buNone/>
            </a:pPr>
            <a:r>
              <a:t/>
            </a:r>
            <a:endParaRPr>
              <a:solidFill>
                <a:srgbClr val="000000"/>
              </a:solidFill>
            </a:endParaRPr>
          </a:p>
        </p:txBody>
      </p:sp>
      <p:pic>
        <p:nvPicPr>
          <p:cNvPr id="101" name="Shape 101"/>
          <p:cNvPicPr preferRelativeResize="0"/>
          <p:nvPr/>
        </p:nvPicPr>
        <p:blipFill>
          <a:blip r:embed="rId4">
            <a:alphaModFix/>
          </a:blip>
          <a:stretch>
            <a:fillRect/>
          </a:stretch>
        </p:blipFill>
        <p:spPr>
          <a:xfrm>
            <a:off x="472313" y="944000"/>
            <a:ext cx="3438037" cy="2292025"/>
          </a:xfrm>
          <a:prstGeom prst="rect">
            <a:avLst/>
          </a:prstGeom>
          <a:noFill/>
          <a:ln>
            <a:noFill/>
          </a:ln>
        </p:spPr>
      </p:pic>
      <p:sp>
        <p:nvSpPr>
          <p:cNvPr id="102" name="Shape 102"/>
          <p:cNvSpPr txBox="1"/>
          <p:nvPr/>
        </p:nvSpPr>
        <p:spPr>
          <a:xfrm>
            <a:off x="3129925" y="2900925"/>
            <a:ext cx="1023900" cy="33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900"/>
              <a:t>Ang et al. 2015</a:t>
            </a:r>
            <a:endParaRPr sz="900"/>
          </a:p>
        </p:txBody>
      </p:sp>
      <p:sp>
        <p:nvSpPr>
          <p:cNvPr id="103" name="Shape 103"/>
          <p:cNvSpPr txBox="1"/>
          <p:nvPr/>
        </p:nvSpPr>
        <p:spPr>
          <a:xfrm>
            <a:off x="7466950" y="2900925"/>
            <a:ext cx="1205100" cy="33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900"/>
              <a:t>Marcilio </a:t>
            </a:r>
            <a:r>
              <a:rPr lang="en" sz="900"/>
              <a:t>et al. 2013</a:t>
            </a:r>
            <a:endParaRPr sz="900"/>
          </a:p>
        </p:txBody>
      </p:sp>
      <p:sp>
        <p:nvSpPr>
          <p:cNvPr id="104" name="Shape 104"/>
          <p:cNvSpPr txBox="1"/>
          <p:nvPr>
            <p:ph type="title"/>
          </p:nvPr>
        </p:nvSpPr>
        <p:spPr>
          <a:xfrm>
            <a:off x="196075" y="292850"/>
            <a:ext cx="8636100" cy="801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300">
                <a:latin typeface="Source Code Pro"/>
                <a:ea typeface="Source Code Pro"/>
                <a:cs typeface="Source Code Pro"/>
                <a:sym typeface="Source Code Pro"/>
              </a:rPr>
              <a:t>Databases: Predicting Wait Time</a:t>
            </a:r>
            <a:endParaRPr sz="3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500">
                <a:latin typeface="Source Code Pro"/>
                <a:ea typeface="Source Code Pro"/>
                <a:cs typeface="Source Code Pro"/>
                <a:sym typeface="Source Code Pro"/>
              </a:rPr>
              <a:t>APIs</a:t>
            </a:r>
            <a:endParaRPr sz="3500">
              <a:latin typeface="Source Code Pro"/>
              <a:ea typeface="Source Code Pro"/>
              <a:cs typeface="Source Code Pro"/>
              <a:sym typeface="Source Code Pro"/>
            </a:endParaRPr>
          </a:p>
        </p:txBody>
      </p:sp>
      <p:sp>
        <p:nvSpPr>
          <p:cNvPr id="110" name="Shape 11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Weather Underground API </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current weather </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historical temperatures </a:t>
            </a:r>
            <a:endParaRPr sz="1800">
              <a:solidFill>
                <a:srgbClr val="000000"/>
              </a:solidFill>
            </a:endParaRPr>
          </a:p>
          <a:p>
            <a:pPr indent="0" lvl="0" marL="457200" rtl="0">
              <a:spcBef>
                <a:spcPts val="0"/>
              </a:spcBef>
              <a:spcAft>
                <a:spcPts val="0"/>
              </a:spcAft>
              <a:buNone/>
            </a:pPr>
            <a:r>
              <a:t/>
            </a:r>
            <a:endParaRPr>
              <a:solidFill>
                <a:srgbClr val="000000"/>
              </a:solidFill>
            </a:endParaRPr>
          </a:p>
          <a:p>
            <a:pPr indent="0" lvl="0" marL="457200" rtl="0">
              <a:spcBef>
                <a:spcPts val="0"/>
              </a:spcBef>
              <a:spcAft>
                <a:spcPts val="0"/>
              </a:spcAft>
              <a:buNone/>
            </a:pPr>
            <a:r>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Google Maps API </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Calculate current driving time to the 5 closest hospitals </a:t>
            </a:r>
            <a:endParaRPr sz="1800">
              <a:solidFill>
                <a:srgbClr val="000000"/>
              </a:solidFill>
            </a:endParaRPr>
          </a:p>
        </p:txBody>
      </p:sp>
      <p:pic>
        <p:nvPicPr>
          <p:cNvPr id="111" name="Shape 111"/>
          <p:cNvPicPr preferRelativeResize="0"/>
          <p:nvPr/>
        </p:nvPicPr>
        <p:blipFill>
          <a:blip r:embed="rId3">
            <a:alphaModFix/>
          </a:blip>
          <a:stretch>
            <a:fillRect/>
          </a:stretch>
        </p:blipFill>
        <p:spPr>
          <a:xfrm>
            <a:off x="5203363" y="904175"/>
            <a:ext cx="2979876" cy="1676175"/>
          </a:xfrm>
          <a:prstGeom prst="rect">
            <a:avLst/>
          </a:prstGeom>
          <a:noFill/>
          <a:ln>
            <a:noFill/>
          </a:ln>
        </p:spPr>
      </p:pic>
      <p:pic>
        <p:nvPicPr>
          <p:cNvPr id="112" name="Shape 112"/>
          <p:cNvPicPr preferRelativeResize="0"/>
          <p:nvPr/>
        </p:nvPicPr>
        <p:blipFill>
          <a:blip r:embed="rId4">
            <a:alphaModFix/>
          </a:blip>
          <a:stretch>
            <a:fillRect/>
          </a:stretch>
        </p:blipFill>
        <p:spPr>
          <a:xfrm>
            <a:off x="6411399" y="3499375"/>
            <a:ext cx="1478200" cy="147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500">
                <a:latin typeface="Source Code Pro"/>
                <a:ea typeface="Source Code Pro"/>
                <a:cs typeface="Source Code Pro"/>
                <a:sym typeface="Source Code Pro"/>
              </a:rPr>
              <a:t>Summary</a:t>
            </a:r>
            <a:endParaRPr sz="3500">
              <a:latin typeface="Source Code Pro"/>
              <a:ea typeface="Source Code Pro"/>
              <a:cs typeface="Source Code Pro"/>
              <a:sym typeface="Source Code Pro"/>
            </a:endParaRPr>
          </a:p>
        </p:txBody>
      </p:sp>
      <p:sp>
        <p:nvSpPr>
          <p:cNvPr id="118" name="Shape 1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Goal: Give potential patients more information about choosing an Emergency Department</a:t>
            </a:r>
            <a:br>
              <a:rPr lang="en">
                <a:solidFill>
                  <a:srgbClr val="000000"/>
                </a:solidFill>
              </a:rPr>
            </a:b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Databases:</a:t>
            </a:r>
            <a:r>
              <a:rPr lang="en">
                <a:solidFill>
                  <a:srgbClr val="000000"/>
                </a:solidFill>
              </a:rPr>
              <a:t> Medicare.gov’s Hospital Compare and </a:t>
            </a:r>
            <a:r>
              <a:rPr lang="en">
                <a:solidFill>
                  <a:srgbClr val="000000"/>
                </a:solidFill>
              </a:rPr>
              <a:t>National Hospital Ambulatory Medical Care Survey Data</a:t>
            </a:r>
            <a:r>
              <a:rPr lang="en">
                <a:solidFill>
                  <a:srgbClr val="000000"/>
                </a:solidFill>
              </a:rPr>
              <a:t> </a:t>
            </a:r>
            <a:br>
              <a:rPr lang="en">
                <a:solidFill>
                  <a:srgbClr val="000000"/>
                </a:solidFill>
              </a:rPr>
            </a:b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APIs: Weather Underground and Google Maps</a:t>
            </a:r>
            <a:br>
              <a:rPr lang="en">
                <a:solidFill>
                  <a:srgbClr val="000000"/>
                </a:solidFill>
              </a:rPr>
            </a:br>
            <a:endParaRPr>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Final product: website displaying information for the five closest hospitals sorted by fastest total time</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1673650" y="1095775"/>
            <a:ext cx="7057500" cy="265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7200"/>
              <a:t>THANK YOU! </a:t>
            </a:r>
            <a:endParaRPr sz="7200"/>
          </a:p>
          <a:p>
            <a:pPr indent="0" lvl="0" marL="0">
              <a:spcBef>
                <a:spcPts val="0"/>
              </a:spcBef>
              <a:spcAft>
                <a:spcPts val="0"/>
              </a:spcAft>
              <a:buNone/>
            </a:pPr>
            <a:r>
              <a:rPr lang="en" sz="7200"/>
              <a:t>ANY QUESTIONS?</a:t>
            </a:r>
            <a:endParaRPr sz="7200"/>
          </a:p>
        </p:txBody>
      </p:sp>
      <p:pic>
        <p:nvPicPr>
          <p:cNvPr id="124" name="Shape 124"/>
          <p:cNvPicPr preferRelativeResize="0"/>
          <p:nvPr/>
        </p:nvPicPr>
        <p:blipFill>
          <a:blip r:embed="rId3">
            <a:alphaModFix/>
          </a:blip>
          <a:stretch>
            <a:fillRect/>
          </a:stretch>
        </p:blipFill>
        <p:spPr>
          <a:xfrm>
            <a:off x="5946550" y="2354975"/>
            <a:ext cx="3049425" cy="2654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