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8" r:id="rId3"/>
    <p:sldId id="265" r:id="rId4"/>
    <p:sldId id="266" r:id="rId5"/>
    <p:sldId id="284" r:id="rId6"/>
    <p:sldId id="276" r:id="rId7"/>
    <p:sldId id="269" r:id="rId8"/>
    <p:sldId id="282" r:id="rId9"/>
    <p:sldId id="268" r:id="rId10"/>
    <p:sldId id="267" r:id="rId11"/>
    <p:sldId id="270" r:id="rId12"/>
    <p:sldId id="271" r:id="rId13"/>
    <p:sldId id="272" r:id="rId14"/>
    <p:sldId id="273" r:id="rId15"/>
    <p:sldId id="280" r:id="rId16"/>
    <p:sldId id="274" r:id="rId17"/>
    <p:sldId id="275" r:id="rId18"/>
    <p:sldId id="277" r:id="rId19"/>
    <p:sldId id="279" r:id="rId20"/>
    <p:sldId id="281"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410206-8B10-4304-B95C-E4B0A255448A}" type="datetimeFigureOut">
              <a:rPr lang="en-US" smtClean="0"/>
              <a:t>11/14/2015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9983F-CC8C-4083-BBC6-BC6DB5E3EAB8}" type="slidenum">
              <a:rPr lang="en-US" smtClean="0"/>
              <a:t>‹#›</a:t>
            </a:fld>
            <a:endParaRPr lang="en-US"/>
          </a:p>
        </p:txBody>
      </p:sp>
    </p:spTree>
    <p:extLst>
      <p:ext uri="{BB962C8B-B14F-4D97-AF65-F5344CB8AC3E}">
        <p14:creationId xmlns:p14="http://schemas.microsoft.com/office/powerpoint/2010/main" val="3795359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ln/>
        </p:spPr>
        <p:txBody>
          <a:bodyPr/>
          <a:lstStyle/>
          <a:p>
            <a:fld id="{2A01CB4C-E031-4F7C-A140-C00C1D883989}" type="slidenum">
              <a:rPr lang="en-US" altLang="he-IL"/>
              <a:pPr/>
              <a:t>1</a:t>
            </a:fld>
            <a:endParaRPr lang="en-US" altLang="he-IL"/>
          </a:p>
        </p:txBody>
      </p:sp>
      <p:sp>
        <p:nvSpPr>
          <p:cNvPr id="6145"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Text Box 2"/>
          <p:cNvSpPr txBox="1">
            <a:spLocks noChangeArrowheads="1"/>
          </p:cNvSpPr>
          <p:nvPr/>
        </p:nvSpPr>
        <p:spPr bwMode="auto">
          <a:xfrm>
            <a:off x="755650" y="5078413"/>
            <a:ext cx="6046788"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p>
        </p:txBody>
      </p:sp>
    </p:spTree>
    <p:extLst>
      <p:ext uri="{BB962C8B-B14F-4D97-AF65-F5344CB8AC3E}">
        <p14:creationId xmlns:p14="http://schemas.microsoft.com/office/powerpoint/2010/main" val="42246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0"/>
          <p:cNvSpPr>
            <a:spLocks noGrp="1" noChangeArrowheads="1"/>
          </p:cNvSpPr>
          <p:nvPr>
            <p:ph type="sldNum"/>
          </p:nvPr>
        </p:nvSpPr>
        <p:spPr>
          <a:ln/>
        </p:spPr>
        <p:txBody>
          <a:bodyPr/>
          <a:lstStyle/>
          <a:p>
            <a:fld id="{0F8D8792-0E7E-4DD5-B5F2-C99505368BFB}" type="slidenum">
              <a:rPr lang="en-US" altLang="he-IL"/>
              <a:pPr/>
              <a:t>21</a:t>
            </a:fld>
            <a:endParaRPr lang="en-US" altLang="he-IL"/>
          </a:p>
        </p:txBody>
      </p:sp>
      <p:sp>
        <p:nvSpPr>
          <p:cNvPr id="8193" name="Rectangle 1"/>
          <p:cNvSpPr txBox="1">
            <a:spLocks noGrp="1" noRot="1" noChangeAspect="1" noChangeArrowheads="1"/>
          </p:cNvSpPr>
          <p:nvPr>
            <p:ph type="sldImg"/>
          </p:nvPr>
        </p:nvSpPr>
        <p:spPr bwMode="auto">
          <a:xfrm>
            <a:off x="0" y="0"/>
            <a:ext cx="1588" cy="158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p:cNvSpPr txBox="1">
            <a:spLocks noChangeArrowheads="1"/>
          </p:cNvSpPr>
          <p:nvPr/>
        </p:nvSpPr>
        <p:spPr bwMode="auto">
          <a:xfrm>
            <a:off x="755650" y="5078413"/>
            <a:ext cx="6046788" cy="481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p>
        </p:txBody>
      </p:sp>
    </p:spTree>
    <p:extLst>
      <p:ext uri="{BB962C8B-B14F-4D97-AF65-F5344CB8AC3E}">
        <p14:creationId xmlns:p14="http://schemas.microsoft.com/office/powerpoint/2010/main" val="704885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5A54A5-90BD-4583-A8BC-3BA4FFF7DAA5}"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219103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A54A5-90BD-4583-A8BC-3BA4FFF7DAA5}"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2597456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A54A5-90BD-4583-A8BC-3BA4FFF7DAA5}"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19123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5A54A5-90BD-4583-A8BC-3BA4FFF7DAA5}"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21115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5A54A5-90BD-4583-A8BC-3BA4FFF7DAA5}" type="datetimeFigureOut">
              <a:rPr lang="en-US" smtClean="0"/>
              <a:t>11/14/2015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68934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5A54A5-90BD-4583-A8BC-3BA4FFF7DAA5}"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25693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5A54A5-90BD-4583-A8BC-3BA4FFF7DAA5}" type="datetimeFigureOut">
              <a:rPr lang="en-US" smtClean="0"/>
              <a:t>11/14/2015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83796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5A54A5-90BD-4583-A8BC-3BA4FFF7DAA5}" type="datetimeFigureOut">
              <a:rPr lang="en-US" smtClean="0"/>
              <a:t>11/14/2015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725529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A54A5-90BD-4583-A8BC-3BA4FFF7DAA5}" type="datetimeFigureOut">
              <a:rPr lang="en-US" smtClean="0"/>
              <a:t>11/14/2015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2316752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A54A5-90BD-4583-A8BC-3BA4FFF7DAA5}"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56716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5A54A5-90BD-4583-A8BC-3BA4FFF7DAA5}" type="datetimeFigureOut">
              <a:rPr lang="en-US" smtClean="0"/>
              <a:t>11/14/2015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0CEE68-82C6-4FF2-B091-10F9CAD4E0FD}" type="slidenum">
              <a:rPr lang="en-US" smtClean="0"/>
              <a:t>‹#›</a:t>
            </a:fld>
            <a:endParaRPr lang="en-US"/>
          </a:p>
        </p:txBody>
      </p:sp>
    </p:spTree>
    <p:extLst>
      <p:ext uri="{BB962C8B-B14F-4D97-AF65-F5344CB8AC3E}">
        <p14:creationId xmlns:p14="http://schemas.microsoft.com/office/powerpoint/2010/main" val="3099632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A54A5-90BD-4583-A8BC-3BA4FFF7DAA5}" type="datetimeFigureOut">
              <a:rPr lang="en-US" smtClean="0"/>
              <a:t>11/14/2015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0CEE68-82C6-4FF2-B091-10F9CAD4E0FD}" type="slidenum">
              <a:rPr lang="en-US" smtClean="0"/>
              <a:t>‹#›</a:t>
            </a:fld>
            <a:endParaRPr lang="en-US"/>
          </a:p>
        </p:txBody>
      </p:sp>
    </p:spTree>
    <p:extLst>
      <p:ext uri="{BB962C8B-B14F-4D97-AF65-F5344CB8AC3E}">
        <p14:creationId xmlns:p14="http://schemas.microsoft.com/office/powerpoint/2010/main" val="3543044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 y="0"/>
            <a:ext cx="9142413"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4" name="Text Box 2"/>
          <p:cNvSpPr txBox="1">
            <a:spLocks noChangeArrowheads="1"/>
          </p:cNvSpPr>
          <p:nvPr/>
        </p:nvSpPr>
        <p:spPr bwMode="auto">
          <a:xfrm>
            <a:off x="2110015" y="2560413"/>
            <a:ext cx="5499100" cy="247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5pPr>
            <a:lvl6pPr marL="2514600" indent="-228600" defTabSz="449263" fontAlgn="base" hangingPunct="0">
              <a:lnSpc>
                <a:spcPct val="8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6pPr>
            <a:lvl7pPr marL="2971800" indent="-228600" defTabSz="449263" fontAlgn="base" hangingPunct="0">
              <a:lnSpc>
                <a:spcPct val="8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7pPr>
            <a:lvl8pPr marL="3429000" indent="-228600" defTabSz="449263" fontAlgn="base" hangingPunct="0">
              <a:lnSpc>
                <a:spcPct val="8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8pPr>
            <a:lvl9pPr marL="3886200" indent="-228600" defTabSz="449263" fontAlgn="base" hangingPunct="0">
              <a:lnSpc>
                <a:spcPct val="8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panose="020B0604020202020204" pitchFamily="34" charset="0"/>
                <a:cs typeface="Tahoma" panose="020B0604030504040204" pitchFamily="34" charset="0"/>
              </a:defRPr>
            </a:lvl9pPr>
          </a:lstStyle>
          <a:p>
            <a:pPr algn="ctr" hangingPunct="1">
              <a:lnSpc>
                <a:spcPct val="101000"/>
              </a:lnSpc>
              <a:buClrTx/>
              <a:buFontTx/>
              <a:buNone/>
            </a:pPr>
            <a:r>
              <a:rPr lang="en-US" altLang="he-IL" sz="6200" dirty="0">
                <a:latin typeface="Tahoma" panose="020B0604030504040204" pitchFamily="34" charset="0"/>
              </a:rPr>
              <a:t>MySQL </a:t>
            </a:r>
            <a:endParaRPr lang="en-US" altLang="he-IL" sz="6200" dirty="0" smtClean="0">
              <a:latin typeface="Tahoma" panose="020B0604030504040204" pitchFamily="34" charset="0"/>
            </a:endParaRPr>
          </a:p>
          <a:p>
            <a:pPr algn="ctr">
              <a:lnSpc>
                <a:spcPct val="101000"/>
              </a:lnSpc>
            </a:pPr>
            <a:r>
              <a:rPr lang="en-US" altLang="he-IL" sz="6200" dirty="0">
                <a:latin typeface="Tahoma" panose="020B0604030504040204" pitchFamily="34" charset="0"/>
              </a:rPr>
              <a:t>Administration</a:t>
            </a:r>
          </a:p>
        </p:txBody>
      </p:sp>
    </p:spTree>
    <p:extLst>
      <p:ext uri="{BB962C8B-B14F-4D97-AF65-F5344CB8AC3E}">
        <p14:creationId xmlns:p14="http://schemas.microsoft.com/office/powerpoint/2010/main" val="10372852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Snapshot-Based Backups</a:t>
            </a:r>
          </a:p>
        </p:txBody>
      </p:sp>
      <p:sp>
        <p:nvSpPr>
          <p:cNvPr id="8" name="Rectangle 1027"/>
          <p:cNvSpPr txBox="1">
            <a:spLocks noChangeArrowheads="1"/>
          </p:cNvSpPr>
          <p:nvPr/>
        </p:nvSpPr>
        <p:spPr>
          <a:xfrm>
            <a:off x="609600" y="1447800"/>
            <a:ext cx="7918450" cy="2667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Snapshot-based backups:</a:t>
            </a:r>
          </a:p>
          <a:p>
            <a:pPr lvl="1"/>
            <a:r>
              <a:rPr lang="en-US" dirty="0" smtClean="0"/>
              <a:t>Create a point-in-time “copy” of the data</a:t>
            </a:r>
          </a:p>
          <a:p>
            <a:pPr lvl="1"/>
            <a:r>
              <a:rPr lang="en-US" dirty="0" smtClean="0"/>
              <a:t>Provide a logically frozen version of the file system from which you can take MySQL backups</a:t>
            </a:r>
          </a:p>
          <a:p>
            <a:pPr lvl="1"/>
            <a:r>
              <a:rPr lang="en-US" dirty="0" smtClean="0"/>
              <a:t>Greatly reduce the time during which the database and applications are unavailable</a:t>
            </a:r>
          </a:p>
          <a:p>
            <a:r>
              <a:rPr lang="en-US" dirty="0" smtClean="0"/>
              <a:t>A raw backup is typically performed against the snapshot copy.</a:t>
            </a:r>
          </a:p>
        </p:txBody>
      </p:sp>
      <p:sp>
        <p:nvSpPr>
          <p:cNvPr id="9" name="Rectangle 8"/>
          <p:cNvSpPr/>
          <p:nvPr/>
        </p:nvSpPr>
        <p:spPr>
          <a:xfrm>
            <a:off x="628650" y="4001294"/>
            <a:ext cx="7560007" cy="670440"/>
          </a:xfrm>
          <a:prstGeom prst="rect">
            <a:avLst/>
          </a:prstGeom>
        </p:spPr>
        <p:txBody>
          <a:bodyPr wrap="square">
            <a:spAutoFit/>
          </a:bodyPr>
          <a:lstStyle/>
          <a:p>
            <a:pPr marL="228600" indent="-228600">
              <a:lnSpc>
                <a:spcPct val="70000"/>
              </a:lnSpc>
              <a:spcBef>
                <a:spcPts val="1000"/>
              </a:spcBef>
              <a:buFont typeface="Arial" panose="020B0604020202020204" pitchFamily="34" charset="0"/>
              <a:buChar char="•"/>
            </a:pPr>
            <a:r>
              <a:rPr lang="en-US" sz="2600" dirty="0"/>
              <a:t>can perform a hot backup of </a:t>
            </a:r>
            <a:r>
              <a:rPr lang="en-US" sz="2600" dirty="0" err="1"/>
              <a:t>InnoDB</a:t>
            </a:r>
            <a:r>
              <a:rPr lang="en-US" sz="2600" dirty="0"/>
              <a:t> tables; for other engines, </a:t>
            </a:r>
            <a:r>
              <a:rPr lang="en-US" sz="2600" dirty="0" smtClean="0"/>
              <a:t>perform </a:t>
            </a:r>
            <a:r>
              <a:rPr lang="en-US" sz="2600" dirty="0"/>
              <a:t>a warm backup.</a:t>
            </a:r>
          </a:p>
        </p:txBody>
      </p:sp>
    </p:spTree>
    <p:extLst>
      <p:ext uri="{BB962C8B-B14F-4D97-AF65-F5344CB8AC3E}">
        <p14:creationId xmlns:p14="http://schemas.microsoft.com/office/powerpoint/2010/main" val="4246750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Replication-Based Backups</a:t>
            </a:r>
          </a:p>
        </p:txBody>
      </p:sp>
      <p:sp>
        <p:nvSpPr>
          <p:cNvPr id="6" name="Rectangle 1027"/>
          <p:cNvSpPr txBox="1">
            <a:spLocks noChangeArrowheads="1"/>
          </p:cNvSpPr>
          <p:nvPr/>
        </p:nvSpPr>
        <p:spPr>
          <a:xfrm>
            <a:off x="609600" y="1447800"/>
            <a:ext cx="7918450" cy="41132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MySQL replication can be used for backups:</a:t>
            </a:r>
          </a:p>
          <a:p>
            <a:pPr lvl="2"/>
            <a:r>
              <a:rPr lang="en-US" dirty="0" smtClean="0"/>
              <a:t>The master is used for the production applications.</a:t>
            </a:r>
          </a:p>
          <a:p>
            <a:pPr lvl="2"/>
            <a:r>
              <a:rPr lang="en-US" dirty="0" smtClean="0"/>
              <a:t>A slave is used for cold backup .</a:t>
            </a:r>
          </a:p>
          <a:p>
            <a:pPr lvl="1"/>
            <a:r>
              <a:rPr lang="en-US" dirty="0" smtClean="0"/>
              <a:t>This eliminates the impact on production applications.</a:t>
            </a:r>
          </a:p>
          <a:p>
            <a:pPr lvl="1"/>
            <a:r>
              <a:rPr lang="en-US" dirty="0" smtClean="0"/>
              <a:t>Higher cost: There must be another server and storage to store replica of the database.</a:t>
            </a:r>
          </a:p>
        </p:txBody>
      </p:sp>
    </p:spTree>
    <p:extLst>
      <p:ext uri="{BB962C8B-B14F-4D97-AF65-F5344CB8AC3E}">
        <p14:creationId xmlns:p14="http://schemas.microsoft.com/office/powerpoint/2010/main" val="1528954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MySQL Enterprise Backup</a:t>
            </a:r>
          </a:p>
        </p:txBody>
      </p:sp>
      <p:sp>
        <p:nvSpPr>
          <p:cNvPr id="6" name="Rectangle 1027"/>
          <p:cNvSpPr txBox="1">
            <a:spLocks noChangeArrowheads="1"/>
          </p:cNvSpPr>
          <p:nvPr/>
        </p:nvSpPr>
        <p:spPr>
          <a:xfrm>
            <a:off x="609600" y="1447800"/>
            <a:ext cx="7918450" cy="41068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mtClean="0"/>
              <a:t>Hot backup</a:t>
            </a:r>
          </a:p>
          <a:p>
            <a:pPr lvl="2"/>
            <a:r>
              <a:rPr lang="en-US" smtClean="0"/>
              <a:t>InnoDB storage engine</a:t>
            </a:r>
          </a:p>
          <a:p>
            <a:pPr lvl="1"/>
            <a:r>
              <a:rPr lang="en-US" smtClean="0"/>
              <a:t>Warm backup</a:t>
            </a:r>
          </a:p>
          <a:p>
            <a:pPr lvl="2"/>
            <a:r>
              <a:rPr lang="en-US" smtClean="0"/>
              <a:t>Non-InnoDB storage engines</a:t>
            </a:r>
          </a:p>
          <a:p>
            <a:pPr lvl="1"/>
            <a:r>
              <a:rPr lang="en-US" smtClean="0"/>
              <a:t>Incremental backups:</a:t>
            </a:r>
          </a:p>
          <a:p>
            <a:pPr lvl="2"/>
            <a:r>
              <a:rPr lang="en-US" smtClean="0"/>
              <a:t>Back up data that changed since the previous backup </a:t>
            </a:r>
          </a:p>
          <a:p>
            <a:pPr lvl="2"/>
            <a:r>
              <a:rPr lang="en-US" smtClean="0"/>
              <a:t>Are primarily intended for InnoDB tables, or non-InnoDB tables that are read-only or rarely updated</a:t>
            </a:r>
          </a:p>
          <a:p>
            <a:pPr lvl="1"/>
            <a:r>
              <a:rPr lang="en-US" smtClean="0"/>
              <a:t>Single-file backups:</a:t>
            </a:r>
          </a:p>
          <a:p>
            <a:pPr lvl="2"/>
            <a:r>
              <a:rPr lang="en-US" smtClean="0"/>
              <a:t>Provide the ability to create a backup in a single-file format</a:t>
            </a:r>
          </a:p>
          <a:p>
            <a:pPr lvl="2"/>
            <a:r>
              <a:rPr lang="en-US" smtClean="0"/>
              <a:t>Can be streamed or piped to another process </a:t>
            </a:r>
          </a:p>
        </p:txBody>
      </p:sp>
    </p:spTree>
    <p:extLst>
      <p:ext uri="{BB962C8B-B14F-4D97-AF65-F5344CB8AC3E}">
        <p14:creationId xmlns:p14="http://schemas.microsoft.com/office/powerpoint/2010/main" val="488107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p:cNvSpPr/>
          <p:nvPr/>
        </p:nvSpPr>
        <p:spPr>
          <a:xfrm>
            <a:off x="628650" y="1316038"/>
            <a:ext cx="7886700" cy="4524315"/>
          </a:xfrm>
          <a:prstGeom prst="rect">
            <a:avLst/>
          </a:prstGeom>
        </p:spPr>
        <p:txBody>
          <a:bodyPr wrap="square">
            <a:spAutoFit/>
          </a:bodyPr>
          <a:lstStyle/>
          <a:p>
            <a:pPr lvl="1"/>
            <a:r>
              <a:rPr lang="en-US" b="1" dirty="0"/>
              <a:t>Hot Backup</a:t>
            </a:r>
          </a:p>
          <a:p>
            <a:pPr lvl="1"/>
            <a:r>
              <a:rPr lang="en-US" dirty="0"/>
              <a:t>Hot backups are performed while the database is running. This type of backup does not block normal database operations, and it captures even changes that occur while the backup is happening. </a:t>
            </a:r>
          </a:p>
          <a:p>
            <a:pPr lvl="1"/>
            <a:r>
              <a:rPr lang="en-US" dirty="0" smtClean="0"/>
              <a:t>For </a:t>
            </a:r>
            <a:r>
              <a:rPr lang="en-US" dirty="0" err="1" smtClean="0"/>
              <a:t>InnoDB</a:t>
            </a:r>
            <a:r>
              <a:rPr lang="en-US" dirty="0" smtClean="0"/>
              <a:t> tables</a:t>
            </a:r>
          </a:p>
          <a:p>
            <a:pPr lvl="1"/>
            <a:r>
              <a:rPr lang="en-US" b="1" dirty="0" smtClean="0"/>
              <a:t>Warm </a:t>
            </a:r>
            <a:r>
              <a:rPr lang="en-US" b="1" dirty="0"/>
              <a:t>Backup</a:t>
            </a:r>
          </a:p>
          <a:p>
            <a:pPr lvl="1"/>
            <a:r>
              <a:rPr lang="en-US" dirty="0"/>
              <a:t>For non-</a:t>
            </a:r>
            <a:r>
              <a:rPr lang="en-US" dirty="0" err="1"/>
              <a:t>InnoDB</a:t>
            </a:r>
            <a:r>
              <a:rPr lang="en-US" dirty="0"/>
              <a:t> storage engines, MySQL Enterprise Backup performs a warm backup in which the database tables can be read, but the database cannot be modified while the non-</a:t>
            </a:r>
            <a:r>
              <a:rPr lang="en-US" dirty="0" err="1"/>
              <a:t>InnoDB</a:t>
            </a:r>
            <a:r>
              <a:rPr lang="en-US" dirty="0"/>
              <a:t> backup runs.</a:t>
            </a:r>
          </a:p>
          <a:p>
            <a:pPr lvl="1"/>
            <a:r>
              <a:rPr lang="en-US" b="1" dirty="0"/>
              <a:t>Single-File Backup</a:t>
            </a:r>
          </a:p>
          <a:p>
            <a:pPr lvl="1"/>
            <a:r>
              <a:rPr lang="en-US" dirty="0"/>
              <a:t>Because the single-file backup can be streamed or piped to another process, such as a tape backup or a command such as </a:t>
            </a:r>
            <a:r>
              <a:rPr lang="en-US" dirty="0" err="1">
                <a:latin typeface="Courier New" panose="02070309020205020404" pitchFamily="49" charset="0"/>
              </a:rPr>
              <a:t>scp</a:t>
            </a:r>
            <a:r>
              <a:rPr lang="en-US" dirty="0"/>
              <a:t>, you can use this technique to put the</a:t>
            </a:r>
            <a:r>
              <a:rPr lang="en-US" b="1" dirty="0"/>
              <a:t> </a:t>
            </a:r>
            <a:r>
              <a:rPr lang="en-US" dirty="0"/>
              <a:t>backup on another storage device or server without significant storage overhead on the original database server.</a:t>
            </a:r>
          </a:p>
          <a:p>
            <a:pPr lvl="1"/>
            <a:endParaRPr lang="en-US" dirty="0"/>
          </a:p>
          <a:p>
            <a:pPr lvl="1"/>
            <a:r>
              <a:rPr lang="en-US" dirty="0"/>
              <a:t> </a:t>
            </a:r>
          </a:p>
        </p:txBody>
      </p:sp>
      <p:sp>
        <p:nvSpPr>
          <p:cNvPr id="6"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MySQL Enterprise Backup</a:t>
            </a:r>
          </a:p>
        </p:txBody>
      </p:sp>
    </p:spTree>
    <p:extLst>
      <p:ext uri="{BB962C8B-B14F-4D97-AF65-F5344CB8AC3E}">
        <p14:creationId xmlns:p14="http://schemas.microsoft.com/office/powerpoint/2010/main" val="8099573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051"/>
          <p:cNvSpPr>
            <a:spLocks noChangeArrowheads="1"/>
          </p:cNvSpPr>
          <p:nvPr/>
        </p:nvSpPr>
        <p:spPr bwMode="auto">
          <a:xfrm>
            <a:off x="650875" y="2590800"/>
            <a:ext cx="7848600" cy="1143000"/>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 name="Rectangle 1027"/>
          <p:cNvSpPr txBox="1">
            <a:spLocks noChangeArrowheads="1"/>
          </p:cNvSpPr>
          <p:nvPr/>
        </p:nvSpPr>
        <p:spPr>
          <a:xfrm>
            <a:off x="609600" y="1447800"/>
            <a:ext cx="7918450" cy="4002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b="1" dirty="0" err="1" smtClean="0">
                <a:solidFill>
                  <a:srgbClr val="FF0000"/>
                </a:solidFill>
                <a:latin typeface="Courier New" panose="02070309020205020404" pitchFamily="49" charset="0"/>
              </a:rPr>
              <a:t>mysqlbackup</a:t>
            </a:r>
            <a:r>
              <a:rPr lang="en-US" dirty="0" smtClean="0"/>
              <a:t> is an easy-to-use tool for all backup and restore operations. </a:t>
            </a:r>
          </a:p>
          <a:p>
            <a:pPr lvl="1"/>
            <a:r>
              <a:rPr lang="en-US" dirty="0" smtClean="0"/>
              <a:t>Basic usage:</a:t>
            </a:r>
            <a:endParaRPr lang="en-US" dirty="0" smtClean="0">
              <a:latin typeface="Courier New" panose="02070309020205020404" pitchFamily="49" charset="0"/>
            </a:endParaRPr>
          </a:p>
          <a:p>
            <a:pPr lvl="2">
              <a:spcBef>
                <a:spcPts val="1200"/>
              </a:spcBef>
              <a:buFont typeface="Arial" panose="020B0604020202020204" pitchFamily="34" charset="0"/>
              <a:buNone/>
            </a:pPr>
            <a:r>
              <a:rPr lang="en-US" b="1" dirty="0" err="1" smtClean="0">
                <a:solidFill>
                  <a:srgbClr val="FF0000"/>
                </a:solidFill>
                <a:latin typeface="Courier New" panose="02070309020205020404" pitchFamily="49" charset="0"/>
              </a:rPr>
              <a:t>mysqlbackup</a:t>
            </a:r>
            <a:r>
              <a:rPr lang="en-US" b="1" dirty="0" smtClean="0">
                <a:latin typeface="Courier New" panose="02070309020205020404" pitchFamily="49" charset="0"/>
              </a:rPr>
              <a:t> -u</a:t>
            </a:r>
            <a:r>
              <a:rPr lang="en-US" b="1" i="1" dirty="0" smtClean="0">
                <a:latin typeface="Courier New" panose="02070309020205020404" pitchFamily="49" charset="0"/>
              </a:rPr>
              <a:t>&lt;user&gt;</a:t>
            </a:r>
            <a:r>
              <a:rPr lang="en-US" b="1" dirty="0" smtClean="0">
                <a:latin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-p</a:t>
            </a:r>
            <a:r>
              <a:rPr lang="en-US" b="1" i="1" dirty="0" smtClean="0">
                <a:latin typeface="Courier New" panose="02070309020205020404" pitchFamily="49" charset="0"/>
                <a:cs typeface="Courier New" panose="02070309020205020404" pitchFamily="49" charset="0"/>
              </a:rPr>
              <a:t>&lt;password&gt; </a:t>
            </a:r>
            <a:r>
              <a:rPr lang="en-US" b="1" dirty="0" smtClean="0">
                <a:latin typeface="Courier New" panose="02070309020205020404" pitchFamily="49" charset="0"/>
              </a:rPr>
              <a:t/>
            </a:r>
            <a:br>
              <a:rPr lang="en-US" b="1" dirty="0" smtClean="0">
                <a:latin typeface="Courier New" panose="02070309020205020404" pitchFamily="49" charset="0"/>
              </a:rPr>
            </a:br>
            <a:r>
              <a:rPr lang="en-US" b="1" dirty="0" smtClean="0">
                <a:latin typeface="Courier New" panose="02070309020205020404" pitchFamily="49" charset="0"/>
              </a:rPr>
              <a:t>--</a:t>
            </a:r>
            <a:r>
              <a:rPr lang="en-US" b="1" dirty="0" err="1" smtClean="0">
                <a:latin typeface="Courier New" panose="02070309020205020404" pitchFamily="49" charset="0"/>
              </a:rPr>
              <a:t>backup_dir</a:t>
            </a:r>
            <a:r>
              <a:rPr lang="en-US" b="1" dirty="0" smtClean="0">
                <a:latin typeface="Courier New" panose="02070309020205020404" pitchFamily="49" charset="0"/>
              </a:rPr>
              <a:t>=</a:t>
            </a:r>
            <a:r>
              <a:rPr lang="en-US" b="1" i="1" dirty="0" smtClean="0">
                <a:latin typeface="Courier New" panose="02070309020205020404" pitchFamily="49" charset="0"/>
              </a:rPr>
              <a:t>&lt;backup-</a:t>
            </a:r>
            <a:r>
              <a:rPr lang="en-US" b="1" i="1" dirty="0" err="1" smtClean="0">
                <a:latin typeface="Courier New" panose="02070309020205020404" pitchFamily="49" charset="0"/>
              </a:rPr>
              <a:t>dir</a:t>
            </a:r>
            <a:r>
              <a:rPr lang="en-US" b="1" i="1" dirty="0" smtClean="0">
                <a:latin typeface="Courier New" panose="02070309020205020404" pitchFamily="49" charset="0"/>
              </a:rPr>
              <a:t>&gt;</a:t>
            </a:r>
          </a:p>
          <a:p>
            <a:pPr lvl="2">
              <a:buFont typeface="Arial" panose="020B0604020202020204" pitchFamily="34" charset="0"/>
              <a:buNone/>
            </a:pPr>
            <a:r>
              <a:rPr lang="en-US" b="1" dirty="0" smtClean="0">
                <a:latin typeface="Courier New" panose="02070309020205020404" pitchFamily="49" charset="0"/>
              </a:rPr>
              <a:t>	</a:t>
            </a:r>
            <a:r>
              <a:rPr lang="en-US" b="1" dirty="0" smtClean="0">
                <a:solidFill>
                  <a:schemeClr val="accent2"/>
                </a:solidFill>
                <a:latin typeface="Courier New" panose="02070309020205020404" pitchFamily="49" charset="0"/>
              </a:rPr>
              <a:t>backup-and-apply-log</a:t>
            </a:r>
          </a:p>
          <a:p>
            <a:pPr lvl="2">
              <a:spcBef>
                <a:spcPts val="1200"/>
              </a:spcBef>
            </a:pPr>
            <a:r>
              <a:rPr lang="en-US" b="1" dirty="0" smtClean="0">
                <a:solidFill>
                  <a:srgbClr val="FF0000"/>
                </a:solidFill>
                <a:latin typeface="Courier New" panose="02070309020205020404" pitchFamily="49" charset="0"/>
              </a:rPr>
              <a:t>backup</a:t>
            </a:r>
            <a:r>
              <a:rPr lang="en-US" dirty="0" smtClean="0"/>
              <a:t>: Performs the initial phase of a backup</a:t>
            </a:r>
          </a:p>
          <a:p>
            <a:pPr lvl="2"/>
            <a:r>
              <a:rPr lang="en-US" b="1" dirty="0" smtClean="0">
                <a:solidFill>
                  <a:srgbClr val="FF0000"/>
                </a:solidFill>
                <a:latin typeface="Courier New" panose="02070309020205020404" pitchFamily="49" charset="0"/>
              </a:rPr>
              <a:t>backup-and-apply-log</a:t>
            </a:r>
            <a:r>
              <a:rPr lang="en-US" dirty="0" smtClean="0"/>
              <a:t>: Includes the initial phase of the backup and the second phase, which brings the </a:t>
            </a:r>
            <a:r>
              <a:rPr lang="en-US" dirty="0" err="1" smtClean="0"/>
              <a:t>InnoDB</a:t>
            </a:r>
            <a:r>
              <a:rPr lang="en-US" dirty="0" smtClean="0"/>
              <a:t> tables in the backup up to date, including any changes made to the data while the backup was running</a:t>
            </a:r>
          </a:p>
        </p:txBody>
      </p:sp>
      <p:sp>
        <p:nvSpPr>
          <p:cNvPr id="7"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MySQL Enterprise Backup</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mysqlbackup</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67845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051"/>
          <p:cNvSpPr>
            <a:spLocks noChangeArrowheads="1"/>
          </p:cNvSpPr>
          <p:nvPr/>
        </p:nvSpPr>
        <p:spPr bwMode="auto">
          <a:xfrm>
            <a:off x="628650" y="2143127"/>
            <a:ext cx="7899400" cy="3306761"/>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 name="Rectangle 1027"/>
          <p:cNvSpPr txBox="1">
            <a:spLocks noChangeArrowheads="1"/>
          </p:cNvSpPr>
          <p:nvPr/>
        </p:nvSpPr>
        <p:spPr>
          <a:xfrm>
            <a:off x="609600" y="1447800"/>
            <a:ext cx="7918450" cy="400208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Creating </a:t>
            </a:r>
            <a:r>
              <a:rPr lang="en-US" dirty="0"/>
              <a:t>a Cloud Backup on Amazon S3</a:t>
            </a:r>
          </a:p>
          <a:p>
            <a:pPr lvl="1"/>
            <a:endParaRPr lang="en-US" dirty="0"/>
          </a:p>
          <a:p>
            <a:pPr marL="457200" lvl="1" indent="0">
              <a:buNone/>
            </a:pPr>
            <a:r>
              <a:rPr lang="en-US" dirty="0" err="1"/>
              <a:t>mysqlbackup</a:t>
            </a:r>
            <a:r>
              <a:rPr lang="en-US" dirty="0"/>
              <a:t>\</a:t>
            </a:r>
          </a:p>
          <a:p>
            <a:pPr marL="457200" lvl="1" indent="0">
              <a:buNone/>
            </a:pPr>
            <a:r>
              <a:rPr lang="en-US" dirty="0"/>
              <a:t>--cloud-service=s3 --cloud-</a:t>
            </a:r>
            <a:r>
              <a:rPr lang="en-US" dirty="0" err="1"/>
              <a:t>aws</a:t>
            </a:r>
            <a:r>
              <a:rPr lang="en-US" dirty="0"/>
              <a:t>-region=&lt;</a:t>
            </a:r>
            <a:r>
              <a:rPr lang="en-US" dirty="0" err="1"/>
              <a:t>aws</a:t>
            </a:r>
            <a:r>
              <a:rPr lang="en-US" dirty="0"/>
              <a:t> region&gt; \</a:t>
            </a:r>
          </a:p>
          <a:p>
            <a:pPr marL="457200" lvl="1" indent="0">
              <a:buNone/>
            </a:pPr>
            <a:r>
              <a:rPr lang="en-US" dirty="0"/>
              <a:t>--cloud-access-key-id=&lt;</a:t>
            </a:r>
            <a:r>
              <a:rPr lang="en-US" dirty="0" err="1"/>
              <a:t>aws</a:t>
            </a:r>
            <a:r>
              <a:rPr lang="en-US" dirty="0"/>
              <a:t> access key id&gt; --cloud-secret-access-key=&lt; </a:t>
            </a:r>
            <a:r>
              <a:rPr lang="en-US" dirty="0" err="1"/>
              <a:t>aws</a:t>
            </a:r>
            <a:r>
              <a:rPr lang="en-US" dirty="0"/>
              <a:t> secret access key&gt; \</a:t>
            </a:r>
          </a:p>
          <a:p>
            <a:pPr marL="457200" lvl="1" indent="0">
              <a:buNone/>
            </a:pPr>
            <a:r>
              <a:rPr lang="en-US" dirty="0"/>
              <a:t>--cloud-bucket=&lt;s3 bucket name&gt; --cloud-object-key=&lt;</a:t>
            </a:r>
            <a:r>
              <a:rPr lang="en-US" dirty="0" err="1"/>
              <a:t>aws</a:t>
            </a:r>
            <a:r>
              <a:rPr lang="en-US" dirty="0"/>
              <a:t> object key&gt; \</a:t>
            </a:r>
          </a:p>
          <a:p>
            <a:pPr marL="457200" lvl="1" indent="0">
              <a:buNone/>
            </a:pPr>
            <a:r>
              <a:rPr lang="en-US" dirty="0"/>
              <a:t>--backup-</a:t>
            </a:r>
            <a:r>
              <a:rPr lang="en-US" dirty="0" err="1"/>
              <a:t>dir</a:t>
            </a:r>
            <a:r>
              <a:rPr lang="en-US" dirty="0"/>
              <a:t>=/home/user/dba/s3backuptmpdir \</a:t>
            </a:r>
          </a:p>
          <a:p>
            <a:pPr marL="457200" lvl="1" indent="0">
              <a:buNone/>
            </a:pPr>
            <a:r>
              <a:rPr lang="en-US" dirty="0"/>
              <a:t>--backup-image=- \</a:t>
            </a:r>
          </a:p>
          <a:p>
            <a:pPr marL="457200" lvl="1" indent="0">
              <a:buNone/>
            </a:pPr>
            <a:r>
              <a:rPr lang="en-US" dirty="0"/>
              <a:t>backup-to-image</a:t>
            </a:r>
            <a:endParaRPr lang="en-US" dirty="0" smtClean="0"/>
          </a:p>
        </p:txBody>
      </p:sp>
      <p:sp>
        <p:nvSpPr>
          <p:cNvPr id="7"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MySQL Enterprise Backup</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mysqlbackup</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865349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051"/>
          <p:cNvSpPr>
            <a:spLocks noChangeArrowheads="1"/>
          </p:cNvSpPr>
          <p:nvPr/>
        </p:nvSpPr>
        <p:spPr bwMode="auto">
          <a:xfrm>
            <a:off x="590550" y="2306472"/>
            <a:ext cx="7924800" cy="728663"/>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6" name="Rectangle 1026"/>
          <p:cNvSpPr txBox="1">
            <a:spLocks noChangeArrowheads="1"/>
          </p:cNvSpPr>
          <p:nvPr/>
        </p:nvSpPr>
        <p:spPr>
          <a:xfrm>
            <a:off x="590550" y="917410"/>
            <a:ext cx="7918450" cy="876300"/>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Restoring a Backup with </a:t>
            </a:r>
            <a:r>
              <a:rPr lang="en-US" dirty="0" err="1" smtClean="0">
                <a:latin typeface="Courier New" panose="02070309020205020404" pitchFamily="49" charset="0"/>
                <a:cs typeface="Courier New" panose="02070309020205020404" pitchFamily="49" charset="0"/>
              </a:rPr>
              <a:t>mysqlbackup</a:t>
            </a:r>
            <a:endParaRPr lang="en-US" dirty="0" smtClean="0">
              <a:latin typeface="Courier New" panose="02070309020205020404" pitchFamily="49" charset="0"/>
              <a:cs typeface="Courier New" panose="02070309020205020404" pitchFamily="49" charset="0"/>
            </a:endParaRPr>
          </a:p>
        </p:txBody>
      </p:sp>
      <p:sp>
        <p:nvSpPr>
          <p:cNvPr id="7" name="Rectangle 1027"/>
          <p:cNvSpPr txBox="1">
            <a:spLocks noChangeArrowheads="1"/>
          </p:cNvSpPr>
          <p:nvPr/>
        </p:nvSpPr>
        <p:spPr>
          <a:xfrm>
            <a:off x="590550" y="1925472"/>
            <a:ext cx="7918450" cy="25923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charset="0"/>
              <a:buNone/>
              <a:defRPr/>
            </a:pPr>
            <a:r>
              <a:rPr lang="en-US" dirty="0" smtClean="0"/>
              <a:t>Basic usage:</a:t>
            </a:r>
          </a:p>
          <a:p>
            <a:pPr lvl="2">
              <a:buFont typeface="Arial" charset="0"/>
              <a:buNone/>
              <a:defRPr/>
            </a:pPr>
            <a:r>
              <a:rPr lang="en-US" b="1" dirty="0" err="1" smtClean="0">
                <a:solidFill>
                  <a:srgbClr val="FF0000"/>
                </a:solidFill>
                <a:latin typeface="Courier New" pitchFamily="49" charset="0"/>
              </a:rPr>
              <a:t>mysqlbackup</a:t>
            </a:r>
            <a:r>
              <a:rPr lang="en-US" b="1" dirty="0" smtClean="0">
                <a:latin typeface="Courier New" pitchFamily="49" charset="0"/>
              </a:rPr>
              <a:t> --backup-</a:t>
            </a:r>
            <a:r>
              <a:rPr lang="en-US" b="1" dirty="0" err="1" smtClean="0">
                <a:latin typeface="Courier New" pitchFamily="49" charset="0"/>
              </a:rPr>
              <a:t>dir</a:t>
            </a:r>
            <a:r>
              <a:rPr lang="en-US" b="1" dirty="0" smtClean="0">
                <a:latin typeface="Courier New" pitchFamily="49" charset="0"/>
              </a:rPr>
              <a:t>=</a:t>
            </a:r>
            <a:r>
              <a:rPr lang="en-US" b="1" i="1" dirty="0" smtClean="0">
                <a:latin typeface="Courier New" pitchFamily="49" charset="0"/>
              </a:rPr>
              <a:t>&lt;backup-</a:t>
            </a:r>
            <a:r>
              <a:rPr lang="en-US" b="1" i="1" dirty="0" err="1" smtClean="0">
                <a:latin typeface="Courier New" pitchFamily="49" charset="0"/>
              </a:rPr>
              <a:t>dir</a:t>
            </a:r>
            <a:r>
              <a:rPr lang="en-US" b="1" i="1" dirty="0" smtClean="0">
                <a:latin typeface="Courier New" pitchFamily="49" charset="0"/>
              </a:rPr>
              <a:t>&gt;</a:t>
            </a:r>
            <a:r>
              <a:rPr lang="en-US" b="1" dirty="0" smtClean="0">
                <a:latin typeface="Courier New" pitchFamily="49" charset="0"/>
              </a:rPr>
              <a:t> </a:t>
            </a:r>
          </a:p>
          <a:p>
            <a:pPr lvl="2">
              <a:buFont typeface="Arial" charset="0"/>
              <a:buNone/>
              <a:defRPr/>
            </a:pPr>
            <a:r>
              <a:rPr lang="en-US" b="1" dirty="0" smtClean="0">
                <a:latin typeface="Courier New" pitchFamily="49" charset="0"/>
              </a:rPr>
              <a:t>   </a:t>
            </a:r>
            <a:r>
              <a:rPr lang="en-US" b="1" dirty="0" smtClean="0">
                <a:solidFill>
                  <a:schemeClr val="accent2"/>
                </a:solidFill>
                <a:latin typeface="Courier New" pitchFamily="49" charset="0"/>
              </a:rPr>
              <a:t>copy-back</a:t>
            </a:r>
          </a:p>
          <a:p>
            <a:pPr lvl="1">
              <a:buFont typeface="Arial" charset="0"/>
              <a:buChar char="•"/>
              <a:defRPr/>
            </a:pPr>
            <a:endParaRPr lang="en-US" b="1" i="1" dirty="0">
              <a:solidFill>
                <a:srgbClr val="FF0000"/>
              </a:solidFill>
              <a:latin typeface="Courier New" pitchFamily="49" charset="0"/>
            </a:endParaRPr>
          </a:p>
          <a:p>
            <a:pPr lvl="1">
              <a:buFont typeface="Arial" charset="0"/>
              <a:buChar char="•"/>
              <a:defRPr/>
            </a:pPr>
            <a:r>
              <a:rPr lang="en-US" b="1" i="1" dirty="0" smtClean="0">
                <a:solidFill>
                  <a:srgbClr val="FF0000"/>
                </a:solidFill>
                <a:latin typeface="Courier New" pitchFamily="49" charset="0"/>
              </a:rPr>
              <a:t>&lt;backup-</a:t>
            </a:r>
            <a:r>
              <a:rPr lang="en-US" b="1" i="1" dirty="0" err="1" smtClean="0">
                <a:solidFill>
                  <a:srgbClr val="FF0000"/>
                </a:solidFill>
                <a:latin typeface="Courier New" pitchFamily="49" charset="0"/>
              </a:rPr>
              <a:t>dir</a:t>
            </a:r>
            <a:r>
              <a:rPr lang="en-US" b="1" i="1" dirty="0" smtClean="0">
                <a:solidFill>
                  <a:srgbClr val="FF0000"/>
                </a:solidFill>
                <a:latin typeface="Courier New" pitchFamily="49" charset="0"/>
              </a:rPr>
              <a:t>&gt;</a:t>
            </a:r>
            <a:r>
              <a:rPr lang="en-US" dirty="0" smtClean="0"/>
              <a:t>: Specifies where the backed up files are stored</a:t>
            </a:r>
          </a:p>
          <a:p>
            <a:pPr lvl="1">
              <a:buFont typeface="Arial" charset="0"/>
              <a:buChar char="•"/>
              <a:defRPr/>
            </a:pPr>
            <a:r>
              <a:rPr lang="en-US" b="1" dirty="0" smtClean="0">
                <a:solidFill>
                  <a:srgbClr val="FF0000"/>
                </a:solidFill>
                <a:latin typeface="Courier New" pitchFamily="49" charset="0"/>
              </a:rPr>
              <a:t>copy-back</a:t>
            </a:r>
            <a:r>
              <a:rPr lang="en-US" dirty="0" smtClean="0"/>
              <a:t>: Tells </a:t>
            </a:r>
            <a:r>
              <a:rPr lang="en-US" b="1" dirty="0" err="1" smtClean="0">
                <a:solidFill>
                  <a:srgbClr val="FF0000"/>
                </a:solidFill>
                <a:latin typeface="Courier New" pitchFamily="49" charset="0"/>
              </a:rPr>
              <a:t>mysqlbackup</a:t>
            </a:r>
            <a:r>
              <a:rPr lang="en-US" dirty="0" smtClean="0"/>
              <a:t> to perform a restore operation</a:t>
            </a:r>
          </a:p>
        </p:txBody>
      </p:sp>
    </p:spTree>
    <p:extLst>
      <p:ext uri="{BB962C8B-B14F-4D97-AF65-F5344CB8AC3E}">
        <p14:creationId xmlns:p14="http://schemas.microsoft.com/office/powerpoint/2010/main" val="2640591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p:cNvSpPr/>
          <p:nvPr/>
        </p:nvSpPr>
        <p:spPr>
          <a:xfrm>
            <a:off x="2475809" y="326728"/>
            <a:ext cx="4067588" cy="559192"/>
          </a:xfrm>
          <a:prstGeom prst="rect">
            <a:avLst/>
          </a:prstGeom>
        </p:spPr>
        <p:txBody>
          <a:bodyPr wrap="none">
            <a:spAutoFit/>
          </a:bodyPr>
          <a:lstStyle/>
          <a:p>
            <a:pPr>
              <a:lnSpc>
                <a:spcPct val="80000"/>
              </a:lnSpc>
              <a:spcBef>
                <a:spcPct val="0"/>
              </a:spcBef>
            </a:pPr>
            <a:r>
              <a:rPr lang="en-US" sz="3700" dirty="0" err="1">
                <a:latin typeface="+mj-lt"/>
                <a:ea typeface="+mj-ea"/>
                <a:cs typeface="+mj-cs"/>
              </a:rPr>
              <a:t>Percona</a:t>
            </a:r>
            <a:r>
              <a:rPr lang="en-US" sz="3700" dirty="0">
                <a:latin typeface="+mj-lt"/>
                <a:ea typeface="+mj-ea"/>
                <a:cs typeface="+mj-cs"/>
              </a:rPr>
              <a:t> </a:t>
            </a:r>
            <a:r>
              <a:rPr lang="en-US" sz="3700" dirty="0" err="1">
                <a:latin typeface="+mj-lt"/>
                <a:ea typeface="+mj-ea"/>
                <a:cs typeface="+mj-cs"/>
              </a:rPr>
              <a:t>Xtrabackup</a:t>
            </a:r>
            <a:r>
              <a:rPr lang="en-US" sz="3700" dirty="0">
                <a:latin typeface="+mj-lt"/>
                <a:ea typeface="+mj-ea"/>
                <a:cs typeface="+mj-cs"/>
              </a:rPr>
              <a:t> </a:t>
            </a:r>
          </a:p>
        </p:txBody>
      </p:sp>
      <p:sp>
        <p:nvSpPr>
          <p:cNvPr id="7" name="Rectangle 6"/>
          <p:cNvSpPr/>
          <p:nvPr/>
        </p:nvSpPr>
        <p:spPr>
          <a:xfrm>
            <a:off x="415274" y="1234406"/>
            <a:ext cx="8188657" cy="2225225"/>
          </a:xfrm>
          <a:prstGeom prst="rect">
            <a:avLst/>
          </a:prstGeom>
        </p:spPr>
        <p:txBody>
          <a:bodyPr wrap="square">
            <a:spAutoFit/>
          </a:bodyPr>
          <a:lstStyle/>
          <a:p>
            <a:pPr lvl="2">
              <a:lnSpc>
                <a:spcPct val="90000"/>
              </a:lnSpc>
              <a:spcBef>
                <a:spcPts val="500"/>
              </a:spcBef>
            </a:pPr>
            <a:r>
              <a:rPr lang="en-US" sz="2200" dirty="0"/>
              <a:t>One of the strongest and widely used solutions for consistently backing up MySQL files focused on </a:t>
            </a:r>
            <a:r>
              <a:rPr lang="en-US" sz="2200" dirty="0" err="1"/>
              <a:t>Xtradb</a:t>
            </a:r>
            <a:r>
              <a:rPr lang="en-US" sz="2200" dirty="0"/>
              <a:t>/</a:t>
            </a:r>
            <a:r>
              <a:rPr lang="en-US" sz="2200" dirty="0" err="1"/>
              <a:t>Innodb</a:t>
            </a:r>
            <a:r>
              <a:rPr lang="en-US" sz="2200" dirty="0"/>
              <a:t> but also support for non-transactional tables too. </a:t>
            </a:r>
            <a:r>
              <a:rPr lang="en-US" sz="2200" dirty="0" err="1"/>
              <a:t>Xtrabackup</a:t>
            </a:r>
            <a:r>
              <a:rPr lang="en-US" sz="2200" dirty="0"/>
              <a:t> makes use of the </a:t>
            </a:r>
            <a:r>
              <a:rPr lang="en-US" sz="2200" dirty="0" err="1"/>
              <a:t>XtraDB</a:t>
            </a:r>
            <a:r>
              <a:rPr lang="en-US" sz="2200" dirty="0"/>
              <a:t>/ </a:t>
            </a:r>
            <a:r>
              <a:rPr lang="en-US" sz="2200" dirty="0" err="1"/>
              <a:t>InnoDB</a:t>
            </a:r>
            <a:r>
              <a:rPr lang="en-US" sz="2200" dirty="0"/>
              <a:t> crash recovery cycle to apply the redo logs to the data when preparing for a restore. This prepare phase can happen at the end of the backup or as part of the recovery phase. </a:t>
            </a:r>
          </a:p>
        </p:txBody>
      </p:sp>
      <p:sp>
        <p:nvSpPr>
          <p:cNvPr id="10" name="Rectangle 2051"/>
          <p:cNvSpPr>
            <a:spLocks noChangeArrowheads="1"/>
          </p:cNvSpPr>
          <p:nvPr/>
        </p:nvSpPr>
        <p:spPr bwMode="auto">
          <a:xfrm>
            <a:off x="1068221" y="4363383"/>
            <a:ext cx="7924800" cy="1325835"/>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
        <p:nvSpPr>
          <p:cNvPr id="9" name="Rectangle 8"/>
          <p:cNvSpPr/>
          <p:nvPr/>
        </p:nvSpPr>
        <p:spPr>
          <a:xfrm>
            <a:off x="1432589" y="3891803"/>
            <a:ext cx="7397086" cy="1797415"/>
          </a:xfrm>
          <a:prstGeom prst="rect">
            <a:avLst/>
          </a:prstGeom>
        </p:spPr>
        <p:txBody>
          <a:bodyPr wrap="square">
            <a:spAutoFit/>
          </a:bodyPr>
          <a:lstStyle/>
          <a:p>
            <a:pPr marL="228600" indent="-228600">
              <a:lnSpc>
                <a:spcPct val="80000"/>
              </a:lnSpc>
              <a:spcBef>
                <a:spcPts val="1000"/>
              </a:spcBef>
              <a:defRPr/>
            </a:pPr>
            <a:r>
              <a:rPr lang="en-US" sz="2600" dirty="0"/>
              <a:t>Full </a:t>
            </a:r>
            <a:r>
              <a:rPr lang="en-US" sz="2600" dirty="0" smtClean="0"/>
              <a:t>Backup</a:t>
            </a:r>
            <a:endParaRPr lang="en-US" sz="2600" dirty="0"/>
          </a:p>
          <a:p>
            <a:r>
              <a:rPr lang="en-US" dirty="0" smtClean="0"/>
              <a:t> </a:t>
            </a:r>
          </a:p>
          <a:p>
            <a:r>
              <a:rPr lang="en-US" dirty="0" err="1">
                <a:solidFill>
                  <a:srgbClr val="FF0000"/>
                </a:solidFill>
              </a:rPr>
              <a:t>innobackupex</a:t>
            </a:r>
            <a:r>
              <a:rPr lang="en-US" dirty="0">
                <a:solidFill>
                  <a:srgbClr val="FF0000"/>
                </a:solidFill>
              </a:rPr>
              <a:t> </a:t>
            </a:r>
            <a:r>
              <a:rPr lang="en-US" dirty="0" smtClean="0"/>
              <a:t>–socket=</a:t>
            </a:r>
            <a:r>
              <a:rPr lang="en-US" dirty="0" err="1" smtClean="0"/>
              <a:t>mysql.sock</a:t>
            </a:r>
            <a:r>
              <a:rPr lang="en-US" dirty="0" smtClean="0"/>
              <a:t> </a:t>
            </a:r>
          </a:p>
          <a:p>
            <a:r>
              <a:rPr lang="en-US" dirty="0" smtClean="0"/>
              <a:t>--port=3306 </a:t>
            </a:r>
            <a:r>
              <a:rPr lang="en-US" dirty="0"/>
              <a:t>--databases=world --user=root </a:t>
            </a:r>
            <a:r>
              <a:rPr lang="en-US" dirty="0" smtClean="0"/>
              <a:t>--password=oracle </a:t>
            </a:r>
            <a:r>
              <a:rPr lang="en-US" dirty="0"/>
              <a:t>/u01/backup</a:t>
            </a:r>
            <a:r>
              <a:rPr lang="en-US" dirty="0" smtClean="0"/>
              <a:t>/</a:t>
            </a:r>
          </a:p>
          <a:p>
            <a:r>
              <a:rPr lang="en-US" dirty="0" err="1">
                <a:solidFill>
                  <a:srgbClr val="FF0000"/>
                </a:solidFill>
              </a:rPr>
              <a:t>innobackupex</a:t>
            </a:r>
            <a:r>
              <a:rPr lang="en-US" dirty="0">
                <a:solidFill>
                  <a:srgbClr val="FF0000"/>
                </a:solidFill>
              </a:rPr>
              <a:t> </a:t>
            </a:r>
            <a:r>
              <a:rPr lang="en-US" dirty="0"/>
              <a:t>--socket=/u01/data/mysql01/</a:t>
            </a:r>
            <a:r>
              <a:rPr lang="en-US" dirty="0" err="1"/>
              <a:t>mysql.sock</a:t>
            </a:r>
            <a:r>
              <a:rPr lang="en-US" dirty="0"/>
              <a:t> --user=root --password=oracle --apply-log /backup/</a:t>
            </a:r>
            <a:endParaRPr lang="en-US" dirty="0" smtClean="0"/>
          </a:p>
        </p:txBody>
      </p:sp>
    </p:spTree>
    <p:extLst>
      <p:ext uri="{BB962C8B-B14F-4D97-AF65-F5344CB8AC3E}">
        <p14:creationId xmlns:p14="http://schemas.microsoft.com/office/powerpoint/2010/main" val="10636645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9"/>
          <p:cNvSpPr/>
          <p:nvPr/>
        </p:nvSpPr>
        <p:spPr>
          <a:xfrm>
            <a:off x="417096" y="230190"/>
            <a:ext cx="6962272" cy="559192"/>
          </a:xfrm>
          <a:prstGeom prst="rect">
            <a:avLst/>
          </a:prstGeom>
        </p:spPr>
        <p:txBody>
          <a:bodyPr wrap="square">
            <a:spAutoFit/>
          </a:bodyPr>
          <a:lstStyle/>
          <a:p>
            <a:pPr>
              <a:lnSpc>
                <a:spcPct val="80000"/>
              </a:lnSpc>
              <a:spcBef>
                <a:spcPct val="0"/>
              </a:spcBef>
            </a:pPr>
            <a:r>
              <a:rPr lang="en-US" sz="3700" dirty="0" smtClean="0">
                <a:latin typeface="+mj-lt"/>
                <a:ea typeface="+mj-ea"/>
                <a:cs typeface="+mj-cs"/>
              </a:rPr>
              <a:t>FLUSH </a:t>
            </a:r>
            <a:r>
              <a:rPr lang="en-US" sz="3700" dirty="0">
                <a:latin typeface="+mj-lt"/>
                <a:ea typeface="+mj-ea"/>
                <a:cs typeface="+mj-cs"/>
              </a:rPr>
              <a:t>TABLES WITH READ </a:t>
            </a:r>
            <a:r>
              <a:rPr lang="en-US" sz="3700" dirty="0" smtClean="0">
                <a:latin typeface="+mj-lt"/>
                <a:ea typeface="+mj-ea"/>
                <a:cs typeface="+mj-cs"/>
              </a:rPr>
              <a:t>LOCK</a:t>
            </a:r>
            <a:endParaRPr lang="en-US" sz="3700" dirty="0">
              <a:latin typeface="+mj-lt"/>
              <a:ea typeface="+mj-ea"/>
              <a:cs typeface="+mj-cs"/>
            </a:endParaRPr>
          </a:p>
        </p:txBody>
      </p:sp>
      <p:sp>
        <p:nvSpPr>
          <p:cNvPr id="12" name="Rectangle 11"/>
          <p:cNvSpPr/>
          <p:nvPr/>
        </p:nvSpPr>
        <p:spPr>
          <a:xfrm>
            <a:off x="957511" y="1689051"/>
            <a:ext cx="7557839" cy="4031873"/>
          </a:xfrm>
          <a:prstGeom prst="rect">
            <a:avLst/>
          </a:prstGeom>
        </p:spPr>
        <p:txBody>
          <a:bodyPr wrap="square">
            <a:spAutoFit/>
          </a:bodyPr>
          <a:lstStyle/>
          <a:p>
            <a:pPr marL="342900" indent="-342900">
              <a:buFont typeface="Arial" panose="020B0604020202020204" pitchFamily="34" charset="0"/>
              <a:buChar char="•"/>
            </a:pPr>
            <a:r>
              <a:rPr lang="en-US" sz="2200" dirty="0"/>
              <a:t>Many backup tools including </a:t>
            </a:r>
            <a:r>
              <a:rPr lang="en-US" sz="2200" dirty="0" err="1"/>
              <a:t>Percona</a:t>
            </a:r>
            <a:r>
              <a:rPr lang="en-US" sz="2200" dirty="0"/>
              <a:t> </a:t>
            </a:r>
            <a:r>
              <a:rPr lang="en-US" sz="2200" dirty="0" err="1"/>
              <a:t>Xtrabackup</a:t>
            </a:r>
            <a:r>
              <a:rPr lang="en-US" sz="2200" dirty="0"/>
              <a:t>, </a:t>
            </a:r>
            <a:r>
              <a:rPr lang="en-US" sz="2200" dirty="0" err="1" smtClean="0"/>
              <a:t>MyLVMBackup,MEB</a:t>
            </a:r>
            <a:r>
              <a:rPr lang="en-US" sz="2200" dirty="0" smtClean="0"/>
              <a:t> and </a:t>
            </a:r>
            <a:r>
              <a:rPr lang="en-US" sz="2200" dirty="0"/>
              <a:t>others use </a:t>
            </a:r>
            <a:endParaRPr lang="en-US" sz="2200" dirty="0" smtClean="0"/>
          </a:p>
          <a:p>
            <a:r>
              <a:rPr lang="en-US" sz="2200" dirty="0" smtClean="0">
                <a:solidFill>
                  <a:srgbClr val="FF0000"/>
                </a:solidFill>
              </a:rPr>
              <a:t>FLUSH </a:t>
            </a:r>
            <a:r>
              <a:rPr lang="en-US" sz="2200" dirty="0">
                <a:solidFill>
                  <a:srgbClr val="FF0000"/>
                </a:solidFill>
              </a:rPr>
              <a:t>TABLES WITH READ LOCK </a:t>
            </a:r>
            <a:endParaRPr lang="en-US" sz="2200" dirty="0" smtClean="0">
              <a:solidFill>
                <a:srgbClr val="FF0000"/>
              </a:solidFill>
            </a:endParaRPr>
          </a:p>
          <a:p>
            <a:r>
              <a:rPr lang="en-US" sz="2200" dirty="0" smtClean="0"/>
              <a:t>to </a:t>
            </a:r>
            <a:r>
              <a:rPr lang="en-US" sz="2200" dirty="0"/>
              <a:t>temporary make MySQL read only</a:t>
            </a:r>
            <a:r>
              <a:rPr lang="en-US" sz="2200" dirty="0" smtClean="0"/>
              <a:t>.</a:t>
            </a:r>
          </a:p>
          <a:p>
            <a:endParaRPr lang="en-US" sz="2400" dirty="0" smtClean="0"/>
          </a:p>
          <a:p>
            <a:pPr marL="342900" indent="-342900">
              <a:buFont typeface="Arial" panose="020B0604020202020204" pitchFamily="34" charset="0"/>
              <a:buChar char="•"/>
            </a:pPr>
            <a:r>
              <a:rPr lang="en-US" sz="2400" dirty="0"/>
              <a:t>T</a:t>
            </a:r>
            <a:r>
              <a:rPr lang="en-US" sz="2400" dirty="0" smtClean="0"/>
              <a:t>he </a:t>
            </a:r>
            <a:r>
              <a:rPr lang="en-US" sz="2400" dirty="0"/>
              <a:t>impact of </a:t>
            </a:r>
            <a:r>
              <a:rPr lang="en-US" sz="2400" b="1" dirty="0"/>
              <a:t>FLUSH TABLES WITH READ LOCK</a:t>
            </a:r>
            <a:r>
              <a:rPr lang="en-US" sz="2400" dirty="0"/>
              <a:t> can be quite large because of the time it may take to complete this </a:t>
            </a:r>
            <a:r>
              <a:rPr lang="en-US" sz="2400" dirty="0" smtClean="0"/>
              <a:t>statement</a:t>
            </a:r>
          </a:p>
          <a:p>
            <a:endParaRPr lang="en-US" sz="2400" dirty="0" smtClean="0"/>
          </a:p>
          <a:p>
            <a:pPr marL="342900" indent="-342900">
              <a:buFont typeface="Arial" panose="020B0604020202020204" pitchFamily="34" charset="0"/>
              <a:buChar char="•"/>
            </a:pPr>
            <a:r>
              <a:rPr lang="en-US" sz="2400" b="1" dirty="0"/>
              <a:t>FLUSH TABLES WITH READ </a:t>
            </a:r>
            <a:r>
              <a:rPr lang="en-US" sz="2400" b="1" dirty="0" smtClean="0"/>
              <a:t>LOCK will wait to other </a:t>
            </a:r>
            <a:r>
              <a:rPr lang="en-US" sz="2000" b="1" dirty="0"/>
              <a:t>READ LOCK </a:t>
            </a:r>
            <a:r>
              <a:rPr lang="en-US" sz="2000" b="1" dirty="0" smtClean="0"/>
              <a:t> like long “ </a:t>
            </a:r>
            <a:r>
              <a:rPr lang="en-US" sz="2400" dirty="0" smtClean="0"/>
              <a:t>full join” </a:t>
            </a:r>
            <a:endParaRPr lang="en-US" sz="2200" dirty="0"/>
          </a:p>
        </p:txBody>
      </p:sp>
      <p:sp>
        <p:nvSpPr>
          <p:cNvPr id="7" name="Rectangle 2051"/>
          <p:cNvSpPr>
            <a:spLocks noChangeArrowheads="1"/>
          </p:cNvSpPr>
          <p:nvPr/>
        </p:nvSpPr>
        <p:spPr bwMode="auto">
          <a:xfrm>
            <a:off x="742950" y="2376985"/>
            <a:ext cx="7772400" cy="366215"/>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a:p>
        </p:txBody>
      </p:sp>
    </p:spTree>
    <p:extLst>
      <p:ext uri="{BB962C8B-B14F-4D97-AF65-F5344CB8AC3E}">
        <p14:creationId xmlns:p14="http://schemas.microsoft.com/office/powerpoint/2010/main" val="51712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 name="Rectangle 9"/>
          <p:cNvSpPr/>
          <p:nvPr/>
        </p:nvSpPr>
        <p:spPr>
          <a:xfrm>
            <a:off x="417096" y="230190"/>
            <a:ext cx="6962272" cy="559192"/>
          </a:xfrm>
          <a:prstGeom prst="rect">
            <a:avLst/>
          </a:prstGeom>
        </p:spPr>
        <p:txBody>
          <a:bodyPr wrap="square">
            <a:spAutoFit/>
          </a:bodyPr>
          <a:lstStyle/>
          <a:p>
            <a:pPr>
              <a:lnSpc>
                <a:spcPct val="80000"/>
              </a:lnSpc>
              <a:spcBef>
                <a:spcPct val="0"/>
              </a:spcBef>
            </a:pPr>
            <a:r>
              <a:rPr lang="en-US" sz="3700" dirty="0" smtClean="0">
                <a:latin typeface="+mj-lt"/>
                <a:ea typeface="+mj-ea"/>
                <a:cs typeface="+mj-cs"/>
              </a:rPr>
              <a:t>FLUSH </a:t>
            </a:r>
            <a:r>
              <a:rPr lang="en-US" sz="3700" dirty="0">
                <a:latin typeface="+mj-lt"/>
                <a:ea typeface="+mj-ea"/>
                <a:cs typeface="+mj-cs"/>
              </a:rPr>
              <a:t>TABLES WITH READ </a:t>
            </a:r>
            <a:r>
              <a:rPr lang="en-US" sz="3700" dirty="0" smtClean="0">
                <a:latin typeface="+mj-lt"/>
                <a:ea typeface="+mj-ea"/>
                <a:cs typeface="+mj-cs"/>
              </a:rPr>
              <a:t>LOCK</a:t>
            </a:r>
            <a:endParaRPr lang="en-US" sz="3700" dirty="0">
              <a:latin typeface="+mj-lt"/>
              <a:ea typeface="+mj-ea"/>
              <a:cs typeface="+mj-cs"/>
            </a:endParaRPr>
          </a:p>
        </p:txBody>
      </p:sp>
      <p:sp>
        <p:nvSpPr>
          <p:cNvPr id="12" name="Rectangle 11"/>
          <p:cNvSpPr/>
          <p:nvPr/>
        </p:nvSpPr>
        <p:spPr>
          <a:xfrm>
            <a:off x="957511" y="1689051"/>
            <a:ext cx="7557839" cy="1785104"/>
          </a:xfrm>
          <a:prstGeom prst="rect">
            <a:avLst/>
          </a:prstGeom>
        </p:spPr>
        <p:txBody>
          <a:bodyPr wrap="square">
            <a:spAutoFit/>
          </a:bodyPr>
          <a:lstStyle/>
          <a:p>
            <a:pPr marL="342900" indent="-342900">
              <a:buFont typeface="Arial" panose="020B0604020202020204" pitchFamily="34" charset="0"/>
              <a:buChar char="•"/>
            </a:pPr>
            <a:r>
              <a:rPr lang="en-US" sz="2200" dirty="0" smtClean="0"/>
              <a:t>consider </a:t>
            </a:r>
            <a:r>
              <a:rPr lang="en-US" sz="2200" dirty="0"/>
              <a:t>using –no-lock option with </a:t>
            </a:r>
            <a:r>
              <a:rPr lang="en-US" sz="2200" dirty="0" err="1"/>
              <a:t>Percona</a:t>
            </a:r>
            <a:r>
              <a:rPr lang="en-US" sz="2200" dirty="0"/>
              <a:t> </a:t>
            </a:r>
            <a:r>
              <a:rPr lang="en-US" sz="2200" dirty="0" err="1" smtClean="0"/>
              <a:t>Xtrabackup</a:t>
            </a:r>
            <a:endParaRPr lang="en-US" sz="2200" dirty="0" smtClean="0"/>
          </a:p>
          <a:p>
            <a:pPr marL="342900" indent="-342900">
              <a:buFont typeface="Arial" panose="020B0604020202020204" pitchFamily="34" charset="0"/>
              <a:buChar char="•"/>
            </a:pPr>
            <a:r>
              <a:rPr lang="en-US" sz="2200" dirty="0"/>
              <a:t>--</a:t>
            </a:r>
            <a:r>
              <a:rPr lang="en-US" sz="2200" dirty="0" smtClean="0"/>
              <a:t>safe-slave-backup in </a:t>
            </a:r>
            <a:r>
              <a:rPr lang="en-US" sz="2200" dirty="0" err="1"/>
              <a:t>Percona</a:t>
            </a:r>
            <a:r>
              <a:rPr lang="en-US" sz="2200" dirty="0"/>
              <a:t> </a:t>
            </a:r>
            <a:r>
              <a:rPr lang="en-US" sz="2200" dirty="0" err="1" smtClean="0"/>
              <a:t>Xtrabackup</a:t>
            </a:r>
            <a:r>
              <a:rPr lang="en-US" sz="2200" dirty="0" smtClean="0"/>
              <a:t> on the slave</a:t>
            </a:r>
          </a:p>
          <a:p>
            <a:pPr marL="342900" indent="-342900">
              <a:buFont typeface="Arial" panose="020B0604020202020204" pitchFamily="34" charset="0"/>
              <a:buChar char="•"/>
            </a:pPr>
            <a:r>
              <a:rPr lang="en-US" sz="2200" dirty="0" smtClean="0"/>
              <a:t>Stop slave and Look for </a:t>
            </a:r>
            <a:r>
              <a:rPr lang="en-US" sz="2200" dirty="0" err="1">
                <a:solidFill>
                  <a:srgbClr val="FF0000"/>
                </a:solidFill>
              </a:rPr>
              <a:t>Slave_open_temp_tables</a:t>
            </a:r>
            <a:r>
              <a:rPr lang="en-US" sz="2200" dirty="0"/>
              <a:t> in SHOW STATUS is zero </a:t>
            </a:r>
            <a:endParaRPr lang="en-US" sz="2200" dirty="0" smtClean="0"/>
          </a:p>
          <a:p>
            <a:pPr marL="342900" indent="-342900">
              <a:buFont typeface="Arial" panose="020B0604020202020204" pitchFamily="34" charset="0"/>
              <a:buChar char="•"/>
            </a:pPr>
            <a:r>
              <a:rPr lang="en-US" sz="2200" dirty="0" smtClean="0"/>
              <a:t>Cold </a:t>
            </a:r>
            <a:r>
              <a:rPr lang="en-US" sz="2200" dirty="0" err="1" smtClean="0"/>
              <a:t>Bakup</a:t>
            </a:r>
            <a:r>
              <a:rPr lang="en-US" sz="2200" dirty="0" smtClean="0"/>
              <a:t> the slave database </a:t>
            </a:r>
            <a:endParaRPr lang="en-US" sz="2200" dirty="0"/>
          </a:p>
        </p:txBody>
      </p:sp>
    </p:spTree>
    <p:extLst>
      <p:ext uri="{BB962C8B-B14F-4D97-AF65-F5344CB8AC3E}">
        <p14:creationId xmlns:p14="http://schemas.microsoft.com/office/powerpoint/2010/main" val="367999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9144000" cy="6000750"/>
          </a:xfrm>
          <a:prstGeom prst="rect">
            <a:avLst/>
          </a:prstGeom>
        </p:spPr>
      </p:pic>
      <p:sp>
        <p:nvSpPr>
          <p:cNvPr id="4" name="Rectangle 3"/>
          <p:cNvSpPr/>
          <p:nvPr/>
        </p:nvSpPr>
        <p:spPr>
          <a:xfrm>
            <a:off x="2410767" y="6137660"/>
            <a:ext cx="4406206" cy="584775"/>
          </a:xfrm>
          <a:prstGeom prst="rect">
            <a:avLst/>
          </a:prstGeom>
        </p:spPr>
        <p:txBody>
          <a:bodyPr wrap="none">
            <a:spAutoFit/>
          </a:bodyPr>
          <a:lstStyle/>
          <a:p>
            <a:r>
              <a:rPr lang="en-US" altLang="en-US" sz="3200" b="1" dirty="0"/>
              <a:t>Maintenance Operations</a:t>
            </a:r>
            <a:endParaRPr lang="en-US" sz="3200" b="1" dirty="0"/>
          </a:p>
        </p:txBody>
      </p:sp>
    </p:spTree>
    <p:extLst>
      <p:ext uri="{BB962C8B-B14F-4D97-AF65-F5344CB8AC3E}">
        <p14:creationId xmlns:p14="http://schemas.microsoft.com/office/powerpoint/2010/main" val="3385633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773219" y="1597102"/>
            <a:ext cx="7886700" cy="3263504"/>
          </a:xfrm>
        </p:spPr>
        <p:txBody>
          <a:bodyPr/>
          <a:lstStyle/>
          <a:p>
            <a:endParaRPr lang="en-US" dirty="0"/>
          </a:p>
          <a:p>
            <a:pPr marL="0" indent="0" algn="ctr">
              <a:buNone/>
            </a:pPr>
            <a:r>
              <a:rPr lang="en-US" sz="14925" b="1" dirty="0"/>
              <a:t>Q &amp; A</a:t>
            </a:r>
          </a:p>
          <a:p>
            <a:pPr marL="0" indent="0">
              <a:buNone/>
            </a:pPr>
            <a:endParaRPr lang="en-US" sz="4500" b="1" dirty="0"/>
          </a:p>
        </p:txBody>
      </p:sp>
    </p:spTree>
    <p:extLst>
      <p:ext uri="{BB962C8B-B14F-4D97-AF65-F5344CB8AC3E}">
        <p14:creationId xmlns:p14="http://schemas.microsoft.com/office/powerpoint/2010/main" val="828996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685800" y="2130425"/>
            <a:ext cx="7772400" cy="146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47198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2051"/>
          <p:cNvSpPr>
            <a:spLocks noChangeArrowheads="1"/>
          </p:cNvSpPr>
          <p:nvPr/>
        </p:nvSpPr>
        <p:spPr bwMode="auto">
          <a:xfrm>
            <a:off x="682625" y="4506035"/>
            <a:ext cx="7772400" cy="1796339"/>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a:p>
        </p:txBody>
      </p:sp>
      <p:sp>
        <p:nvSpPr>
          <p:cNvPr id="6" name="Rectangle 1027"/>
          <p:cNvSpPr txBox="1">
            <a:spLocks noChangeArrowheads="1"/>
          </p:cNvSpPr>
          <p:nvPr/>
        </p:nvSpPr>
        <p:spPr>
          <a:xfrm>
            <a:off x="609600" y="1447800"/>
            <a:ext cx="7918450" cy="48545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525"/>
              </a:spcBef>
            </a:pPr>
            <a:r>
              <a:rPr lang="en-US" altLang="en-US" dirty="0" smtClean="0"/>
              <a:t>There are multiple SQL statements for performing table maintenance:</a:t>
            </a:r>
          </a:p>
          <a:p>
            <a:pPr lvl="2">
              <a:spcBef>
                <a:spcPct val="0"/>
              </a:spcBef>
            </a:pPr>
            <a:r>
              <a:rPr lang="en-US" altLang="en-US" b="1" dirty="0" smtClean="0">
                <a:solidFill>
                  <a:srgbClr val="FF0000"/>
                </a:solidFill>
                <a:latin typeface="Courier New" panose="02070309020205020404" pitchFamily="49" charset="0"/>
                <a:cs typeface="Courier New" panose="02070309020205020404" pitchFamily="49" charset="0"/>
              </a:rPr>
              <a:t>ANALYZE TABLE</a:t>
            </a:r>
            <a:r>
              <a:rPr lang="en-US" altLang="en-US" b="1" dirty="0" smtClean="0"/>
              <a:t>:</a:t>
            </a:r>
            <a:r>
              <a:rPr lang="en-US" altLang="en-US" dirty="0" smtClean="0"/>
              <a:t> Updates index statistics</a:t>
            </a:r>
          </a:p>
          <a:p>
            <a:pPr lvl="2">
              <a:spcBef>
                <a:spcPct val="0"/>
              </a:spcBef>
            </a:pPr>
            <a:r>
              <a:rPr lang="en-US" altLang="en-US" b="1" dirty="0" smtClean="0">
                <a:solidFill>
                  <a:srgbClr val="FF0000"/>
                </a:solidFill>
                <a:latin typeface="Courier New" panose="02070309020205020404" pitchFamily="49" charset="0"/>
                <a:cs typeface="Courier New" panose="02070309020205020404" pitchFamily="49" charset="0"/>
              </a:rPr>
              <a:t>CHECK TABLE</a:t>
            </a:r>
            <a:r>
              <a:rPr lang="en-US" altLang="en-US" b="1" dirty="0" smtClean="0"/>
              <a:t>:</a:t>
            </a:r>
            <a:r>
              <a:rPr lang="en-US" altLang="en-US" dirty="0" smtClean="0"/>
              <a:t> Checks the integrity of the table</a:t>
            </a:r>
          </a:p>
          <a:p>
            <a:pPr lvl="2">
              <a:spcBef>
                <a:spcPct val="0"/>
              </a:spcBef>
            </a:pPr>
            <a:r>
              <a:rPr lang="en-US" altLang="en-US" b="1" dirty="0" smtClean="0">
                <a:solidFill>
                  <a:srgbClr val="FF0000"/>
                </a:solidFill>
                <a:latin typeface="Courier New" panose="02070309020205020404" pitchFamily="49" charset="0"/>
                <a:cs typeface="Courier New" panose="02070309020205020404" pitchFamily="49" charset="0"/>
              </a:rPr>
              <a:t>CHECKSUM TABLE</a:t>
            </a:r>
            <a:r>
              <a:rPr lang="en-US" altLang="en-US" b="1" dirty="0" smtClean="0"/>
              <a:t>:</a:t>
            </a:r>
            <a:r>
              <a:rPr lang="en-US" altLang="en-US" dirty="0" smtClean="0"/>
              <a:t> Reports a checksum for the table</a:t>
            </a:r>
          </a:p>
          <a:p>
            <a:pPr lvl="2">
              <a:spcBef>
                <a:spcPct val="0"/>
              </a:spcBef>
            </a:pPr>
            <a:r>
              <a:rPr lang="en-US" altLang="en-US" b="1" dirty="0" smtClean="0">
                <a:solidFill>
                  <a:srgbClr val="FF0000"/>
                </a:solidFill>
                <a:latin typeface="Courier New" panose="02070309020205020404" pitchFamily="49" charset="0"/>
                <a:cs typeface="Courier New" panose="02070309020205020404" pitchFamily="49" charset="0"/>
              </a:rPr>
              <a:t>REPAIR TABLE</a:t>
            </a:r>
            <a:r>
              <a:rPr lang="en-US" altLang="en-US" b="1" dirty="0" smtClean="0"/>
              <a:t>:</a:t>
            </a:r>
            <a:r>
              <a:rPr lang="en-US" altLang="en-US" dirty="0" smtClean="0"/>
              <a:t> Repairs the </a:t>
            </a:r>
            <a:r>
              <a:rPr lang="en-US" altLang="en-US" dirty="0"/>
              <a:t>table only applies to </a:t>
            </a:r>
            <a:r>
              <a:rPr lang="en-US" altLang="en-US" dirty="0" err="1"/>
              <a:t>MyISAM</a:t>
            </a:r>
            <a:r>
              <a:rPr lang="en-US" altLang="en-US" dirty="0"/>
              <a:t>, ARCHIVE, and CSV tables</a:t>
            </a:r>
            <a:r>
              <a:rPr lang="en-US" altLang="en-US" dirty="0" smtClean="0"/>
              <a:t>.</a:t>
            </a:r>
          </a:p>
          <a:p>
            <a:pPr lvl="2">
              <a:spcBef>
                <a:spcPct val="0"/>
              </a:spcBef>
            </a:pPr>
            <a:r>
              <a:rPr lang="en-US" altLang="en-US" b="1" dirty="0" smtClean="0">
                <a:solidFill>
                  <a:srgbClr val="FF0000"/>
                </a:solidFill>
                <a:latin typeface="Courier New" panose="02070309020205020404" pitchFamily="49" charset="0"/>
                <a:cs typeface="Courier New" panose="02070309020205020404" pitchFamily="49" charset="0"/>
              </a:rPr>
              <a:t>OPTIMIZE TABLE</a:t>
            </a:r>
            <a:r>
              <a:rPr lang="en-US" altLang="en-US" b="1" dirty="0" smtClean="0"/>
              <a:t>:</a:t>
            </a:r>
            <a:r>
              <a:rPr lang="en-US" altLang="en-US" dirty="0" smtClean="0"/>
              <a:t> Optimizes the table</a:t>
            </a:r>
          </a:p>
          <a:p>
            <a:pPr lvl="1">
              <a:spcBef>
                <a:spcPct val="0"/>
              </a:spcBef>
            </a:pPr>
            <a:r>
              <a:rPr lang="en-US" altLang="en-US" dirty="0" smtClean="0"/>
              <a:t>Each statement takes one or more table names and optional keywords.</a:t>
            </a:r>
          </a:p>
          <a:p>
            <a:pPr lvl="1">
              <a:spcBef>
                <a:spcPct val="0"/>
              </a:spcBef>
            </a:pPr>
            <a:r>
              <a:rPr lang="en-US" altLang="en-US" dirty="0" smtClean="0"/>
              <a:t>Example of a maintenance statement and output:</a:t>
            </a:r>
          </a:p>
          <a:p>
            <a:pPr lvl="3">
              <a:spcBef>
                <a:spcPts val="700"/>
              </a:spcBef>
              <a:buFont typeface="Arial" panose="020B0604020202020204" pitchFamily="34" charset="0"/>
              <a:buNone/>
            </a:pPr>
            <a:r>
              <a:rPr lang="en-US" altLang="en-US" b="1" dirty="0" err="1" smtClean="0">
                <a:latin typeface="Courier New" panose="02070309020205020404" pitchFamily="49" charset="0"/>
                <a:cs typeface="Courier New" panose="02070309020205020404" pitchFamily="49" charset="0"/>
              </a:rPr>
              <a:t>mysql</a:t>
            </a:r>
            <a:r>
              <a:rPr lang="en-US" altLang="en-US" b="1" dirty="0" smtClean="0">
                <a:latin typeface="Courier New" panose="02070309020205020404" pitchFamily="49" charset="0"/>
                <a:cs typeface="Courier New" panose="02070309020205020404" pitchFamily="49" charset="0"/>
              </a:rPr>
              <a:t>&gt; </a:t>
            </a:r>
            <a:r>
              <a:rPr lang="en-US" altLang="en-US" b="1" dirty="0" smtClean="0">
                <a:solidFill>
                  <a:srgbClr val="FF0000"/>
                </a:solidFill>
                <a:latin typeface="Courier New" panose="02070309020205020404" pitchFamily="49" charset="0"/>
                <a:cs typeface="Courier New" panose="02070309020205020404" pitchFamily="49" charset="0"/>
              </a:rPr>
              <a:t>CHECK TABLE </a:t>
            </a:r>
            <a:r>
              <a:rPr lang="en-US" altLang="en-US" b="1" dirty="0" err="1" smtClean="0">
                <a:latin typeface="Courier New" panose="02070309020205020404" pitchFamily="49" charset="0"/>
                <a:cs typeface="Courier New" panose="02070309020205020404" pitchFamily="49" charset="0"/>
              </a:rPr>
              <a:t>world_innodb.City</a:t>
            </a:r>
            <a:r>
              <a:rPr lang="en-US" altLang="en-US" b="1" dirty="0" smtClean="0">
                <a:latin typeface="Courier New" panose="02070309020205020404" pitchFamily="49" charset="0"/>
                <a:cs typeface="Courier New" panose="02070309020205020404" pitchFamily="49" charset="0"/>
              </a:rPr>
              <a:t>; </a:t>
            </a:r>
          </a:p>
          <a:p>
            <a:pPr lvl="3">
              <a:spcBef>
                <a:spcPct val="0"/>
              </a:spcBef>
              <a:buFont typeface="Arial" panose="020B0604020202020204" pitchFamily="34" charset="0"/>
              <a:buNone/>
            </a:pPr>
            <a:r>
              <a:rPr lang="en-US" altLang="en-US" sz="1600" b="1" dirty="0" smtClean="0">
                <a:latin typeface="Courier New" panose="02070309020205020404" pitchFamily="49" charset="0"/>
                <a:cs typeface="Courier New" panose="02070309020205020404" pitchFamily="49" charset="0"/>
              </a:rPr>
              <a:t>+-------------------+-------+----------+----------+</a:t>
            </a:r>
          </a:p>
          <a:p>
            <a:pPr lvl="3">
              <a:spcBef>
                <a:spcPct val="0"/>
              </a:spcBef>
              <a:buFont typeface="Arial" panose="020B0604020202020204" pitchFamily="34" charset="0"/>
              <a:buNone/>
            </a:pPr>
            <a:r>
              <a:rPr lang="en-US" altLang="en-US" sz="1600" b="1" dirty="0" smtClean="0">
                <a:latin typeface="Courier New" panose="02070309020205020404" pitchFamily="49" charset="0"/>
                <a:cs typeface="Courier New" panose="02070309020205020404" pitchFamily="49" charset="0"/>
              </a:rPr>
              <a:t>| </a:t>
            </a:r>
            <a:r>
              <a:rPr lang="en-US" altLang="en-US" sz="1600" b="1" dirty="0" smtClean="0">
                <a:solidFill>
                  <a:srgbClr val="FF0000"/>
                </a:solidFill>
                <a:latin typeface="Courier New" panose="02070309020205020404" pitchFamily="49" charset="0"/>
                <a:cs typeface="Courier New" panose="02070309020205020404" pitchFamily="49" charset="0"/>
              </a:rPr>
              <a:t>Table</a:t>
            </a:r>
            <a:r>
              <a:rPr lang="en-US" altLang="en-US" sz="1600" b="1" dirty="0" smtClean="0">
                <a:latin typeface="Courier New" panose="02070309020205020404" pitchFamily="49" charset="0"/>
                <a:cs typeface="Courier New" panose="02070309020205020404" pitchFamily="49" charset="0"/>
              </a:rPr>
              <a:t>             | </a:t>
            </a:r>
            <a:r>
              <a:rPr lang="en-US" altLang="en-US" sz="1600" b="1" dirty="0" smtClean="0">
                <a:solidFill>
                  <a:srgbClr val="FF0000"/>
                </a:solidFill>
                <a:latin typeface="Courier New" panose="02070309020205020404" pitchFamily="49" charset="0"/>
                <a:cs typeface="Courier New" panose="02070309020205020404" pitchFamily="49" charset="0"/>
              </a:rPr>
              <a:t>Op</a:t>
            </a:r>
            <a:r>
              <a:rPr lang="en-US" altLang="en-US" sz="1600" b="1" dirty="0" smtClean="0">
                <a:latin typeface="Courier New" panose="02070309020205020404" pitchFamily="49" charset="0"/>
                <a:cs typeface="Courier New" panose="02070309020205020404" pitchFamily="49" charset="0"/>
              </a:rPr>
              <a:t>    | </a:t>
            </a:r>
            <a:r>
              <a:rPr lang="en-US" altLang="en-US" sz="1600" b="1" dirty="0" err="1" smtClean="0">
                <a:solidFill>
                  <a:srgbClr val="FF0000"/>
                </a:solidFill>
                <a:latin typeface="Courier New" panose="02070309020205020404" pitchFamily="49" charset="0"/>
                <a:cs typeface="Courier New" panose="02070309020205020404" pitchFamily="49" charset="0"/>
              </a:rPr>
              <a:t>Msg_type</a:t>
            </a:r>
            <a:r>
              <a:rPr lang="en-US" altLang="en-US" sz="1600" b="1" dirty="0" smtClean="0">
                <a:latin typeface="Courier New" panose="02070309020205020404" pitchFamily="49" charset="0"/>
                <a:cs typeface="Courier New" panose="02070309020205020404" pitchFamily="49" charset="0"/>
              </a:rPr>
              <a:t> | </a:t>
            </a:r>
            <a:r>
              <a:rPr lang="en-US" altLang="en-US" sz="1600" b="1" dirty="0" err="1" smtClean="0">
                <a:solidFill>
                  <a:srgbClr val="FF0000"/>
                </a:solidFill>
                <a:latin typeface="Courier New" panose="02070309020205020404" pitchFamily="49" charset="0"/>
                <a:cs typeface="Courier New" panose="02070309020205020404" pitchFamily="49" charset="0"/>
              </a:rPr>
              <a:t>Msg_text</a:t>
            </a:r>
            <a:r>
              <a:rPr lang="en-US" altLang="en-US" sz="1600" b="1" dirty="0" smtClean="0">
                <a:latin typeface="Courier New" panose="02070309020205020404" pitchFamily="49" charset="0"/>
                <a:cs typeface="Courier New" panose="02070309020205020404" pitchFamily="49" charset="0"/>
              </a:rPr>
              <a:t> |</a:t>
            </a:r>
          </a:p>
          <a:p>
            <a:pPr lvl="3">
              <a:spcBef>
                <a:spcPct val="0"/>
              </a:spcBef>
              <a:buFont typeface="Arial" panose="020B0604020202020204" pitchFamily="34" charset="0"/>
              <a:buNone/>
            </a:pPr>
            <a:r>
              <a:rPr lang="en-US" altLang="en-US" sz="1600" b="1" dirty="0" smtClean="0">
                <a:latin typeface="Courier New" panose="02070309020205020404" pitchFamily="49" charset="0"/>
                <a:cs typeface="Courier New" panose="02070309020205020404" pitchFamily="49" charset="0"/>
              </a:rPr>
              <a:t>+-------------------+-------+----------+----------+</a:t>
            </a:r>
          </a:p>
          <a:p>
            <a:pPr lvl="3">
              <a:spcBef>
                <a:spcPct val="0"/>
              </a:spcBef>
              <a:buFont typeface="Arial" panose="020B0604020202020204" pitchFamily="34" charset="0"/>
              <a:buNone/>
            </a:pPr>
            <a:r>
              <a:rPr lang="en-US" altLang="en-US" sz="1600" b="1" dirty="0" smtClean="0">
                <a:latin typeface="Courier New" panose="02070309020205020404" pitchFamily="49" charset="0"/>
                <a:cs typeface="Courier New" panose="02070309020205020404" pitchFamily="49" charset="0"/>
              </a:rPr>
              <a:t>| </a:t>
            </a:r>
            <a:r>
              <a:rPr lang="en-US" altLang="en-US" sz="1600" b="1" dirty="0" err="1" smtClean="0">
                <a:latin typeface="Courier New" panose="02070309020205020404" pitchFamily="49" charset="0"/>
                <a:cs typeface="Courier New" panose="02070309020205020404" pitchFamily="49" charset="0"/>
              </a:rPr>
              <a:t>world_innodb.City</a:t>
            </a:r>
            <a:r>
              <a:rPr lang="en-US" altLang="en-US" sz="1600" b="1" dirty="0" smtClean="0">
                <a:latin typeface="Courier New" panose="02070309020205020404" pitchFamily="49" charset="0"/>
                <a:cs typeface="Courier New" panose="02070309020205020404" pitchFamily="49" charset="0"/>
              </a:rPr>
              <a:t> | check | status   | OK       |</a:t>
            </a:r>
          </a:p>
          <a:p>
            <a:pPr lvl="3">
              <a:spcBef>
                <a:spcPct val="0"/>
              </a:spcBef>
              <a:buFont typeface="Arial" panose="020B0604020202020204" pitchFamily="34" charset="0"/>
              <a:buNone/>
            </a:pPr>
            <a:r>
              <a:rPr lang="en-US" altLang="en-US" sz="1600" b="1" dirty="0" smtClean="0">
                <a:latin typeface="Courier New" panose="02070309020205020404" pitchFamily="49" charset="0"/>
                <a:cs typeface="Courier New" panose="02070309020205020404" pitchFamily="49" charset="0"/>
              </a:rPr>
              <a:t>+-------------------+-------+----------+----------+</a:t>
            </a:r>
          </a:p>
        </p:txBody>
      </p:sp>
      <p:sp>
        <p:nvSpPr>
          <p:cNvPr id="7" name="Rectangle 1026"/>
          <p:cNvSpPr txBox="1">
            <a:spLocks noChangeArrowheads="1"/>
          </p:cNvSpPr>
          <p:nvPr/>
        </p:nvSpPr>
        <p:spPr>
          <a:xfrm>
            <a:off x="609600" y="576218"/>
            <a:ext cx="79248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smtClean="0"/>
              <a:t>Table Maintenance Operations</a:t>
            </a:r>
          </a:p>
        </p:txBody>
      </p:sp>
    </p:spTree>
    <p:extLst>
      <p:ext uri="{BB962C8B-B14F-4D97-AF65-F5344CB8AC3E}">
        <p14:creationId xmlns:p14="http://schemas.microsoft.com/office/powerpoint/2010/main" val="1014682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1027"/>
          <p:cNvSpPr txBox="1">
            <a:spLocks noChangeArrowheads="1"/>
          </p:cNvSpPr>
          <p:nvPr/>
        </p:nvSpPr>
        <p:spPr>
          <a:xfrm>
            <a:off x="609600" y="1447800"/>
            <a:ext cx="7918450" cy="4916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525"/>
              </a:spcBef>
            </a:pPr>
            <a:r>
              <a:rPr lang="en-US" altLang="en-US" dirty="0" smtClean="0"/>
              <a:t>Is a command-line client that checks, repairs, analyzes, and optimizes tables</a:t>
            </a:r>
          </a:p>
          <a:p>
            <a:pPr lvl="1">
              <a:spcBef>
                <a:spcPts val="525"/>
              </a:spcBef>
            </a:pPr>
            <a:r>
              <a:rPr lang="en-US" altLang="en-US" dirty="0" smtClean="0"/>
              <a:t>Can be more convenient than issuing SQL statements</a:t>
            </a:r>
          </a:p>
          <a:p>
            <a:pPr lvl="1">
              <a:spcBef>
                <a:spcPts val="525"/>
              </a:spcBef>
            </a:pPr>
            <a:r>
              <a:rPr lang="en-US" altLang="en-US" dirty="0" smtClean="0"/>
              <a:t>Works with </a:t>
            </a:r>
            <a:r>
              <a:rPr lang="en-US" altLang="en-US" dirty="0" err="1" smtClean="0"/>
              <a:t>InnoDB</a:t>
            </a:r>
            <a:r>
              <a:rPr lang="en-US" altLang="en-US" dirty="0" smtClean="0"/>
              <a:t>, </a:t>
            </a:r>
            <a:r>
              <a:rPr lang="en-US" altLang="en-US" dirty="0" err="1" smtClean="0"/>
              <a:t>MyISAM</a:t>
            </a:r>
            <a:r>
              <a:rPr lang="en-US" altLang="en-US" dirty="0" smtClean="0"/>
              <a:t>, and ARCHIVE tables</a:t>
            </a:r>
          </a:p>
          <a:p>
            <a:pPr lvl="1">
              <a:spcBef>
                <a:spcPts val="525"/>
              </a:spcBef>
            </a:pPr>
            <a:r>
              <a:rPr lang="en-US" altLang="en-US" dirty="0" smtClean="0"/>
              <a:t>Three levels of checking:</a:t>
            </a:r>
          </a:p>
          <a:p>
            <a:pPr lvl="2">
              <a:spcBef>
                <a:spcPts val="475"/>
              </a:spcBef>
            </a:pPr>
            <a:r>
              <a:rPr lang="en-US" altLang="en-US" dirty="0" smtClean="0"/>
              <a:t>Table-specific</a:t>
            </a:r>
          </a:p>
          <a:p>
            <a:pPr lvl="2">
              <a:spcBef>
                <a:spcPts val="475"/>
              </a:spcBef>
            </a:pPr>
            <a:r>
              <a:rPr lang="en-US" altLang="en-US" dirty="0" smtClean="0"/>
              <a:t>Database-specific</a:t>
            </a:r>
          </a:p>
          <a:p>
            <a:pPr lvl="2">
              <a:spcBef>
                <a:spcPts val="475"/>
              </a:spcBef>
            </a:pPr>
            <a:r>
              <a:rPr lang="en-US" altLang="en-US" dirty="0" smtClean="0"/>
              <a:t>All databases</a:t>
            </a:r>
          </a:p>
          <a:p>
            <a:pPr lvl="1">
              <a:spcBef>
                <a:spcPts val="525"/>
              </a:spcBef>
            </a:pPr>
            <a:r>
              <a:rPr lang="en-US" altLang="en-US" dirty="0" smtClean="0"/>
              <a:t>Some </a:t>
            </a:r>
            <a:r>
              <a:rPr lang="en-US" altLang="en-US" b="1" dirty="0" err="1" smtClean="0">
                <a:solidFill>
                  <a:srgbClr val="FF0000"/>
                </a:solidFill>
                <a:latin typeface="Courier New" panose="02070309020205020404" pitchFamily="49" charset="0"/>
                <a:cs typeface="Courier New" panose="02070309020205020404" pitchFamily="49" charset="0"/>
              </a:rPr>
              <a:t>mysqlcheck</a:t>
            </a:r>
            <a:r>
              <a:rPr lang="en-US" altLang="en-US" dirty="0" smtClean="0"/>
              <a:t> maintenance options:</a:t>
            </a:r>
          </a:p>
          <a:p>
            <a:pPr lvl="2">
              <a:spcBef>
                <a:spcPts val="475"/>
              </a:spcBef>
            </a:pPr>
            <a:r>
              <a:rPr lang="en-US" altLang="en-US" b="1" dirty="0" smtClean="0">
                <a:solidFill>
                  <a:srgbClr val="FF0000"/>
                </a:solidFill>
                <a:latin typeface="Courier New" panose="02070309020205020404" pitchFamily="49" charset="0"/>
                <a:cs typeface="Courier New" panose="02070309020205020404" pitchFamily="49" charset="0"/>
              </a:rPr>
              <a:t>--analyze</a:t>
            </a:r>
            <a:r>
              <a:rPr lang="en-US" altLang="en-US" b="1" dirty="0" smtClean="0"/>
              <a:t>:</a:t>
            </a:r>
            <a:r>
              <a:rPr lang="en-US" altLang="en-US" dirty="0" smtClean="0"/>
              <a:t> Perform an </a:t>
            </a:r>
            <a:r>
              <a:rPr lang="en-US" altLang="en-US" b="1" dirty="0" smtClean="0">
                <a:solidFill>
                  <a:srgbClr val="FF0000"/>
                </a:solidFill>
                <a:latin typeface="Courier New" panose="02070309020205020404" pitchFamily="49" charset="0"/>
                <a:cs typeface="Courier New" panose="02070309020205020404" pitchFamily="49" charset="0"/>
              </a:rPr>
              <a:t>ANALYZE TABLE</a:t>
            </a:r>
            <a:r>
              <a:rPr lang="en-US" altLang="en-US" dirty="0" smtClean="0"/>
              <a:t>.</a:t>
            </a:r>
          </a:p>
          <a:p>
            <a:pPr lvl="2">
              <a:spcBef>
                <a:spcPts val="475"/>
              </a:spcBef>
            </a:pPr>
            <a:r>
              <a:rPr lang="en-US" altLang="en-US" b="1" dirty="0" smtClean="0">
                <a:solidFill>
                  <a:srgbClr val="FF0000"/>
                </a:solidFill>
                <a:latin typeface="Courier New" panose="02070309020205020404" pitchFamily="49" charset="0"/>
                <a:cs typeface="Courier New" panose="02070309020205020404" pitchFamily="49" charset="0"/>
              </a:rPr>
              <a:t>--check</a:t>
            </a:r>
            <a:r>
              <a:rPr lang="en-US" altLang="en-US" b="1" dirty="0" smtClean="0"/>
              <a:t>:</a:t>
            </a:r>
            <a:r>
              <a:rPr lang="en-US" altLang="en-US" dirty="0" smtClean="0"/>
              <a:t> Perform a </a:t>
            </a:r>
            <a:r>
              <a:rPr lang="en-US" altLang="en-US" b="1" dirty="0" smtClean="0">
                <a:solidFill>
                  <a:srgbClr val="FF0000"/>
                </a:solidFill>
                <a:latin typeface="Courier New" panose="02070309020205020404" pitchFamily="49" charset="0"/>
                <a:cs typeface="Courier New" panose="02070309020205020404" pitchFamily="49" charset="0"/>
              </a:rPr>
              <a:t>CHECK TABLE</a:t>
            </a:r>
            <a:r>
              <a:rPr lang="en-US" altLang="en-US" dirty="0" smtClean="0"/>
              <a:t> (default).</a:t>
            </a:r>
          </a:p>
          <a:p>
            <a:pPr lvl="2">
              <a:spcBef>
                <a:spcPts val="475"/>
              </a:spcBef>
            </a:pPr>
            <a:r>
              <a:rPr lang="en-US" altLang="en-US" b="1" dirty="0" smtClean="0">
                <a:solidFill>
                  <a:srgbClr val="FF0000"/>
                </a:solidFill>
                <a:latin typeface="Courier New" panose="02070309020205020404" pitchFamily="49" charset="0"/>
                <a:cs typeface="Courier New" panose="02070309020205020404" pitchFamily="49" charset="0"/>
              </a:rPr>
              <a:t>--optimize</a:t>
            </a:r>
            <a:r>
              <a:rPr lang="en-US" altLang="en-US" b="1" dirty="0" smtClean="0"/>
              <a:t>:</a:t>
            </a:r>
            <a:r>
              <a:rPr lang="en-US" altLang="en-US" dirty="0" smtClean="0"/>
              <a:t> Perform an </a:t>
            </a:r>
            <a:r>
              <a:rPr lang="en-US" altLang="en-US" b="1" dirty="0" smtClean="0">
                <a:solidFill>
                  <a:srgbClr val="FF0000"/>
                </a:solidFill>
                <a:latin typeface="Courier New" panose="02070309020205020404" pitchFamily="49" charset="0"/>
                <a:cs typeface="Courier New" panose="02070309020205020404" pitchFamily="49" charset="0"/>
              </a:rPr>
              <a:t>OPTIMIZE TABLE</a:t>
            </a:r>
            <a:r>
              <a:rPr lang="en-US" altLang="en-US" dirty="0" smtClean="0"/>
              <a:t>.</a:t>
            </a:r>
          </a:p>
          <a:p>
            <a:pPr lvl="2">
              <a:spcBef>
                <a:spcPts val="475"/>
              </a:spcBef>
            </a:pPr>
            <a:r>
              <a:rPr lang="en-US" altLang="en-US" b="1" dirty="0" smtClean="0">
                <a:solidFill>
                  <a:srgbClr val="FF0000"/>
                </a:solidFill>
                <a:latin typeface="Courier New" panose="02070309020205020404" pitchFamily="49" charset="0"/>
                <a:cs typeface="Courier New" panose="02070309020205020404" pitchFamily="49" charset="0"/>
              </a:rPr>
              <a:t>--repair</a:t>
            </a:r>
            <a:r>
              <a:rPr lang="en-US" altLang="en-US" b="1" dirty="0" smtClean="0"/>
              <a:t>:</a:t>
            </a:r>
            <a:r>
              <a:rPr lang="en-US" altLang="en-US" dirty="0" smtClean="0"/>
              <a:t> Perform a </a:t>
            </a:r>
            <a:r>
              <a:rPr lang="en-US" altLang="en-US" b="1" dirty="0" smtClean="0">
                <a:solidFill>
                  <a:srgbClr val="FF0000"/>
                </a:solidFill>
                <a:latin typeface="Courier New" panose="02070309020205020404" pitchFamily="49" charset="0"/>
                <a:cs typeface="Courier New" panose="02070309020205020404" pitchFamily="49" charset="0"/>
              </a:rPr>
              <a:t>REPAIR TABLE</a:t>
            </a:r>
            <a:r>
              <a:rPr lang="en-US" altLang="en-US" dirty="0" smtClean="0"/>
              <a:t>.</a:t>
            </a:r>
          </a:p>
        </p:txBody>
      </p:sp>
      <p:sp>
        <p:nvSpPr>
          <p:cNvPr id="6" name="Rectangle 1026"/>
          <p:cNvSpPr txBox="1">
            <a:spLocks noChangeArrowheads="1"/>
          </p:cNvSpPr>
          <p:nvPr/>
        </p:nvSpPr>
        <p:spPr>
          <a:xfrm>
            <a:off x="609600" y="439738"/>
            <a:ext cx="792480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err="1"/>
              <a:t>mysqlcheck</a:t>
            </a:r>
            <a:r>
              <a:rPr lang="en-US" altLang="en-US" dirty="0"/>
              <a:t> Client Program</a:t>
            </a:r>
          </a:p>
        </p:txBody>
      </p:sp>
    </p:spTree>
    <p:extLst>
      <p:ext uri="{BB962C8B-B14F-4D97-AF65-F5344CB8AC3E}">
        <p14:creationId xmlns:p14="http://schemas.microsoft.com/office/powerpoint/2010/main" val="3134558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Content Placeholder 2"/>
          <p:cNvSpPr>
            <a:spLocks noGrp="1"/>
          </p:cNvSpPr>
          <p:nvPr>
            <p:ph idx="1"/>
          </p:nvPr>
        </p:nvSpPr>
        <p:spPr>
          <a:xfrm>
            <a:off x="773219" y="1597102"/>
            <a:ext cx="7886700" cy="3263504"/>
          </a:xfrm>
        </p:spPr>
        <p:txBody>
          <a:bodyPr/>
          <a:lstStyle/>
          <a:p>
            <a:endParaRPr lang="en-US" dirty="0"/>
          </a:p>
          <a:p>
            <a:pPr marL="0" indent="0" algn="ctr">
              <a:buNone/>
            </a:pPr>
            <a:r>
              <a:rPr lang="en-US" sz="14925" b="1" dirty="0"/>
              <a:t>Q &amp; A</a:t>
            </a:r>
          </a:p>
          <a:p>
            <a:pPr marL="0" indent="0">
              <a:buNone/>
            </a:pPr>
            <a:endParaRPr lang="en-US" sz="4500" b="1" dirty="0"/>
          </a:p>
        </p:txBody>
      </p:sp>
    </p:spTree>
    <p:extLst>
      <p:ext uri="{BB962C8B-B14F-4D97-AF65-F5344CB8AC3E}">
        <p14:creationId xmlns:p14="http://schemas.microsoft.com/office/powerpoint/2010/main" val="2844442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85926" y="6055773"/>
            <a:ext cx="5472588" cy="584775"/>
          </a:xfrm>
          <a:prstGeom prst="rect">
            <a:avLst/>
          </a:prstGeom>
        </p:spPr>
        <p:txBody>
          <a:bodyPr wrap="none">
            <a:spAutoFit/>
          </a:bodyPr>
          <a:lstStyle/>
          <a:p>
            <a:r>
              <a:rPr lang="en-US" sz="3200" b="1" dirty="0"/>
              <a:t>Backup </a:t>
            </a:r>
            <a:r>
              <a:rPr lang="en-US" sz="2400" b="1" dirty="0"/>
              <a:t>Because bad things do happen </a:t>
            </a:r>
            <a:endParaRPr lang="en-US" sz="3200" b="1" dirty="0"/>
          </a:p>
        </p:txBody>
      </p:sp>
      <p:pic>
        <p:nvPicPr>
          <p:cNvPr id="7" name="Picture 6"/>
          <p:cNvPicPr>
            <a:picLocks noChangeAspect="1"/>
          </p:cNvPicPr>
          <p:nvPr/>
        </p:nvPicPr>
        <p:blipFill rotWithShape="1">
          <a:blip r:embed="rId2"/>
          <a:srcRect t="6101" r="2928"/>
          <a:stretch/>
        </p:blipFill>
        <p:spPr>
          <a:xfrm>
            <a:off x="0" y="-1"/>
            <a:ext cx="9127958" cy="5881681"/>
          </a:xfrm>
          <a:prstGeom prst="rect">
            <a:avLst/>
          </a:prstGeom>
        </p:spPr>
      </p:pic>
    </p:spTree>
    <p:extLst>
      <p:ext uri="{BB962C8B-B14F-4D97-AF65-F5344CB8AC3E}">
        <p14:creationId xmlns:p14="http://schemas.microsoft.com/office/powerpoint/2010/main" val="1311406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Backups with MySQL</a:t>
            </a:r>
          </a:p>
        </p:txBody>
      </p:sp>
      <p:sp>
        <p:nvSpPr>
          <p:cNvPr id="6" name="Rectangle 1027"/>
          <p:cNvSpPr txBox="1">
            <a:spLocks noChangeArrowheads="1"/>
          </p:cNvSpPr>
          <p:nvPr/>
        </p:nvSpPr>
        <p:spPr>
          <a:xfrm>
            <a:off x="609600" y="1447800"/>
            <a:ext cx="7918450" cy="33808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600"/>
              </a:spcBef>
            </a:pPr>
            <a:r>
              <a:rPr lang="en-US" dirty="0" smtClean="0"/>
              <a:t>Logical (textual representation: SQL statements)</a:t>
            </a:r>
            <a:r>
              <a:rPr lang="ar-SA" dirty="0" smtClean="0">
                <a:cs typeface="Arial" panose="020B0604020202020204" pitchFamily="34" charset="0"/>
              </a:rPr>
              <a:t>‏</a:t>
            </a:r>
            <a:endParaRPr lang="en-US" dirty="0" smtClean="0"/>
          </a:p>
          <a:p>
            <a:pPr lvl="1">
              <a:spcBef>
                <a:spcPts val="600"/>
              </a:spcBef>
            </a:pPr>
            <a:r>
              <a:rPr lang="en-US" dirty="0" smtClean="0">
                <a:solidFill>
                  <a:srgbClr val="FF0000"/>
                </a:solidFill>
              </a:rPr>
              <a:t>Physical (binary copy of data files)</a:t>
            </a:r>
            <a:r>
              <a:rPr lang="ar-SA" dirty="0" smtClean="0">
                <a:cs typeface="Arial" panose="020B0604020202020204" pitchFamily="34" charset="0"/>
              </a:rPr>
              <a:t>‏</a:t>
            </a:r>
            <a:endParaRPr lang="en-US" dirty="0" smtClean="0"/>
          </a:p>
          <a:p>
            <a:pPr lvl="1">
              <a:spcBef>
                <a:spcPts val="600"/>
              </a:spcBef>
            </a:pPr>
            <a:r>
              <a:rPr lang="en-US" dirty="0" smtClean="0">
                <a:solidFill>
                  <a:srgbClr val="FF0000"/>
                </a:solidFill>
              </a:rPr>
              <a:t>Snapshot-based</a:t>
            </a:r>
          </a:p>
          <a:p>
            <a:pPr lvl="1">
              <a:spcBef>
                <a:spcPts val="600"/>
              </a:spcBef>
            </a:pPr>
            <a:r>
              <a:rPr lang="en-US" dirty="0" smtClean="0">
                <a:solidFill>
                  <a:srgbClr val="FF0000"/>
                </a:solidFill>
              </a:rPr>
              <a:t>Replication-based</a:t>
            </a:r>
          </a:p>
          <a:p>
            <a:pPr lvl="1">
              <a:spcBef>
                <a:spcPts val="600"/>
              </a:spcBef>
            </a:pPr>
            <a:r>
              <a:rPr lang="en-US" dirty="0" smtClean="0"/>
              <a:t>Incremental (binary log flushed)</a:t>
            </a:r>
            <a:r>
              <a:rPr lang="ar-SA" dirty="0" smtClean="0">
                <a:cs typeface="Arial" panose="020B0604020202020204" pitchFamily="34" charset="0"/>
              </a:rPr>
              <a:t>‏</a:t>
            </a:r>
            <a:endParaRPr lang="en-US" dirty="0" smtClean="0"/>
          </a:p>
        </p:txBody>
      </p:sp>
    </p:spTree>
    <p:extLst>
      <p:ext uri="{BB962C8B-B14F-4D97-AF65-F5344CB8AC3E}">
        <p14:creationId xmlns:p14="http://schemas.microsoft.com/office/powerpoint/2010/main" val="656454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Rectangle 70"/>
          <p:cNvSpPr>
            <a:spLocks noGrp="1" noChangeArrowheads="1"/>
          </p:cNvSpPr>
          <p:nvPr>
            <p:ph type="title"/>
          </p:nvPr>
        </p:nvSpPr>
        <p:spPr>
          <a:xfrm>
            <a:off x="593725" y="152400"/>
            <a:ext cx="7918450" cy="876300"/>
          </a:xfrm>
        </p:spPr>
        <p:txBody>
          <a:bodyPr/>
          <a:lstStyle/>
          <a:p>
            <a:pPr eaLnBrk="1" hangingPunct="1"/>
            <a:r>
              <a:rPr lang="en-US" dirty="0" smtClean="0"/>
              <a:t>Comparing Backup Methods</a:t>
            </a:r>
          </a:p>
        </p:txBody>
      </p:sp>
      <p:graphicFrame>
        <p:nvGraphicFramePr>
          <p:cNvPr id="5" name="Group 173"/>
          <p:cNvGraphicFramePr>
            <a:graphicFrameLocks noGrp="1"/>
          </p:cNvGraphicFramePr>
          <p:nvPr>
            <p:ph idx="1"/>
          </p:nvPr>
        </p:nvGraphicFramePr>
        <p:xfrm>
          <a:off x="457200" y="1193800"/>
          <a:ext cx="8382002" cy="4206875"/>
        </p:xfrm>
        <a:graphic>
          <a:graphicData uri="http://schemas.openxmlformats.org/drawingml/2006/table">
            <a:tbl>
              <a:tblPr/>
              <a:tblGrid>
                <a:gridCol w="1736811"/>
                <a:gridCol w="1434504"/>
                <a:gridCol w="1208120"/>
                <a:gridCol w="1208120"/>
                <a:gridCol w="1359135"/>
                <a:gridCol w="1435312"/>
              </a:tblGrid>
              <a:tr h="640177">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tx1"/>
                          </a:solidFill>
                          <a:effectLst/>
                          <a:latin typeface="Arial" charset="0"/>
                        </a:rPr>
                        <a:t>Method</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tx1"/>
                          </a:solidFill>
                          <a:effectLst/>
                          <a:latin typeface="Arial" charset="0"/>
                        </a:rPr>
                        <a:t>Hot/Warm/</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Cold</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tx1"/>
                          </a:solidFill>
                          <a:effectLst/>
                          <a:latin typeface="Arial" charset="0"/>
                        </a:rPr>
                        <a:t>Storage</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Engines</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tx1"/>
                          </a:solidFill>
                          <a:effectLst/>
                          <a:latin typeface="Arial" charset="0"/>
                        </a:rPr>
                        <a:t>Logical/</a:t>
                      </a:r>
                      <a:br>
                        <a:rPr kumimoji="0" lang="en-US" sz="1800" b="1" i="0" u="none" strike="noStrike" cap="none" normalizeH="0" baseline="0" dirty="0" smtClean="0">
                          <a:ln>
                            <a:noFill/>
                          </a:ln>
                          <a:solidFill>
                            <a:schemeClr val="tx1"/>
                          </a:solidFill>
                          <a:effectLst/>
                          <a:latin typeface="Arial" charset="0"/>
                        </a:rPr>
                      </a:br>
                      <a:r>
                        <a:rPr kumimoji="0" lang="en-US" sz="1800" b="1" i="0" u="none" strike="noStrike" cap="none" normalizeH="0" baseline="0" dirty="0" smtClean="0">
                          <a:ln>
                            <a:noFill/>
                          </a:ln>
                          <a:solidFill>
                            <a:schemeClr val="tx1"/>
                          </a:solidFill>
                          <a:effectLst/>
                          <a:latin typeface="Arial" charset="0"/>
                        </a:rPr>
                        <a:t>Physical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tx1"/>
                          </a:solidFill>
                          <a:effectLst/>
                          <a:latin typeface="Arial" charset="0"/>
                        </a:rPr>
                        <a:t>Consistent</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800" b="1" i="0" u="none" strike="noStrike" cap="none" normalizeH="0" baseline="0" dirty="0" smtClean="0">
                          <a:ln>
                            <a:noFill/>
                          </a:ln>
                          <a:solidFill>
                            <a:schemeClr val="tx1"/>
                          </a:solidFill>
                          <a:effectLst/>
                          <a:latin typeface="Arial" charset="0"/>
                        </a:rPr>
                        <a:t>Availability</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CCFF"/>
                    </a:solidFill>
                  </a:tcPr>
                </a:tc>
              </a:tr>
              <a:tr h="548723">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500" b="0" i="0" u="none" strike="noStrike" cap="none" normalizeH="0" baseline="0" dirty="0" smtClean="0">
                          <a:ln>
                            <a:noFill/>
                          </a:ln>
                          <a:solidFill>
                            <a:schemeClr val="tx1"/>
                          </a:solidFill>
                          <a:effectLst/>
                          <a:latin typeface="Arial" charset="0"/>
                        </a:rPr>
                        <a:t>MySQL Enterprise Backup</a:t>
                      </a:r>
                    </a:p>
                  </a:txBody>
                  <a:tcPr marL="85605" marR="85605" marT="45727" marB="45727"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Hot (InnoDB)/</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warm (other)</a:t>
                      </a:r>
                    </a:p>
                  </a:txBody>
                  <a:tcPr marL="85605" marR="85605" marT="45727" marB="45727"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All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Physical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Yes</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Commercially</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available</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335331">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mysqlhotcopy</a:t>
                      </a:r>
                    </a:p>
                  </a:txBody>
                  <a:tcPr marL="85605" marR="85605" marT="45727" marB="45727"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Warm</a:t>
                      </a:r>
                    </a:p>
                  </a:txBody>
                  <a:tcPr marL="85605" marR="85605" marT="45727" marB="45727"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MyISAM</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Physical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Yes</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Freely available</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518238">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600" b="1" i="0" u="none" strike="noStrike" cap="none" normalizeH="0" baseline="0" dirty="0" smtClean="0">
                          <a:ln>
                            <a:noFill/>
                          </a:ln>
                          <a:solidFill>
                            <a:schemeClr val="tx1"/>
                          </a:solidFill>
                          <a:effectLst/>
                          <a:latin typeface="Courier New" pitchFamily="49" charset="0"/>
                          <a:cs typeface="Courier New" pitchFamily="49" charset="0"/>
                        </a:rPr>
                        <a:t>mysqldump</a:t>
                      </a:r>
                    </a:p>
                  </a:txBody>
                  <a:tcPr marL="85605" marR="85605" marT="45727" marB="45727"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Hot (InnoDB)/</a:t>
                      </a:r>
                      <a:br>
                        <a:rPr kumimoji="0" lang="en-US" sz="1400" b="0" i="0" u="none" strike="noStrike" cap="none" normalizeH="0" baseline="0" dirty="0" smtClean="0">
                          <a:ln>
                            <a:noFill/>
                          </a:ln>
                          <a:solidFill>
                            <a:schemeClr val="tx1"/>
                          </a:solidFill>
                          <a:effectLst/>
                          <a:latin typeface="Arial" charset="0"/>
                        </a:rPr>
                      </a:br>
                      <a:r>
                        <a:rPr kumimoji="0" lang="en-US" sz="1400" b="0" i="0" u="none" strike="noStrike" cap="none" normalizeH="0" baseline="0" dirty="0" smtClean="0">
                          <a:ln>
                            <a:noFill/>
                          </a:ln>
                          <a:solidFill>
                            <a:schemeClr val="tx1"/>
                          </a:solidFill>
                          <a:effectLst/>
                          <a:latin typeface="Arial" charset="0"/>
                        </a:rPr>
                        <a:t>warm (other)</a:t>
                      </a:r>
                    </a:p>
                  </a:txBody>
                  <a:tcPr marL="85605" marR="85605" marT="45727" marB="45727"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All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Logical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Yes</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Freely available</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731630">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Arial" charset="0"/>
                        </a:rPr>
                        <a:t>Snapshots</a:t>
                      </a:r>
                    </a:p>
                  </a:txBody>
                  <a:tcPr marL="85605" marR="85605" marT="45727" marB="45727"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Hot</a:t>
                      </a:r>
                    </a:p>
                  </a:txBody>
                  <a:tcPr marL="85605" marR="85605" marT="45727" marB="45727"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All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Physical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Yes</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Need snapshot volume or file system</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518238">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Arial" charset="0"/>
                        </a:rPr>
                        <a:t>Replication</a:t>
                      </a:r>
                    </a:p>
                  </a:txBody>
                  <a:tcPr marL="85605" marR="85605" marT="45727" marB="45727"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Hot</a:t>
                      </a:r>
                    </a:p>
                  </a:txBody>
                  <a:tcPr marL="85605" marR="85605" marT="45727" marB="45727"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All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Logical or physical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Yes</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Freely available</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335331">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Arial" charset="0"/>
                        </a:rPr>
                        <a:t>SQL Statements</a:t>
                      </a:r>
                    </a:p>
                  </a:txBody>
                  <a:tcPr marL="85605" marR="85605" marT="45727" marB="45727"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Warm</a:t>
                      </a:r>
                    </a:p>
                  </a:txBody>
                  <a:tcPr marL="85605" marR="85605" marT="45727" marB="45727"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All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Logical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No</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Freely available</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r h="579207">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600" b="0" i="0" u="none" strike="noStrike" cap="none" normalizeH="0" baseline="0" dirty="0" smtClean="0">
                          <a:ln>
                            <a:noFill/>
                          </a:ln>
                          <a:solidFill>
                            <a:schemeClr val="tx1"/>
                          </a:solidFill>
                          <a:effectLst/>
                          <a:latin typeface="Arial" charset="0"/>
                        </a:rPr>
                        <a:t>OS Copy Commands</a:t>
                      </a:r>
                    </a:p>
                  </a:txBody>
                  <a:tcPr marL="85605" marR="85605" marT="45727" marB="45727" horzOverflow="overflow">
                    <a:lnL w="28575"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Cold or warm</a:t>
                      </a:r>
                    </a:p>
                  </a:txBody>
                  <a:tcPr marL="85605" marR="85605" marT="45727" marB="45727" horzOverflow="overflow">
                    <a:lnL w="571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All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Physical</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Yes</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20000"/>
                        </a:spcBef>
                        <a:spcAft>
                          <a:spcPct val="0"/>
                        </a:spcAft>
                        <a:buClr>
                          <a:srgbClr val="000000"/>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Freely available</a:t>
                      </a:r>
                    </a:p>
                  </a:txBody>
                  <a:tcPr marL="85605" marR="85605"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
        <p:nvSpPr>
          <p:cNvPr id="6" name="Text Box 99"/>
          <p:cNvSpPr txBox="1">
            <a:spLocks noChangeArrowheads="1"/>
          </p:cNvSpPr>
          <p:nvPr/>
        </p:nvSpPr>
        <p:spPr bwMode="auto">
          <a:xfrm>
            <a:off x="593725" y="50657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p>
        </p:txBody>
      </p:sp>
    </p:spTree>
    <p:extLst>
      <p:ext uri="{BB962C8B-B14F-4D97-AF65-F5344CB8AC3E}">
        <p14:creationId xmlns:p14="http://schemas.microsoft.com/office/powerpoint/2010/main" val="36834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
            <a:ext cx="9144000" cy="68595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Rectangle 1026"/>
          <p:cNvSpPr txBox="1">
            <a:spLocks noChangeArrowheads="1"/>
          </p:cNvSpPr>
          <p:nvPr/>
        </p:nvSpPr>
        <p:spPr>
          <a:xfrm>
            <a:off x="609600" y="439738"/>
            <a:ext cx="7918450" cy="8763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Logical Backups</a:t>
            </a:r>
          </a:p>
        </p:txBody>
      </p:sp>
      <p:sp>
        <p:nvSpPr>
          <p:cNvPr id="9" name="Rectangle 2051"/>
          <p:cNvSpPr>
            <a:spLocks noChangeArrowheads="1"/>
          </p:cNvSpPr>
          <p:nvPr/>
        </p:nvSpPr>
        <p:spPr bwMode="auto">
          <a:xfrm>
            <a:off x="742950" y="4490292"/>
            <a:ext cx="7772400" cy="1524000"/>
          </a:xfrm>
          <a:prstGeom prst="rect">
            <a:avLst/>
          </a:prstGeom>
          <a:solidFill>
            <a:srgbClr val="CCCCCC">
              <a:alpha val="50195"/>
            </a:srgbClr>
          </a:solidFill>
          <a:ln w="28575">
            <a:solidFill>
              <a:schemeClr val="tx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rgbClr val="FF0000"/>
              </a:buClr>
              <a:buFont typeface="Arial" panose="020B0604020202020204" pitchFamily="34" charset="0"/>
              <a:buNone/>
            </a:pPr>
            <a:endParaRPr lang="en-US" altLang="en-US"/>
          </a:p>
        </p:txBody>
      </p:sp>
      <p:sp>
        <p:nvSpPr>
          <p:cNvPr id="8" name="Rectangle 1027"/>
          <p:cNvSpPr txBox="1">
            <a:spLocks noChangeArrowheads="1"/>
          </p:cNvSpPr>
          <p:nvPr/>
        </p:nvSpPr>
        <p:spPr>
          <a:xfrm>
            <a:off x="609600" y="1447799"/>
            <a:ext cx="7918450" cy="48640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600"/>
              </a:spcBef>
            </a:pPr>
            <a:r>
              <a:rPr lang="en-US" dirty="0" smtClean="0"/>
              <a:t>Logical backups:</a:t>
            </a:r>
          </a:p>
          <a:p>
            <a:pPr lvl="2">
              <a:spcBef>
                <a:spcPts val="600"/>
              </a:spcBef>
            </a:pPr>
            <a:r>
              <a:rPr lang="en-US" dirty="0" smtClean="0"/>
              <a:t>Convert databases and tables to SQL statements</a:t>
            </a:r>
          </a:p>
          <a:p>
            <a:pPr lvl="2">
              <a:spcBef>
                <a:spcPts val="600"/>
              </a:spcBef>
            </a:pPr>
            <a:r>
              <a:rPr lang="en-US" dirty="0" smtClean="0"/>
              <a:t>Require that the MySQL server be running during the backup</a:t>
            </a:r>
          </a:p>
          <a:p>
            <a:pPr lvl="2">
              <a:spcBef>
                <a:spcPts val="600"/>
              </a:spcBef>
            </a:pPr>
            <a:r>
              <a:rPr lang="en-US" dirty="0" smtClean="0"/>
              <a:t>Can back up both local and remote MySQL servers</a:t>
            </a:r>
          </a:p>
          <a:p>
            <a:pPr lvl="2">
              <a:spcBef>
                <a:spcPts val="600"/>
              </a:spcBef>
            </a:pPr>
            <a:r>
              <a:rPr lang="en-US" dirty="0" smtClean="0"/>
              <a:t>Are generally slower than raw (binary) backups</a:t>
            </a:r>
          </a:p>
          <a:p>
            <a:pPr lvl="2">
              <a:spcBef>
                <a:spcPts val="600"/>
              </a:spcBef>
            </a:pPr>
            <a:r>
              <a:rPr lang="en-US" dirty="0" smtClean="0"/>
              <a:t>Very slow recover time</a:t>
            </a:r>
          </a:p>
          <a:p>
            <a:pPr lvl="1">
              <a:spcBef>
                <a:spcPts val="600"/>
              </a:spcBef>
            </a:pPr>
            <a:r>
              <a:rPr lang="en-US" dirty="0" smtClean="0"/>
              <a:t>The size of a logical backup file may exceed the size of the database being backed up.</a:t>
            </a:r>
          </a:p>
          <a:p>
            <a:pPr marL="457200" lvl="1" indent="0">
              <a:spcBef>
                <a:spcPts val="600"/>
              </a:spcBef>
              <a:buNone/>
            </a:pPr>
            <a:endParaRPr lang="en-US" dirty="0"/>
          </a:p>
          <a:p>
            <a:pPr marL="457200" lvl="1" indent="0">
              <a:spcBef>
                <a:spcPts val="600"/>
              </a:spcBef>
              <a:buNone/>
            </a:pPr>
            <a:r>
              <a:rPr lang="en-US" dirty="0" err="1">
                <a:solidFill>
                  <a:srgbClr val="FF0000"/>
                </a:solidFill>
              </a:rPr>
              <a:t>mysqldump</a:t>
            </a:r>
            <a:r>
              <a:rPr lang="en-US" dirty="0">
                <a:solidFill>
                  <a:srgbClr val="FF0000"/>
                </a:solidFill>
              </a:rPr>
              <a:t> </a:t>
            </a:r>
            <a:r>
              <a:rPr lang="en-US" dirty="0"/>
              <a:t>--</a:t>
            </a:r>
            <a:r>
              <a:rPr lang="en-US" dirty="0" smtClean="0"/>
              <a:t>sock=</a:t>
            </a:r>
            <a:r>
              <a:rPr lang="en-US" dirty="0" err="1" smtClean="0"/>
              <a:t>mysql.sock</a:t>
            </a:r>
            <a:r>
              <a:rPr lang="en-US" dirty="0" smtClean="0"/>
              <a:t>  -</a:t>
            </a:r>
            <a:r>
              <a:rPr lang="en-US" dirty="0"/>
              <a:t>u root -p --no-data  --database test  &gt; </a:t>
            </a:r>
            <a:r>
              <a:rPr lang="en-US" dirty="0" err="1"/>
              <a:t>test_ddl.sql</a:t>
            </a:r>
            <a:endParaRPr lang="en-US" dirty="0"/>
          </a:p>
          <a:p>
            <a:pPr marL="457200" lvl="1" indent="0">
              <a:spcBef>
                <a:spcPts val="600"/>
              </a:spcBef>
              <a:buNone/>
            </a:pPr>
            <a:endParaRPr lang="en-US" dirty="0" smtClean="0"/>
          </a:p>
        </p:txBody>
      </p:sp>
    </p:spTree>
    <p:extLst>
      <p:ext uri="{BB962C8B-B14F-4D97-AF65-F5344CB8AC3E}">
        <p14:creationId xmlns:p14="http://schemas.microsoft.com/office/powerpoint/2010/main" val="2606486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2307</TotalTime>
  <Words>1006</Words>
  <Application>Microsoft Office PowerPoint</Application>
  <PresentationFormat>On-screen Show (4:3)</PresentationFormat>
  <Paragraphs>183</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Comparing Backup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baruch osoveskiy</dc:creator>
  <cp:lastModifiedBy>baruch osoveskiy</cp:lastModifiedBy>
  <cp:revision>77</cp:revision>
  <dcterms:created xsi:type="dcterms:W3CDTF">2015-11-12T11:50:12Z</dcterms:created>
  <dcterms:modified xsi:type="dcterms:W3CDTF">2015-11-14T21:12:43Z</dcterms:modified>
</cp:coreProperties>
</file>