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614" autoAdjust="0"/>
    <p:restoredTop sz="94660"/>
  </p:normalViewPr>
  <p:slideViewPr>
    <p:cSldViewPr snapToGrid="0">
      <p:cViewPr varScale="1">
        <p:scale>
          <a:sx n="78" d="100"/>
          <a:sy n="78" d="100"/>
        </p:scale>
        <p:origin x="91" y="30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E9462EF3-3C4F-43EE-ACEE-D4B806740EA3}" type="datetimeFigureOut">
              <a:rPr lang="en-US" dirty="0"/>
              <a:pPr/>
              <a:t>5/31/2022</a:t>
            </a:fld>
            <a:endParaRPr lang="en-US" dirty="0"/>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r>
              <a:rPr lang="en-US" dirty="0"/>
              <a:t>
              </a:t>
            </a:r>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6343B39-165A-4B68-AA5C-581F5336313C}" type="datetimeFigureOut">
              <a:rPr lang="en-US" dirty="0"/>
              <a:t>5/31/2022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2C8C57-33F9-4259-AC4F-0E3F5BEC9B94}" type="datetimeFigureOut">
              <a:rPr lang="en-US" dirty="0"/>
              <a:t>5/31/2022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smtClean="0"/>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48772B-8FA2-401F-A0A1-A59855EDBC3E}" type="datetimeFigureOut">
              <a:rPr lang="en-US" dirty="0"/>
              <a:t>5/31/2022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DD5BDE-5A90-4611-82E9-0FC5746D30C5}" type="datetimeFigureOut">
              <a:rPr lang="en-US" dirty="0"/>
              <a:t>5/31/2022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ADDA17D-0BEA-4E76-A7FC-F7C188BC48D1}" type="datetimeFigureOut">
              <a:rPr lang="en-US" dirty="0"/>
              <a:t>5/31/2022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909AC7D-18CA-4236-82B9-D75EB1D66EAE}" type="datetimeFigureOut">
              <a:rPr lang="en-US" dirty="0"/>
              <a:t>5/31/2022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68300E-C023-45CD-A0BE-EDB7A8C6EA8B}" type="datetimeFigureOut">
              <a:rPr lang="en-US" dirty="0"/>
              <a:t>5/31/2022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620EAD-E369-4933-8469-ED7764B56A1B}" type="datetimeFigureOut">
              <a:rPr lang="en-US" dirty="0"/>
              <a:t>5/31/2022</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76C0EF2-9919-473B-8215-8616BAF10692}" type="datetimeFigureOut">
              <a:rPr lang="en-US" dirty="0"/>
              <a:t>5/31/2022</a:t>
            </a:fld>
            <a:endParaRPr lang="en-US" dirty="0"/>
          </a:p>
        </p:txBody>
      </p:sp>
      <p:sp>
        <p:nvSpPr>
          <p:cNvPr id="5" name="Footer Placeholder 4"/>
          <p:cNvSpPr>
            <a:spLocks noGrp="1"/>
          </p:cNvSpPr>
          <p:nvPr>
            <p:ph type="ftr" sz="quarter" idx="11"/>
          </p:nvPr>
        </p:nvSpPr>
        <p:spPr/>
        <p:txBody>
          <a:bodyPr/>
          <a:lstStyle>
            <a:lvl1pPr>
              <a:defRPr sz="1000" b="1"/>
            </a:lvl1pPr>
          </a:lstStyle>
          <a:p>
            <a:r>
              <a:rPr lang="en-US" dirty="0"/>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09472EB-AC54-4713-BFC2-BEB621108C63}" type="datetimeFigureOut">
              <a:rPr lang="en-US" dirty="0"/>
              <a:t>5/31/2022</a:t>
            </a:fld>
            <a:endParaRPr lang="en-US" dirty="0"/>
          </a:p>
        </p:txBody>
      </p:sp>
      <p:sp>
        <p:nvSpPr>
          <p:cNvPr id="5" name="Footer Placeholder 4"/>
          <p:cNvSpPr>
            <a:spLocks noGrp="1"/>
          </p:cNvSpPr>
          <p:nvPr>
            <p:ph type="ftr" sz="quarter" idx="11"/>
          </p:nvPr>
        </p:nvSpPr>
        <p:spPr/>
        <p:txBody>
          <a:bodyPr/>
          <a:lstStyle>
            <a:lvl1pPr>
              <a:defRPr sz="1000" b="1"/>
            </a:lvl1pPr>
          </a:lstStyle>
          <a:p>
            <a:r>
              <a:rPr lang="en-US" dirty="0"/>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9455A0C-791E-4545-B787-F98AD45CD761}" type="datetimeFigureOut">
              <a:rPr lang="en-US" dirty="0"/>
              <a:t>5/31/2022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2536B77-F4F4-4427-AC4F-9A623798AD82}" type="datetimeFigureOut">
              <a:rPr lang="en-US" dirty="0"/>
              <a:t>5/31/2022</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8BE790C-34EB-4565-8437-CACF4CDB7822}" type="datetimeFigureOut">
              <a:rPr lang="en-US" dirty="0"/>
              <a:t>5/31/2022</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A4C11-22B8-4A4E-8126-B3AF6B948A8E}" type="datetimeFigureOut">
              <a:rPr lang="en-US" dirty="0"/>
              <a:t>5/31/2022</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ED06B6-C816-4861-964D-15A98395707D}" type="datetimeFigureOut">
              <a:rPr lang="en-US" dirty="0"/>
              <a:t>5/31/2022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0B1A8AB-EA7C-4B1B-9D73-E2551851FABE}" type="datetimeFigureOut">
              <a:rPr lang="en-US" dirty="0"/>
              <a:t>5/31/2022</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90786BE5-D2A3-4BF0-8B30-D7403E61B3DC}" type="datetimeFigureOut">
              <a:rPr lang="en-US" dirty="0"/>
              <a:t>5/31/2022</a:t>
            </a:fld>
            <a:endParaRPr lang="en-US" dirty="0"/>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r>
              <a:rPr lang="en-US" dirty="0"/>
              <a:t>
              </a:t>
            </a:r>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TO MAKE A MOVIE</a:t>
            </a:r>
          </a:p>
        </p:txBody>
      </p:sp>
      <p:sp>
        <p:nvSpPr>
          <p:cNvPr id="3" name="Subtitle 2"/>
          <p:cNvSpPr>
            <a:spLocks noGrp="1"/>
          </p:cNvSpPr>
          <p:nvPr>
            <p:ph type="subTitle" idx="1"/>
          </p:nvPr>
        </p:nvSpPr>
        <p:spPr/>
        <p:txBody>
          <a:bodyPr/>
          <a:lstStyle/>
          <a:p>
            <a:r>
              <a:rPr lang="en-US" dirty="0" smtClean="0"/>
              <a:t>By Alejandro </a:t>
            </a:r>
            <a:r>
              <a:rPr lang="en-US" dirty="0" err="1" smtClean="0"/>
              <a:t>harrison</a:t>
            </a:r>
            <a:endParaRPr lang="en-US" dirty="0"/>
          </a:p>
        </p:txBody>
      </p:sp>
    </p:spTree>
    <p:extLst>
      <p:ext uri="{BB962C8B-B14F-4D97-AF65-F5344CB8AC3E}">
        <p14:creationId xmlns:p14="http://schemas.microsoft.com/office/powerpoint/2010/main" val="3222776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Production Budget</a:t>
            </a:r>
            <a:endParaRPr lang="en-US" dirty="0"/>
          </a:p>
        </p:txBody>
      </p:sp>
      <p:sp>
        <p:nvSpPr>
          <p:cNvPr id="3" name="Content Placeholder 2"/>
          <p:cNvSpPr>
            <a:spLocks noGrp="1"/>
          </p:cNvSpPr>
          <p:nvPr>
            <p:ph idx="1"/>
          </p:nvPr>
        </p:nvSpPr>
        <p:spPr/>
        <p:txBody>
          <a:bodyPr/>
          <a:lstStyle/>
          <a:p>
            <a:r>
              <a:rPr lang="en-US" sz="2400" dirty="0"/>
              <a:t>Production </a:t>
            </a:r>
            <a:r>
              <a:rPr lang="en-US" sz="2400" dirty="0" smtClean="0"/>
              <a:t>budget can </a:t>
            </a:r>
            <a:r>
              <a:rPr lang="en-US" sz="2400" dirty="0"/>
              <a:t>include:</a:t>
            </a:r>
          </a:p>
          <a:p>
            <a:pPr lvl="1">
              <a:buFont typeface="Wingdings" panose="05000000000000000000" pitchFamily="2" charset="2"/>
              <a:buChar char="§"/>
            </a:pPr>
            <a:r>
              <a:rPr lang="en-US" sz="2400" dirty="0"/>
              <a:t>Paying crew and cast</a:t>
            </a:r>
          </a:p>
          <a:p>
            <a:pPr lvl="1">
              <a:buFont typeface="Wingdings" panose="05000000000000000000" pitchFamily="2" charset="2"/>
              <a:buChar char="§"/>
            </a:pPr>
            <a:r>
              <a:rPr lang="en-US" sz="2400" dirty="0"/>
              <a:t>Post production editing </a:t>
            </a:r>
          </a:p>
          <a:p>
            <a:pPr lvl="1">
              <a:buFont typeface="Wingdings" panose="05000000000000000000" pitchFamily="2" charset="2"/>
              <a:buChar char="§"/>
            </a:pPr>
            <a:r>
              <a:rPr lang="en-US" sz="2400" dirty="0"/>
              <a:t>Filming and equipment costs</a:t>
            </a:r>
          </a:p>
          <a:p>
            <a:pPr lvl="1">
              <a:buFont typeface="Wingdings" panose="05000000000000000000" pitchFamily="2" charset="2"/>
              <a:buChar char="§"/>
            </a:pPr>
            <a:r>
              <a:rPr lang="en-US" sz="2400" dirty="0"/>
              <a:t>Travel</a:t>
            </a:r>
          </a:p>
          <a:p>
            <a:pPr lvl="1">
              <a:buFont typeface="Wingdings" panose="05000000000000000000" pitchFamily="2" charset="2"/>
              <a:buChar char="§"/>
            </a:pPr>
            <a:r>
              <a:rPr lang="en-US" sz="2400" dirty="0"/>
              <a:t>Marketing for the movie</a:t>
            </a:r>
          </a:p>
          <a:p>
            <a:endParaRPr lang="en-US" dirty="0"/>
          </a:p>
        </p:txBody>
      </p:sp>
    </p:spTree>
    <p:extLst>
      <p:ext uri="{BB962C8B-B14F-4D97-AF65-F5344CB8AC3E}">
        <p14:creationId xmlns:p14="http://schemas.microsoft.com/office/powerpoint/2010/main" val="4032381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Higher Production </a:t>
            </a:r>
            <a:r>
              <a:rPr lang="en-US" dirty="0" smtClean="0"/>
              <a:t>Budget Correlation</a:t>
            </a:r>
            <a:endParaRPr lang="en-US" dirty="0"/>
          </a:p>
        </p:txBody>
      </p:sp>
      <p:sp>
        <p:nvSpPr>
          <p:cNvPr id="3" name="Content Placeholder 2"/>
          <p:cNvSpPr>
            <a:spLocks noGrp="1"/>
          </p:cNvSpPr>
          <p:nvPr>
            <p:ph idx="1"/>
          </p:nvPr>
        </p:nvSpPr>
        <p:spPr/>
        <p:txBody>
          <a:bodyPr numCol="2">
            <a:normAutofit/>
          </a:bodyPr>
          <a:lstStyle/>
          <a:p>
            <a:r>
              <a:rPr lang="en-US" sz="1200" dirty="0"/>
              <a:t>I wanted to see if there was a relation between production cost and gross box office earnings.</a:t>
            </a:r>
          </a:p>
          <a:p>
            <a:r>
              <a:rPr lang="en-US" sz="1200" dirty="0"/>
              <a:t>I took a dataset (from The Numbers) full of various movies, that also contained their production budget as well as domestic and global box office earnings.</a:t>
            </a:r>
          </a:p>
          <a:p>
            <a:r>
              <a:rPr lang="en-US" sz="1200" dirty="0"/>
              <a:t>I ran a Pearson's correlation test on production budget and both box office earnings and found a strong relationship as shown in the figures.</a:t>
            </a:r>
          </a:p>
          <a:p>
            <a:r>
              <a:rPr lang="en-US" sz="1200" dirty="0"/>
              <a:t>Worldwide box office and production budget had a Pearson’s correlation coefficient of 0.748, while Domestic had a PCC of 0.686.</a:t>
            </a:r>
          </a:p>
          <a:p>
            <a:r>
              <a:rPr lang="en-US" sz="1200" dirty="0"/>
              <a:t>This suggests that a higher production cost is correlated with higher box office earnings.</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7783" y="2603500"/>
            <a:ext cx="3114380" cy="308885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49353" y="2603500"/>
            <a:ext cx="3067241" cy="3092802"/>
          </a:xfrm>
          <a:prstGeom prst="rect">
            <a:avLst/>
          </a:prstGeom>
        </p:spPr>
      </p:pic>
    </p:spTree>
    <p:extLst>
      <p:ext uri="{BB962C8B-B14F-4D97-AF65-F5344CB8AC3E}">
        <p14:creationId xmlns:p14="http://schemas.microsoft.com/office/powerpoint/2010/main" val="3213178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Higher Production </a:t>
            </a:r>
            <a:r>
              <a:rPr lang="en-US" dirty="0" smtClean="0"/>
              <a:t>Budget Correlation</a:t>
            </a:r>
            <a:endParaRPr lang="en-US" dirty="0"/>
          </a:p>
        </p:txBody>
      </p:sp>
      <p:sp>
        <p:nvSpPr>
          <p:cNvPr id="3" name="Content Placeholder 2"/>
          <p:cNvSpPr>
            <a:spLocks noGrp="1"/>
          </p:cNvSpPr>
          <p:nvPr>
            <p:ph idx="1"/>
          </p:nvPr>
        </p:nvSpPr>
        <p:spPr/>
        <p:txBody>
          <a:bodyPr>
            <a:normAutofit fontScale="92500" lnSpcReduction="10000"/>
          </a:bodyPr>
          <a:lstStyle/>
          <a:p>
            <a:r>
              <a:rPr lang="en-US" sz="1600" dirty="0"/>
              <a:t>This is most likely due to the fact that a higher production budget allows for things like better special effects, better actors, better marketing, etc.</a:t>
            </a:r>
          </a:p>
          <a:p>
            <a:r>
              <a:rPr lang="en-US" sz="1600" dirty="0"/>
              <a:t>However it’s important to note that a higher production budget is not always the sole contributor to high box office earnings.</a:t>
            </a:r>
          </a:p>
          <a:p>
            <a:r>
              <a:rPr lang="en-US" sz="1600" dirty="0"/>
              <a:t>Currently the highest production cost of any movie belongs to Avengers: Endgame, with a production budget of 400 million dollars and a worldwide box office of $2,797,800,564.</a:t>
            </a:r>
          </a:p>
          <a:p>
            <a:r>
              <a:rPr lang="en-US" sz="1600" dirty="0"/>
              <a:t>Not every movie can have that kind of budget though, and there are several low budget movies whose budget ranged from $60,000 to 11 million, that did well in the box office.</a:t>
            </a:r>
          </a:p>
          <a:p>
            <a:r>
              <a:rPr lang="en-US" sz="1600" dirty="0"/>
              <a:t>Oftentimes these movies would make more than quadruple their budget in box office earnings.</a:t>
            </a:r>
          </a:p>
          <a:p>
            <a:r>
              <a:rPr lang="en-US" sz="1600" dirty="0"/>
              <a:t>Surprisingly, many of these are films that we know and love such as Star Wars, The Blair Witch Project, Rocky, Saw, etc.</a:t>
            </a:r>
          </a:p>
          <a:p>
            <a:endParaRPr lang="en-US" sz="1600" dirty="0"/>
          </a:p>
          <a:p>
            <a:endParaRPr lang="en-US" dirty="0"/>
          </a:p>
        </p:txBody>
      </p:sp>
    </p:spTree>
    <p:extLst>
      <p:ext uri="{BB962C8B-B14F-4D97-AF65-F5344CB8AC3E}">
        <p14:creationId xmlns:p14="http://schemas.microsoft.com/office/powerpoint/2010/main" val="389215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Sequels and Box Office</a:t>
            </a:r>
          </a:p>
        </p:txBody>
      </p:sp>
      <p:sp>
        <p:nvSpPr>
          <p:cNvPr id="3" name="Content Placeholder 2"/>
          <p:cNvSpPr>
            <a:spLocks noGrp="1"/>
          </p:cNvSpPr>
          <p:nvPr>
            <p:ph idx="1"/>
          </p:nvPr>
        </p:nvSpPr>
        <p:spPr/>
        <p:txBody>
          <a:bodyPr/>
          <a:lstStyle/>
          <a:p>
            <a:r>
              <a:rPr lang="en-US" dirty="0"/>
              <a:t>This brings me to my last factor: Whether or not a movie is a sequel or builds on a preexisting series.</a:t>
            </a:r>
          </a:p>
          <a:p>
            <a:r>
              <a:rPr lang="en-US" dirty="0"/>
              <a:t>My theory was that movie sequels and movies that build on preexisting older movie series will do especially well in the box office, because studios play on people’s nostalgia.</a:t>
            </a:r>
          </a:p>
          <a:p>
            <a:r>
              <a:rPr lang="en-US" dirty="0"/>
              <a:t>While looking through a dataset from Box Office Mojo containing over 3000 movies and their domestic/foreign box office earnings, I noticed a trend that supported my theory.</a:t>
            </a:r>
          </a:p>
          <a:p>
            <a:endParaRPr lang="en-US" dirty="0"/>
          </a:p>
        </p:txBody>
      </p:sp>
    </p:spTree>
    <p:extLst>
      <p:ext uri="{BB962C8B-B14F-4D97-AF65-F5344CB8AC3E}">
        <p14:creationId xmlns:p14="http://schemas.microsoft.com/office/powerpoint/2010/main" val="14389620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Sequels and Box Office Trend</a:t>
            </a:r>
          </a:p>
        </p:txBody>
      </p:sp>
      <p:sp>
        <p:nvSpPr>
          <p:cNvPr id="3" name="Content Placeholder 2"/>
          <p:cNvSpPr>
            <a:spLocks noGrp="1"/>
          </p:cNvSpPr>
          <p:nvPr>
            <p:ph idx="1"/>
          </p:nvPr>
        </p:nvSpPr>
        <p:spPr/>
        <p:txBody>
          <a:bodyPr numCol="2">
            <a:normAutofit/>
          </a:bodyPr>
          <a:lstStyle/>
          <a:p>
            <a:r>
              <a:rPr lang="en-US" sz="1600" dirty="0"/>
              <a:t>When looking at the top domestic grossing and top foreign grossing movies, I was seeing a lot of 2’s, 3’s, and colons, all of which are indicative of sequels.</a:t>
            </a:r>
          </a:p>
          <a:p>
            <a:r>
              <a:rPr lang="en-US" sz="1600" dirty="0"/>
              <a:t>Furthermore, the highest domestic grossing movie (“Star Wars: The Force Awakens”) and the highest foreign grossing movie (“Avengers: Infinity War”) were both sequels of well established series.</a:t>
            </a:r>
          </a:p>
          <a:p>
            <a:r>
              <a:rPr lang="en-US" sz="1600" dirty="0"/>
              <a:t>Let’s take a look at the two </a:t>
            </a:r>
            <a:r>
              <a:rPr lang="en-US" sz="1600" dirty="0" smtClean="0"/>
              <a:t>series</a:t>
            </a:r>
            <a:endParaRPr lang="en-US" sz="1600" dirty="0"/>
          </a:p>
        </p:txBody>
      </p:sp>
      <p:pic>
        <p:nvPicPr>
          <p:cNvPr id="4" name="Picture 3"/>
          <p:cNvPicPr>
            <a:picLocks noChangeAspect="1"/>
          </p:cNvPicPr>
          <p:nvPr/>
        </p:nvPicPr>
        <p:blipFill>
          <a:blip r:embed="rId2"/>
          <a:stretch>
            <a:fillRect/>
          </a:stretch>
        </p:blipFill>
        <p:spPr>
          <a:xfrm>
            <a:off x="5679216" y="2500782"/>
            <a:ext cx="2973077" cy="3519018"/>
          </a:xfrm>
          <a:prstGeom prst="rect">
            <a:avLst/>
          </a:prstGeom>
        </p:spPr>
      </p:pic>
      <p:pic>
        <p:nvPicPr>
          <p:cNvPr id="5" name="Picture 4"/>
          <p:cNvPicPr>
            <a:picLocks noChangeAspect="1"/>
          </p:cNvPicPr>
          <p:nvPr/>
        </p:nvPicPr>
        <p:blipFill>
          <a:blip r:embed="rId3"/>
          <a:stretch>
            <a:fillRect/>
          </a:stretch>
        </p:blipFill>
        <p:spPr>
          <a:xfrm>
            <a:off x="8811853" y="2500782"/>
            <a:ext cx="3318933" cy="3425565"/>
          </a:xfrm>
          <a:prstGeom prst="rect">
            <a:avLst/>
          </a:prstGeom>
        </p:spPr>
      </p:pic>
    </p:spTree>
    <p:extLst>
      <p:ext uri="{BB962C8B-B14F-4D97-AF65-F5344CB8AC3E}">
        <p14:creationId xmlns:p14="http://schemas.microsoft.com/office/powerpoint/2010/main" val="39620992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 Wars</a:t>
            </a:r>
            <a:endParaRPr lang="en-US" dirty="0"/>
          </a:p>
        </p:txBody>
      </p:sp>
      <p:sp>
        <p:nvSpPr>
          <p:cNvPr id="3" name="Content Placeholder 2"/>
          <p:cNvSpPr>
            <a:spLocks noGrp="1"/>
          </p:cNvSpPr>
          <p:nvPr>
            <p:ph idx="1"/>
          </p:nvPr>
        </p:nvSpPr>
        <p:spPr/>
        <p:txBody>
          <a:bodyPr>
            <a:normAutofit fontScale="92500" lnSpcReduction="10000"/>
          </a:bodyPr>
          <a:lstStyle/>
          <a:p>
            <a:r>
              <a:rPr lang="en-US" dirty="0"/>
              <a:t>The first Star Wars film “</a:t>
            </a:r>
            <a:r>
              <a:rPr lang="en-US" i="1" dirty="0"/>
              <a:t>Episode IV: A New Hope</a:t>
            </a:r>
            <a:r>
              <a:rPr lang="en-US" dirty="0"/>
              <a:t>”</a:t>
            </a:r>
            <a:r>
              <a:rPr lang="en-US" i="1" dirty="0"/>
              <a:t> </a:t>
            </a:r>
            <a:r>
              <a:rPr lang="en-US" dirty="0"/>
              <a:t>came out in 1977.</a:t>
            </a:r>
          </a:p>
          <a:p>
            <a:r>
              <a:rPr lang="en-US" dirty="0"/>
              <a:t>The film had a smaller budget of 11 million, and initially opened in only 42 theatres.</a:t>
            </a:r>
          </a:p>
          <a:p>
            <a:r>
              <a:rPr lang="en-US" dirty="0"/>
              <a:t>However it was an almost instant hit, and would reach over 700 million dollars in worldwide box office revenue.</a:t>
            </a:r>
          </a:p>
          <a:p>
            <a:r>
              <a:rPr lang="en-US" dirty="0"/>
              <a:t>It would go on to change everything from the popularity of Science Fiction as a genre, to special effects, to merchandising as we know it.</a:t>
            </a:r>
          </a:p>
          <a:p>
            <a:r>
              <a:rPr lang="en-US" dirty="0"/>
              <a:t>Two more movies were released in 1980 and 1983, then 16 years later, a new trilogy was introduced with “</a:t>
            </a:r>
            <a:r>
              <a:rPr lang="en-US" i="1" dirty="0"/>
              <a:t>Star Wars Episode 1: The Phantom Menace”</a:t>
            </a:r>
            <a:r>
              <a:rPr lang="en-US" dirty="0"/>
              <a:t>.</a:t>
            </a:r>
          </a:p>
          <a:p>
            <a:r>
              <a:rPr lang="en-US" dirty="0"/>
              <a:t>By the time the sixth Star Wars movie came out in 2005, the franchise had already brought in over 19 billion dollars.</a:t>
            </a:r>
          </a:p>
          <a:p>
            <a:endParaRPr lang="en-US" dirty="0"/>
          </a:p>
          <a:p>
            <a:endParaRPr lang="en-US" dirty="0"/>
          </a:p>
          <a:p>
            <a:endParaRPr lang="en-US" dirty="0"/>
          </a:p>
        </p:txBody>
      </p:sp>
    </p:spTree>
    <p:extLst>
      <p:ext uri="{BB962C8B-B14F-4D97-AF65-F5344CB8AC3E}">
        <p14:creationId xmlns:p14="http://schemas.microsoft.com/office/powerpoint/2010/main" val="2591964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Star Wars</a:t>
            </a:r>
            <a:endParaRPr lang="en-US" dirty="0"/>
          </a:p>
        </p:txBody>
      </p:sp>
      <p:sp>
        <p:nvSpPr>
          <p:cNvPr id="3" name="Content Placeholder 2"/>
          <p:cNvSpPr>
            <a:spLocks noGrp="1"/>
          </p:cNvSpPr>
          <p:nvPr>
            <p:ph idx="1"/>
          </p:nvPr>
        </p:nvSpPr>
        <p:spPr/>
        <p:txBody>
          <a:bodyPr numCol="2">
            <a:normAutofit/>
          </a:bodyPr>
          <a:lstStyle/>
          <a:p>
            <a:r>
              <a:rPr lang="en-US" sz="1400" dirty="0"/>
              <a:t>Then, ten years later “</a:t>
            </a:r>
            <a:r>
              <a:rPr lang="en-US" sz="1400" i="1" dirty="0"/>
              <a:t>Star Wars Episode VII: The Force Awakens”</a:t>
            </a:r>
            <a:r>
              <a:rPr lang="en-US" sz="1400" dirty="0"/>
              <a:t> came out, and took the box office by storm.</a:t>
            </a:r>
          </a:p>
          <a:p>
            <a:r>
              <a:rPr lang="en-US" sz="1400" dirty="0"/>
              <a:t>The film itself grossed 2 billion worldwide and broke several records including highest worldwide opening weekend, highest IMAX single day gross, and fastest film to gross 1 billion dollars.</a:t>
            </a:r>
          </a:p>
          <a:p>
            <a:r>
              <a:rPr lang="en-US" sz="1400" dirty="0"/>
              <a:t>In the figure presented, you can see the success in box office each time a new Star Wars Trilogy movie is introduced with </a:t>
            </a:r>
            <a:r>
              <a:rPr lang="en-US" sz="1400" i="1" dirty="0"/>
              <a:t>The Force Awakens</a:t>
            </a:r>
            <a:r>
              <a:rPr lang="en-US" sz="1400" dirty="0"/>
              <a:t> being the most successful.</a:t>
            </a:r>
          </a:p>
          <a:p>
            <a:endParaRPr lang="en-US" sz="1400" dirty="0"/>
          </a:p>
        </p:txBody>
      </p:sp>
      <p:pic>
        <p:nvPicPr>
          <p:cNvPr id="4" name="Picture 3"/>
          <p:cNvPicPr>
            <a:picLocks noChangeAspect="1"/>
          </p:cNvPicPr>
          <p:nvPr/>
        </p:nvPicPr>
        <p:blipFill>
          <a:blip r:embed="rId2"/>
          <a:stretch>
            <a:fillRect/>
          </a:stretch>
        </p:blipFill>
        <p:spPr>
          <a:xfrm>
            <a:off x="6134385" y="2603500"/>
            <a:ext cx="4306199" cy="2891527"/>
          </a:xfrm>
          <a:prstGeom prst="rect">
            <a:avLst/>
          </a:prstGeom>
        </p:spPr>
      </p:pic>
    </p:spTree>
    <p:extLst>
      <p:ext uri="{BB962C8B-B14F-4D97-AF65-F5344CB8AC3E}">
        <p14:creationId xmlns:p14="http://schemas.microsoft.com/office/powerpoint/2010/main" val="1760859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Marvel Franchise</a:t>
            </a:r>
          </a:p>
        </p:txBody>
      </p:sp>
      <p:sp>
        <p:nvSpPr>
          <p:cNvPr id="3" name="Content Placeholder 2"/>
          <p:cNvSpPr>
            <a:spLocks noGrp="1"/>
          </p:cNvSpPr>
          <p:nvPr>
            <p:ph idx="1"/>
          </p:nvPr>
        </p:nvSpPr>
        <p:spPr/>
        <p:txBody>
          <a:bodyPr/>
          <a:lstStyle/>
          <a:p>
            <a:r>
              <a:rPr lang="en-US" dirty="0"/>
              <a:t>The Marvel Franchise is a little complex full of reboots and several different phases which introduced various comic book heroes into the Marvel cinematic universe, so for simplicity we’ll start with </a:t>
            </a:r>
            <a:r>
              <a:rPr lang="en-US" i="1" dirty="0"/>
              <a:t>Iron Man.</a:t>
            </a:r>
          </a:p>
          <a:p>
            <a:r>
              <a:rPr lang="en-US" i="1" dirty="0"/>
              <a:t>Iron Man </a:t>
            </a:r>
            <a:r>
              <a:rPr lang="en-US" dirty="0"/>
              <a:t>came out in 2008, and at the time Marvel was a small independent company.</a:t>
            </a:r>
          </a:p>
          <a:p>
            <a:r>
              <a:rPr lang="en-US" i="1" dirty="0"/>
              <a:t>Iron Man </a:t>
            </a:r>
            <a:r>
              <a:rPr lang="en-US" dirty="0"/>
              <a:t>did well, grossing over 585 million dollars.</a:t>
            </a:r>
          </a:p>
          <a:p>
            <a:r>
              <a:rPr lang="en-US" dirty="0"/>
              <a:t>So well in fact that in 2009, Disney bought Marvel, and the rest is history.</a:t>
            </a:r>
          </a:p>
          <a:p>
            <a:endParaRPr lang="en-US" dirty="0"/>
          </a:p>
        </p:txBody>
      </p:sp>
    </p:spTree>
    <p:extLst>
      <p:ext uri="{BB962C8B-B14F-4D97-AF65-F5344CB8AC3E}">
        <p14:creationId xmlns:p14="http://schemas.microsoft.com/office/powerpoint/2010/main" val="5410768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Marvel Franchise</a:t>
            </a:r>
          </a:p>
        </p:txBody>
      </p:sp>
      <p:sp>
        <p:nvSpPr>
          <p:cNvPr id="3" name="Content Placeholder 2"/>
          <p:cNvSpPr>
            <a:spLocks noGrp="1"/>
          </p:cNvSpPr>
          <p:nvPr>
            <p:ph idx="1"/>
          </p:nvPr>
        </p:nvSpPr>
        <p:spPr/>
        <p:txBody>
          <a:bodyPr numCol="2">
            <a:normAutofit/>
          </a:bodyPr>
          <a:lstStyle/>
          <a:p>
            <a:r>
              <a:rPr lang="en-US" sz="1300" dirty="0"/>
              <a:t>After that, Disney started releasing movies like clockwork.</a:t>
            </a:r>
          </a:p>
          <a:p>
            <a:r>
              <a:rPr lang="en-US" sz="1300" dirty="0"/>
              <a:t>Disney developed a pattern where movies like </a:t>
            </a:r>
            <a:r>
              <a:rPr lang="en-US" sz="1300" i="1" dirty="0"/>
              <a:t>Captain America: The First Avenger, Thor, Guardians of the Galaxy, Ant Man, Doctor Strange </a:t>
            </a:r>
            <a:r>
              <a:rPr lang="en-US" sz="1300" dirty="0" err="1"/>
              <a:t>etc</a:t>
            </a:r>
            <a:r>
              <a:rPr lang="en-US" sz="1300" i="1" dirty="0"/>
              <a:t>, </a:t>
            </a:r>
            <a:r>
              <a:rPr lang="en-US" sz="1300" dirty="0"/>
              <a:t>would come out and introduce new heroes, and then release one giant movie that would combine all the heroes into one.</a:t>
            </a:r>
          </a:p>
          <a:p>
            <a:r>
              <a:rPr lang="en-US" sz="1300" dirty="0"/>
              <a:t>These giant movies such as </a:t>
            </a:r>
            <a:r>
              <a:rPr lang="en-US" sz="1300" i="1" dirty="0"/>
              <a:t>The</a:t>
            </a:r>
            <a:r>
              <a:rPr lang="en-US" sz="1300" dirty="0"/>
              <a:t> </a:t>
            </a:r>
            <a:r>
              <a:rPr lang="en-US" sz="1300" i="1" dirty="0"/>
              <a:t>Avengers, Avengers: Age of Ultron, Avengers: Infinity War </a:t>
            </a:r>
            <a:r>
              <a:rPr lang="en-US" sz="1300" dirty="0"/>
              <a:t>, would be box office hits.</a:t>
            </a:r>
          </a:p>
          <a:p>
            <a:r>
              <a:rPr lang="en-US" sz="1300" dirty="0"/>
              <a:t>The figure shown on the right shows this trend, which supports the idea that movies that build on older movies tend to do well.</a:t>
            </a:r>
          </a:p>
          <a:p>
            <a:endParaRPr lang="en-US" sz="13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4013" y="2603500"/>
            <a:ext cx="5147724" cy="3179638"/>
          </a:xfrm>
          <a:prstGeom prst="rect">
            <a:avLst/>
          </a:prstGeom>
        </p:spPr>
      </p:pic>
    </p:spTree>
    <p:extLst>
      <p:ext uri="{BB962C8B-B14F-4D97-AF65-F5344CB8AC3E}">
        <p14:creationId xmlns:p14="http://schemas.microsoft.com/office/powerpoint/2010/main" val="28429019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Recap</a:t>
            </a:r>
          </a:p>
        </p:txBody>
      </p:sp>
      <p:sp>
        <p:nvSpPr>
          <p:cNvPr id="3" name="Content Placeholder 2"/>
          <p:cNvSpPr>
            <a:spLocks noGrp="1"/>
          </p:cNvSpPr>
          <p:nvPr>
            <p:ph idx="1"/>
          </p:nvPr>
        </p:nvSpPr>
        <p:spPr/>
        <p:txBody>
          <a:bodyPr/>
          <a:lstStyle/>
          <a:p>
            <a:r>
              <a:rPr lang="en-US" dirty="0"/>
              <a:t>3 factors to focus on for a successful movie were suggested:</a:t>
            </a:r>
          </a:p>
          <a:p>
            <a:pPr lvl="1">
              <a:buFont typeface="Arial" panose="020B0604020202020204" pitchFamily="34" charset="0"/>
              <a:buChar char="•"/>
            </a:pPr>
            <a:r>
              <a:rPr lang="en-US" dirty="0"/>
              <a:t>Genre of movie</a:t>
            </a:r>
          </a:p>
          <a:p>
            <a:pPr lvl="1">
              <a:buFont typeface="Arial" panose="020B0604020202020204" pitchFamily="34" charset="0"/>
              <a:buChar char="•"/>
            </a:pPr>
            <a:r>
              <a:rPr lang="en-US" dirty="0"/>
              <a:t>Production budget of film</a:t>
            </a:r>
          </a:p>
          <a:p>
            <a:pPr lvl="1">
              <a:buFont typeface="Arial" panose="020B0604020202020204" pitchFamily="34" charset="0"/>
              <a:buChar char="•"/>
            </a:pPr>
            <a:r>
              <a:rPr lang="en-US" dirty="0"/>
              <a:t>Building on nostalgia or sequels</a:t>
            </a:r>
          </a:p>
          <a:p>
            <a:r>
              <a:rPr lang="en-US" dirty="0"/>
              <a:t>Each of these factors have been examined carefully using data and data analysis procedures from various sources.</a:t>
            </a:r>
          </a:p>
          <a:p>
            <a:r>
              <a:rPr lang="en-US" dirty="0"/>
              <a:t> What follows next are my suggestions per each </a:t>
            </a:r>
            <a:r>
              <a:rPr lang="en-US" dirty="0" smtClean="0"/>
              <a:t>factor.</a:t>
            </a:r>
          </a:p>
          <a:p>
            <a:pPr marL="0" indent="0">
              <a:buNone/>
            </a:pPr>
            <a:endParaRPr lang="en-US" dirty="0"/>
          </a:p>
        </p:txBody>
      </p:sp>
    </p:spTree>
    <p:extLst>
      <p:ext uri="{BB962C8B-B14F-4D97-AF65-F5344CB8AC3E}">
        <p14:creationId xmlns:p14="http://schemas.microsoft.com/office/powerpoint/2010/main" val="3260573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Overview</a:t>
            </a:r>
            <a:endParaRPr lang="en-US" dirty="0"/>
          </a:p>
        </p:txBody>
      </p:sp>
      <p:sp>
        <p:nvSpPr>
          <p:cNvPr id="3" name="Content Placeholder 2"/>
          <p:cNvSpPr>
            <a:spLocks noGrp="1"/>
          </p:cNvSpPr>
          <p:nvPr>
            <p:ph idx="1"/>
          </p:nvPr>
        </p:nvSpPr>
        <p:spPr/>
        <p:txBody>
          <a:bodyPr>
            <a:normAutofit fontScale="92500" lnSpcReduction="20000"/>
          </a:bodyPr>
          <a:lstStyle/>
          <a:p>
            <a:r>
              <a:rPr lang="en-US" sz="1600" dirty="0"/>
              <a:t>So Microsoft, you’ve decided to enter into the Film business, and try your luck at making movies.</a:t>
            </a:r>
          </a:p>
          <a:p>
            <a:r>
              <a:rPr lang="en-US" sz="1600" dirty="0"/>
              <a:t>The good news is that the Film industry can be a very lucrative business venture considering that the right approach is taken.</a:t>
            </a:r>
          </a:p>
          <a:p>
            <a:r>
              <a:rPr lang="en-US" sz="1600" dirty="0"/>
              <a:t>In this presentation, we’re going to look at data from the movie industry over the past few years and focus on 3 key factors that can help determine if a movie will be successful in the Box Office:</a:t>
            </a:r>
          </a:p>
          <a:p>
            <a:pPr lvl="1">
              <a:buFont typeface="Arial" panose="020B0604020202020204" pitchFamily="34" charset="0"/>
              <a:buChar char="•"/>
            </a:pPr>
            <a:r>
              <a:rPr lang="en-US" dirty="0"/>
              <a:t>Genre of movie</a:t>
            </a:r>
          </a:p>
          <a:p>
            <a:pPr lvl="1">
              <a:buFont typeface="Arial" panose="020B0604020202020204" pitchFamily="34" charset="0"/>
              <a:buChar char="•"/>
            </a:pPr>
            <a:r>
              <a:rPr lang="en-US" dirty="0"/>
              <a:t>Production budget of film</a:t>
            </a:r>
          </a:p>
          <a:p>
            <a:pPr lvl="1">
              <a:buFont typeface="Arial" panose="020B0604020202020204" pitchFamily="34" charset="0"/>
              <a:buChar char="•"/>
            </a:pPr>
            <a:r>
              <a:rPr lang="en-US" dirty="0"/>
              <a:t>Building on nostalgia or sequels</a:t>
            </a:r>
          </a:p>
          <a:p>
            <a:r>
              <a:rPr lang="en-US" sz="1600" dirty="0"/>
              <a:t>We’ll then take these factors and see how they can apply to your movie studio’s goal of making profitable Box Office hits. </a:t>
            </a:r>
          </a:p>
          <a:p>
            <a:r>
              <a:rPr lang="en-US" sz="1600" dirty="0"/>
              <a:t>First let’s take a look at some statistics on the film industry.</a:t>
            </a:r>
          </a:p>
          <a:p>
            <a:endParaRPr lang="en-US" dirty="0"/>
          </a:p>
        </p:txBody>
      </p:sp>
    </p:spTree>
    <p:extLst>
      <p:ext uri="{BB962C8B-B14F-4D97-AF65-F5344CB8AC3E}">
        <p14:creationId xmlns:p14="http://schemas.microsoft.com/office/powerpoint/2010/main" val="41515128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Genre Suggestions</a:t>
            </a:r>
            <a:endParaRPr lang="en-US" dirty="0"/>
          </a:p>
        </p:txBody>
      </p:sp>
      <p:sp>
        <p:nvSpPr>
          <p:cNvPr id="3" name="Content Placeholder 2"/>
          <p:cNvSpPr>
            <a:spLocks noGrp="1"/>
          </p:cNvSpPr>
          <p:nvPr>
            <p:ph idx="1"/>
          </p:nvPr>
        </p:nvSpPr>
        <p:spPr/>
        <p:txBody>
          <a:bodyPr/>
          <a:lstStyle/>
          <a:p>
            <a:r>
              <a:rPr lang="en-US" dirty="0" smtClean="0"/>
              <a:t>Adventure has </a:t>
            </a:r>
            <a:r>
              <a:rPr lang="en-US" dirty="0"/>
              <a:t>been consistently shown to be the top genre in the US, followed by </a:t>
            </a:r>
            <a:r>
              <a:rPr lang="en-US" dirty="0" smtClean="0"/>
              <a:t>action.</a:t>
            </a:r>
            <a:endParaRPr lang="en-US" dirty="0"/>
          </a:p>
          <a:p>
            <a:r>
              <a:rPr lang="en-US" dirty="0"/>
              <a:t>Therefore to build a solid foundation for an audience, it is suggested that your first movie should be in the </a:t>
            </a:r>
            <a:r>
              <a:rPr lang="en-US" dirty="0" smtClean="0"/>
              <a:t>adventure genre.</a:t>
            </a:r>
            <a:endParaRPr lang="en-US" dirty="0"/>
          </a:p>
          <a:p>
            <a:r>
              <a:rPr lang="en-US" dirty="0"/>
              <a:t>However to have a successful action movie, you also need a solid story/script and a good director as well.</a:t>
            </a:r>
          </a:p>
          <a:p>
            <a:r>
              <a:rPr lang="en-US" dirty="0"/>
              <a:t>Therefore getting big name action genre directors like Christopher Nolan or Joe Russo involved would be highly suggested. </a:t>
            </a:r>
          </a:p>
          <a:p>
            <a:r>
              <a:rPr lang="en-US" dirty="0"/>
              <a:t>Once successful movies have been established by your studio, then you can start branching out into other genres</a:t>
            </a:r>
          </a:p>
        </p:txBody>
      </p:sp>
    </p:spTree>
    <p:extLst>
      <p:ext uri="{BB962C8B-B14F-4D97-AF65-F5344CB8AC3E}">
        <p14:creationId xmlns:p14="http://schemas.microsoft.com/office/powerpoint/2010/main" val="8471997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Production Budget Suggestions</a:t>
            </a:r>
            <a:endParaRPr lang="en-US" dirty="0"/>
          </a:p>
        </p:txBody>
      </p:sp>
      <p:sp>
        <p:nvSpPr>
          <p:cNvPr id="3" name="Content Placeholder 2"/>
          <p:cNvSpPr>
            <a:spLocks noGrp="1"/>
          </p:cNvSpPr>
          <p:nvPr>
            <p:ph idx="1"/>
          </p:nvPr>
        </p:nvSpPr>
        <p:spPr/>
        <p:txBody>
          <a:bodyPr/>
          <a:lstStyle/>
          <a:p>
            <a:r>
              <a:rPr lang="en-US" dirty="0"/>
              <a:t>As mentioned before the average Production Budget is between 100 and 150 million dollars.</a:t>
            </a:r>
          </a:p>
          <a:p>
            <a:r>
              <a:rPr lang="en-US" dirty="0"/>
              <a:t>This is a good price point to keep it around, but if the budget needs to be stretched for things like improved special effects or hiring certain prestigious actors, then it should be done.</a:t>
            </a:r>
          </a:p>
          <a:p>
            <a:r>
              <a:rPr lang="en-US" dirty="0"/>
              <a:t>Special effects in particular can be important, especially if you’re making an </a:t>
            </a:r>
            <a:r>
              <a:rPr lang="en-US" dirty="0" smtClean="0"/>
              <a:t>adventure movie, with elements </a:t>
            </a:r>
            <a:r>
              <a:rPr lang="en-US" smtClean="0"/>
              <a:t>of action </a:t>
            </a:r>
            <a:r>
              <a:rPr lang="en-US" dirty="0"/>
              <a:t>but don’t overdo it.</a:t>
            </a:r>
          </a:p>
          <a:p>
            <a:r>
              <a:rPr lang="en-US" dirty="0"/>
              <a:t>The budget should also be used for things like marketing, travel, and equipment. </a:t>
            </a:r>
          </a:p>
          <a:p>
            <a:endParaRPr lang="en-US" dirty="0"/>
          </a:p>
        </p:txBody>
      </p:sp>
    </p:spTree>
    <p:extLst>
      <p:ext uri="{BB962C8B-B14F-4D97-AF65-F5344CB8AC3E}">
        <p14:creationId xmlns:p14="http://schemas.microsoft.com/office/powerpoint/2010/main" val="17253022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Sequel and Nostalgia Suggestions</a:t>
            </a:r>
            <a:endParaRPr lang="en-US" dirty="0"/>
          </a:p>
        </p:txBody>
      </p:sp>
      <p:sp>
        <p:nvSpPr>
          <p:cNvPr id="3" name="Content Placeholder 2"/>
          <p:cNvSpPr>
            <a:spLocks noGrp="1"/>
          </p:cNvSpPr>
          <p:nvPr>
            <p:ph idx="1"/>
          </p:nvPr>
        </p:nvSpPr>
        <p:spPr/>
        <p:txBody>
          <a:bodyPr/>
          <a:lstStyle/>
          <a:p>
            <a:r>
              <a:rPr lang="en-US" dirty="0"/>
              <a:t>As shown earlier, movies that build on older movies in the series as well as sequels do well in the box office.</a:t>
            </a:r>
          </a:p>
          <a:p>
            <a:r>
              <a:rPr lang="en-US" dirty="0"/>
              <a:t>Some examples are Star Wars and the Marvel cinematic universe movies.</a:t>
            </a:r>
          </a:p>
          <a:p>
            <a:r>
              <a:rPr lang="en-US" dirty="0"/>
              <a:t>My suggestion is that you pick a movie series that does not have many entries in the series and build upon it from there or try your hand at rebooting a series.</a:t>
            </a:r>
          </a:p>
          <a:p>
            <a:r>
              <a:rPr lang="en-US" dirty="0"/>
              <a:t>There are several movies/movie series out there that haven’t seen a new release in years that would fill the audience with nostalgia.</a:t>
            </a:r>
          </a:p>
          <a:p>
            <a:r>
              <a:rPr lang="en-US" dirty="0"/>
              <a:t>Some examples that come to mind are several Stephen King movies, the </a:t>
            </a:r>
            <a:r>
              <a:rPr lang="en-US" i="1" dirty="0"/>
              <a:t>Rush Hour </a:t>
            </a:r>
            <a:r>
              <a:rPr lang="en-US" dirty="0"/>
              <a:t>series, the </a:t>
            </a:r>
            <a:r>
              <a:rPr lang="en-US" i="1" dirty="0"/>
              <a:t>Sherlock Holmes </a:t>
            </a:r>
            <a:r>
              <a:rPr lang="en-US" dirty="0"/>
              <a:t>series, just to name a few.</a:t>
            </a:r>
          </a:p>
          <a:p>
            <a:endParaRPr lang="en-US" dirty="0"/>
          </a:p>
        </p:txBody>
      </p:sp>
    </p:spTree>
    <p:extLst>
      <p:ext uri="{BB962C8B-B14F-4D97-AF65-F5344CB8AC3E}">
        <p14:creationId xmlns:p14="http://schemas.microsoft.com/office/powerpoint/2010/main" val="15371782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Afterthoughts</a:t>
            </a:r>
            <a:endParaRPr lang="en-US" dirty="0"/>
          </a:p>
        </p:txBody>
      </p:sp>
      <p:sp>
        <p:nvSpPr>
          <p:cNvPr id="3" name="Content Placeholder 2"/>
          <p:cNvSpPr>
            <a:spLocks noGrp="1"/>
          </p:cNvSpPr>
          <p:nvPr>
            <p:ph idx="1"/>
          </p:nvPr>
        </p:nvSpPr>
        <p:spPr/>
        <p:txBody>
          <a:bodyPr>
            <a:normAutofit fontScale="92500" lnSpcReduction="10000"/>
          </a:bodyPr>
          <a:lstStyle/>
          <a:p>
            <a:r>
              <a:rPr lang="en-US" dirty="0"/>
              <a:t>Microsoft also produces video games, including classic series with diehard fans like </a:t>
            </a:r>
            <a:r>
              <a:rPr lang="en-US" i="1" dirty="0"/>
              <a:t>Halo</a:t>
            </a:r>
            <a:r>
              <a:rPr lang="en-US" dirty="0"/>
              <a:t> and </a:t>
            </a:r>
            <a:r>
              <a:rPr lang="en-US" i="1" dirty="0"/>
              <a:t>Gears of War</a:t>
            </a:r>
            <a:r>
              <a:rPr lang="en-US" dirty="0"/>
              <a:t>, yet no movie for either series has been made.</a:t>
            </a:r>
          </a:p>
          <a:p>
            <a:r>
              <a:rPr lang="en-US" dirty="0"/>
              <a:t>A </a:t>
            </a:r>
            <a:r>
              <a:rPr lang="en-US" i="1" dirty="0"/>
              <a:t>Halo</a:t>
            </a:r>
            <a:r>
              <a:rPr lang="en-US" dirty="0"/>
              <a:t> live action movie could prove to be lucrative as it would play on many an adult’s nostalgia of their early days of playing Halo, and the </a:t>
            </a:r>
            <a:r>
              <a:rPr lang="en-US" i="1" dirty="0"/>
              <a:t>Halo</a:t>
            </a:r>
            <a:r>
              <a:rPr lang="en-US" dirty="0"/>
              <a:t> series has a strong and compelling story ready to be told on the big screen.</a:t>
            </a:r>
          </a:p>
          <a:p>
            <a:r>
              <a:rPr lang="en-US" dirty="0" err="1"/>
              <a:t>Covid</a:t>
            </a:r>
            <a:r>
              <a:rPr lang="en-US" dirty="0"/>
              <a:t> greatly interrupted the film industry, and brought all new popularity to streaming services like Disney+, Netflix, Hulu, etc.</a:t>
            </a:r>
          </a:p>
          <a:p>
            <a:r>
              <a:rPr lang="en-US" dirty="0"/>
              <a:t>These streaming services often have the option to watch movies from home instead of the theater, which a recent study showed people actually prefer. </a:t>
            </a:r>
          </a:p>
          <a:p>
            <a:r>
              <a:rPr lang="en-US" dirty="0"/>
              <a:t>Therefore it may be a smart business move later on to either partner with a streaming service to produce movies, or create a new Microsoft movie streaming service. </a:t>
            </a:r>
          </a:p>
          <a:p>
            <a:endParaRPr lang="en-US" dirty="0"/>
          </a:p>
        </p:txBody>
      </p:sp>
    </p:spTree>
    <p:extLst>
      <p:ext uri="{BB962C8B-B14F-4D97-AF65-F5344CB8AC3E}">
        <p14:creationId xmlns:p14="http://schemas.microsoft.com/office/powerpoint/2010/main" val="9626041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normAutofit fontScale="47500" lnSpcReduction="20000"/>
          </a:bodyPr>
          <a:lstStyle/>
          <a:p>
            <a:r>
              <a:rPr lang="en-US" dirty="0">
                <a:solidFill>
                  <a:schemeClr val="tx1"/>
                </a:solidFill>
              </a:rPr>
              <a:t>https://www.zippia.com/advice/us-film-industry-statistics/</a:t>
            </a:r>
          </a:p>
          <a:p>
            <a:r>
              <a:rPr lang="en-US" dirty="0">
                <a:solidFill>
                  <a:schemeClr val="tx1"/>
                </a:solidFill>
              </a:rPr>
              <a:t>https://www.forbes.com/sites/rosaescandon/2020/03/12/the-film-industry-made-a-record-breaking-100-billion-last-year/?sh=6eac73f834cd</a:t>
            </a:r>
          </a:p>
          <a:p>
            <a:r>
              <a:rPr lang="en-US" dirty="0">
                <a:solidFill>
                  <a:schemeClr val="tx1"/>
                </a:solidFill>
              </a:rPr>
              <a:t>https://www.eksposure.com/movie-statistics/</a:t>
            </a:r>
          </a:p>
          <a:p>
            <a:r>
              <a:rPr lang="en-US" dirty="0">
                <a:solidFill>
                  <a:schemeClr val="tx1"/>
                </a:solidFill>
              </a:rPr>
              <a:t>https://www.statista.com/statistics/188658/movie-genres-in-north-america-by-box-office-revenue-since-1995/</a:t>
            </a:r>
          </a:p>
          <a:p>
            <a:r>
              <a:rPr lang="en-US" dirty="0">
                <a:solidFill>
                  <a:schemeClr val="tx1"/>
                </a:solidFill>
              </a:rPr>
              <a:t>https://www.boxofficemojo.com/chart/top_lifetime_gross/?area=XWW</a:t>
            </a:r>
          </a:p>
          <a:p>
            <a:r>
              <a:rPr lang="en-US" dirty="0">
                <a:solidFill>
                  <a:schemeClr val="tx1"/>
                </a:solidFill>
              </a:rPr>
              <a:t>https://www.nfi.edu/how-much-does-it-cost-to-make-a-movie/#:~:text=Average%20Cost%20of%20Making%20a,than%20%24200%20million%20to%20produce.</a:t>
            </a:r>
          </a:p>
          <a:p>
            <a:r>
              <a:rPr lang="en-US" dirty="0">
                <a:solidFill>
                  <a:schemeClr val="tx1"/>
                </a:solidFill>
              </a:rPr>
              <a:t>https://www.investopedia.com/financial-edge/0611/why-movies-cost-so-much-to-make.aspx</a:t>
            </a:r>
          </a:p>
          <a:p>
            <a:r>
              <a:rPr lang="en-US" dirty="0">
                <a:solidFill>
                  <a:schemeClr val="tx1"/>
                </a:solidFill>
              </a:rPr>
              <a:t>https://collider.com/best-low-budget-films-into-blockbusters/</a:t>
            </a:r>
          </a:p>
          <a:p>
            <a:r>
              <a:rPr lang="en-US" dirty="0">
                <a:solidFill>
                  <a:schemeClr val="tx1"/>
                </a:solidFill>
              </a:rPr>
              <a:t>https://www.investopedia.com/articles/investing/102215/why-star-wars-franchise-so-valuable.asp#:~:text=The%20Star%20Wars%20franchise%2C%20created,most%20successful%20in%20the%20world.&amp;text=The%20success%20of%20the%20Star,clever%20targeting%20of%20many%20demographics.</a:t>
            </a:r>
          </a:p>
          <a:p>
            <a:r>
              <a:rPr lang="en-US" dirty="0">
                <a:solidFill>
                  <a:schemeClr val="tx1"/>
                </a:solidFill>
              </a:rPr>
              <a:t>https://www.britannica.com/topic/Star-Wars-film-series</a:t>
            </a:r>
          </a:p>
          <a:p>
            <a:r>
              <a:rPr lang="en-US" dirty="0">
                <a:solidFill>
                  <a:schemeClr val="tx1"/>
                </a:solidFill>
              </a:rPr>
              <a:t>https://www.hollywoodinsider.com/marvel-iron-man-blue-ocean-strategy/</a:t>
            </a:r>
          </a:p>
          <a:p>
            <a:r>
              <a:rPr lang="en-US" dirty="0">
                <a:solidFill>
                  <a:schemeClr val="tx1"/>
                </a:solidFill>
              </a:rPr>
              <a:t>https://www.resetera.com/threads/captain-marvel-the-road-to-1-billion-at-the-box-office.104787/</a:t>
            </a:r>
          </a:p>
          <a:p>
            <a:r>
              <a:rPr lang="en-US" dirty="0">
                <a:solidFill>
                  <a:schemeClr val="tx1"/>
                </a:solidFill>
              </a:rPr>
              <a:t>https://www.statista.com/statistics/947757/theaters-streaming-watching-movies/</a:t>
            </a:r>
          </a:p>
          <a:p>
            <a:endParaRPr lang="en-US" dirty="0">
              <a:solidFill>
                <a:schemeClr val="tx1"/>
              </a:solidFill>
            </a:endParaRPr>
          </a:p>
          <a:p>
            <a:endParaRPr lang="en-US" dirty="0">
              <a:solidFill>
                <a:schemeClr val="tx1"/>
              </a:solidFill>
            </a:endParaRPr>
          </a:p>
          <a:p>
            <a:endParaRPr lang="en-US" dirty="0">
              <a:solidFill>
                <a:schemeClr val="tx1"/>
              </a:solidFill>
            </a:endParaRPr>
          </a:p>
          <a:p>
            <a:endParaRPr lang="en-US" dirty="0"/>
          </a:p>
        </p:txBody>
      </p:sp>
    </p:spTree>
    <p:extLst>
      <p:ext uri="{BB962C8B-B14F-4D97-AF65-F5344CB8AC3E}">
        <p14:creationId xmlns:p14="http://schemas.microsoft.com/office/powerpoint/2010/main" val="340289610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QUESTIONS?</a:t>
            </a:r>
            <a:br>
              <a:rPr lang="en-US" dirty="0"/>
            </a:br>
            <a:endParaRPr lang="en-US" dirty="0"/>
          </a:p>
        </p:txBody>
      </p:sp>
      <p:sp>
        <p:nvSpPr>
          <p:cNvPr id="3" name="Content Placeholder 2"/>
          <p:cNvSpPr>
            <a:spLocks noGrp="1"/>
          </p:cNvSpPr>
          <p:nvPr>
            <p:ph idx="1"/>
          </p:nvPr>
        </p:nvSpPr>
        <p:spPr/>
        <p:txBody>
          <a:bodyPr>
            <a:normAutofit/>
          </a:bodyPr>
          <a:lstStyle/>
          <a:p>
            <a:pPr marL="0" indent="0">
              <a:buNone/>
            </a:pPr>
            <a:endParaRPr lang="en-US" sz="4000" dirty="0"/>
          </a:p>
        </p:txBody>
      </p:sp>
    </p:spTree>
    <p:extLst>
      <p:ext uri="{BB962C8B-B14F-4D97-AF65-F5344CB8AC3E}">
        <p14:creationId xmlns:p14="http://schemas.microsoft.com/office/powerpoint/2010/main" val="4773900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Film Industry</a:t>
            </a:r>
            <a:endParaRPr lang="en-US" dirty="0"/>
          </a:p>
        </p:txBody>
      </p:sp>
      <p:sp>
        <p:nvSpPr>
          <p:cNvPr id="3" name="Content Placeholder 2"/>
          <p:cNvSpPr>
            <a:spLocks noGrp="1"/>
          </p:cNvSpPr>
          <p:nvPr>
            <p:ph idx="1"/>
          </p:nvPr>
        </p:nvSpPr>
        <p:spPr/>
        <p:txBody>
          <a:bodyPr/>
          <a:lstStyle/>
          <a:p>
            <a:r>
              <a:rPr lang="en-US" dirty="0">
                <a:cs typeface="Times New Roman" panose="02020603050405020304" pitchFamily="18" charset="0"/>
              </a:rPr>
              <a:t>As of 2019, the film industry was worth 42.2 billion dollars globally.</a:t>
            </a:r>
          </a:p>
          <a:p>
            <a:r>
              <a:rPr lang="en-US" dirty="0">
                <a:cs typeface="Times New Roman" panose="02020603050405020304" pitchFamily="18" charset="0"/>
              </a:rPr>
              <a:t>The top 3 movie industries in the world are Hollywood, Cinema of China, and Bollywood, which together make up more than half of the total global revenue. </a:t>
            </a:r>
          </a:p>
          <a:p>
            <a:r>
              <a:rPr lang="en-US" dirty="0">
                <a:cs typeface="Times New Roman" panose="02020603050405020304" pitchFamily="18" charset="0"/>
              </a:rPr>
              <a:t>1.24 billion movie theater tickets were sold in the US and Canada alone.</a:t>
            </a:r>
          </a:p>
          <a:p>
            <a:r>
              <a:rPr lang="en-US" dirty="0">
                <a:cs typeface="Times New Roman" panose="02020603050405020304" pitchFamily="18" charset="0"/>
              </a:rPr>
              <a:t>More than 700 movies are released each year in the United States, but India seems to be the largest producer with 1,500-2,000 movies released each year.</a:t>
            </a:r>
            <a:endParaRPr lang="en-US" dirty="0">
              <a:cs typeface="Times New Roman" panose="02020603050405020304" pitchFamily="18" charset="0"/>
            </a:endParaRPr>
          </a:p>
        </p:txBody>
      </p:sp>
    </p:spTree>
    <p:extLst>
      <p:ext uri="{BB962C8B-B14F-4D97-AF65-F5344CB8AC3E}">
        <p14:creationId xmlns:p14="http://schemas.microsoft.com/office/powerpoint/2010/main" val="2110397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Successful Movie</a:t>
            </a:r>
            <a:endParaRPr lang="en-US" dirty="0"/>
          </a:p>
        </p:txBody>
      </p:sp>
      <p:sp>
        <p:nvSpPr>
          <p:cNvPr id="3" name="Content Placeholder 2"/>
          <p:cNvSpPr>
            <a:spLocks noGrp="1"/>
          </p:cNvSpPr>
          <p:nvPr>
            <p:ph idx="1"/>
          </p:nvPr>
        </p:nvSpPr>
        <p:spPr/>
        <p:txBody>
          <a:bodyPr/>
          <a:lstStyle/>
          <a:p>
            <a:r>
              <a:rPr lang="en-US" dirty="0"/>
              <a:t>So what makes a movie successful? </a:t>
            </a:r>
          </a:p>
          <a:p>
            <a:r>
              <a:rPr lang="en-US" dirty="0"/>
              <a:t>There are a variety of different factors, ranging from actor’s performance to storyline, to box office reviews, etc.</a:t>
            </a:r>
          </a:p>
          <a:p>
            <a:r>
              <a:rPr lang="en-US" dirty="0"/>
              <a:t>Some of these factors can result in trends that can be seen when examining movie box office data.</a:t>
            </a:r>
          </a:p>
          <a:p>
            <a:r>
              <a:rPr lang="en-US" dirty="0"/>
              <a:t>Using box office data that spans over a decade, I have identified 3 factors that influence a movie’s performance in the box office.</a:t>
            </a:r>
          </a:p>
          <a:p>
            <a:endParaRPr lang="en-US" dirty="0"/>
          </a:p>
        </p:txBody>
      </p:sp>
    </p:spTree>
    <p:extLst>
      <p:ext uri="{BB962C8B-B14F-4D97-AF65-F5344CB8AC3E}">
        <p14:creationId xmlns:p14="http://schemas.microsoft.com/office/powerpoint/2010/main" val="3888766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Movie Genre</a:t>
            </a:r>
            <a:endParaRPr lang="en-US" dirty="0"/>
          </a:p>
        </p:txBody>
      </p:sp>
      <p:sp>
        <p:nvSpPr>
          <p:cNvPr id="3" name="Content Placeholder 2"/>
          <p:cNvSpPr>
            <a:spLocks noGrp="1"/>
          </p:cNvSpPr>
          <p:nvPr>
            <p:ph idx="1"/>
          </p:nvPr>
        </p:nvSpPr>
        <p:spPr/>
        <p:txBody>
          <a:bodyPr>
            <a:normAutofit lnSpcReduction="10000"/>
          </a:bodyPr>
          <a:lstStyle/>
          <a:p>
            <a:r>
              <a:rPr lang="en-US" dirty="0"/>
              <a:t>The first factor is movie genre.</a:t>
            </a:r>
          </a:p>
          <a:p>
            <a:r>
              <a:rPr lang="en-US" dirty="0"/>
              <a:t>Movie genre can be an extremely important factor in whether people go to see a movie or not. </a:t>
            </a:r>
          </a:p>
          <a:p>
            <a:r>
              <a:rPr lang="en-US" dirty="0"/>
              <a:t>Everybody has their own unique tastes and may favor certain genres over others, but statistically certain movie genres are more popular than others.</a:t>
            </a:r>
          </a:p>
          <a:p>
            <a:r>
              <a:rPr lang="en-US" dirty="0"/>
              <a:t>However this differs based on the country or location.</a:t>
            </a:r>
          </a:p>
          <a:p>
            <a:r>
              <a:rPr lang="en-US" dirty="0"/>
              <a:t>Because your movie studio is just starting out, it would be a good idea to focus on reaching the domestic audience for your first movie, then focus later on global audience.</a:t>
            </a:r>
          </a:p>
          <a:p>
            <a:r>
              <a:rPr lang="en-US" dirty="0"/>
              <a:t>Therefore we’ll only look at popular movie genres in the US (for now).</a:t>
            </a:r>
          </a:p>
          <a:p>
            <a:endParaRPr lang="en-US" dirty="0"/>
          </a:p>
        </p:txBody>
      </p:sp>
    </p:spTree>
    <p:extLst>
      <p:ext uri="{BB962C8B-B14F-4D97-AF65-F5344CB8AC3E}">
        <p14:creationId xmlns:p14="http://schemas.microsoft.com/office/powerpoint/2010/main" val="2287079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Popularity of Movie Genres In the US</a:t>
            </a:r>
          </a:p>
        </p:txBody>
      </p:sp>
      <p:sp>
        <p:nvSpPr>
          <p:cNvPr id="3" name="Content Placeholder 2"/>
          <p:cNvSpPr>
            <a:spLocks noGrp="1"/>
          </p:cNvSpPr>
          <p:nvPr>
            <p:ph idx="1"/>
          </p:nvPr>
        </p:nvSpPr>
        <p:spPr/>
        <p:txBody>
          <a:bodyPr numCol="2"/>
          <a:lstStyle/>
          <a:p>
            <a:r>
              <a:rPr lang="en-US" sz="1600" dirty="0"/>
              <a:t>By far the most popular movie genres in the US are Adventure, followed closely by Action.</a:t>
            </a:r>
          </a:p>
          <a:p>
            <a:r>
              <a:rPr lang="en-US" sz="1600" dirty="0"/>
              <a:t>The figure below represents the most popular movie genres in the US (and Canada) between 1995 and 2022, measured by total box office revenue.</a:t>
            </a:r>
          </a:p>
          <a:p>
            <a:r>
              <a:rPr lang="en-US" sz="1600" dirty="0"/>
              <a:t>As we can see the Adventure genre has grossed almost 65 billion dollars over the past 27 years, with Action coming in at a close 50.5 billion.</a:t>
            </a:r>
          </a:p>
          <a:p>
            <a:endParaRPr lang="en-US" dirty="0"/>
          </a:p>
        </p:txBody>
      </p:sp>
      <p:pic>
        <p:nvPicPr>
          <p:cNvPr id="4" name="Picture 3"/>
          <p:cNvPicPr>
            <a:picLocks noChangeAspect="1"/>
          </p:cNvPicPr>
          <p:nvPr/>
        </p:nvPicPr>
        <p:blipFill>
          <a:blip r:embed="rId2"/>
          <a:stretch>
            <a:fillRect/>
          </a:stretch>
        </p:blipFill>
        <p:spPr>
          <a:xfrm>
            <a:off x="5952227" y="2603500"/>
            <a:ext cx="4537495" cy="2781372"/>
          </a:xfrm>
          <a:prstGeom prst="rect">
            <a:avLst/>
          </a:prstGeom>
        </p:spPr>
      </p:pic>
    </p:spTree>
    <p:extLst>
      <p:ext uri="{BB962C8B-B14F-4D97-AF65-F5344CB8AC3E}">
        <p14:creationId xmlns:p14="http://schemas.microsoft.com/office/powerpoint/2010/main" val="2168902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Popularity of Movie Genres In the US</a:t>
            </a:r>
          </a:p>
        </p:txBody>
      </p:sp>
      <p:sp>
        <p:nvSpPr>
          <p:cNvPr id="3" name="Content Placeholder 2"/>
          <p:cNvSpPr>
            <a:spLocks noGrp="1"/>
          </p:cNvSpPr>
          <p:nvPr>
            <p:ph idx="1"/>
          </p:nvPr>
        </p:nvSpPr>
        <p:spPr/>
        <p:txBody>
          <a:bodyPr numCol="2">
            <a:normAutofit/>
          </a:bodyPr>
          <a:lstStyle/>
          <a:p>
            <a:r>
              <a:rPr lang="en-US" sz="1400" dirty="0"/>
              <a:t>This trend is further supported by data grabbed from IMDB.</a:t>
            </a:r>
          </a:p>
          <a:p>
            <a:r>
              <a:rPr lang="en-US" sz="1400" dirty="0"/>
              <a:t>The IMDB dataset contained over 85,000 movies along with their ratings, number of people who voted on the rating, the movie director, etc. </a:t>
            </a:r>
          </a:p>
          <a:p>
            <a:r>
              <a:rPr lang="en-US" sz="1400" dirty="0"/>
              <a:t>When looking at the top 50 most voted movies, more than half of the movies are classified as either action, adventure or both, as shown by the chart. </a:t>
            </a:r>
          </a:p>
          <a:p>
            <a:r>
              <a:rPr lang="en-US" sz="1400" dirty="0"/>
              <a:t>This trend continued for top 100, 200, etc.</a:t>
            </a:r>
          </a:p>
          <a:p>
            <a:endParaRPr lang="en-US" sz="1400" dirty="0"/>
          </a:p>
          <a:p>
            <a:endParaRPr lang="en-US" sz="1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4863" y="2336081"/>
            <a:ext cx="4258561" cy="3250721"/>
          </a:xfrm>
          <a:prstGeom prst="rect">
            <a:avLst/>
          </a:prstGeom>
        </p:spPr>
      </p:pic>
    </p:spTree>
    <p:extLst>
      <p:ext uri="{BB962C8B-B14F-4D97-AF65-F5344CB8AC3E}">
        <p14:creationId xmlns:p14="http://schemas.microsoft.com/office/powerpoint/2010/main" val="338158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Top Lifetime Grossing movies and Genre</a:t>
            </a:r>
          </a:p>
        </p:txBody>
      </p:sp>
      <p:sp>
        <p:nvSpPr>
          <p:cNvPr id="3" name="Content Placeholder 2"/>
          <p:cNvSpPr>
            <a:spLocks noGrp="1"/>
          </p:cNvSpPr>
          <p:nvPr>
            <p:ph idx="1"/>
          </p:nvPr>
        </p:nvSpPr>
        <p:spPr/>
        <p:txBody>
          <a:bodyPr numCol="2"/>
          <a:lstStyle/>
          <a:p>
            <a:r>
              <a:rPr lang="en-US" dirty="0"/>
              <a:t>We can look even further at all time top grossing movies to see this trend.</a:t>
            </a:r>
          </a:p>
          <a:p>
            <a:r>
              <a:rPr lang="en-US" dirty="0"/>
              <a:t>Let’s look at the top 10 lifetime grossing movies.</a:t>
            </a:r>
          </a:p>
          <a:p>
            <a:r>
              <a:rPr lang="en-US" dirty="0"/>
              <a:t>All of these movies are classified as in the adventure or action genre, with the exception of The Titanic, which is in the drama genre.</a:t>
            </a:r>
          </a:p>
          <a:p>
            <a:endParaRPr lang="en-US" dirty="0"/>
          </a:p>
        </p:txBody>
      </p:sp>
      <p:pic>
        <p:nvPicPr>
          <p:cNvPr id="4" name="Picture 3"/>
          <p:cNvPicPr>
            <a:picLocks noChangeAspect="1"/>
          </p:cNvPicPr>
          <p:nvPr/>
        </p:nvPicPr>
        <p:blipFill>
          <a:blip r:embed="rId2"/>
          <a:stretch>
            <a:fillRect/>
          </a:stretch>
        </p:blipFill>
        <p:spPr>
          <a:xfrm>
            <a:off x="5825726" y="3008942"/>
            <a:ext cx="5527367" cy="2085885"/>
          </a:xfrm>
          <a:prstGeom prst="rect">
            <a:avLst/>
          </a:prstGeom>
        </p:spPr>
      </p:pic>
    </p:spTree>
    <p:extLst>
      <p:ext uri="{BB962C8B-B14F-4D97-AF65-F5344CB8AC3E}">
        <p14:creationId xmlns:p14="http://schemas.microsoft.com/office/powerpoint/2010/main" val="4182553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Production Budget</a:t>
            </a:r>
            <a:endParaRPr lang="en-US" dirty="0"/>
          </a:p>
        </p:txBody>
      </p:sp>
      <p:sp>
        <p:nvSpPr>
          <p:cNvPr id="3" name="Content Placeholder 2"/>
          <p:cNvSpPr>
            <a:spLocks noGrp="1"/>
          </p:cNvSpPr>
          <p:nvPr>
            <p:ph idx="1"/>
          </p:nvPr>
        </p:nvSpPr>
        <p:spPr/>
        <p:txBody>
          <a:bodyPr/>
          <a:lstStyle/>
          <a:p>
            <a:r>
              <a:rPr lang="en-US" dirty="0"/>
              <a:t>The second factor that I’ve identified as an indicator of success is production budget of a movie.</a:t>
            </a:r>
          </a:p>
          <a:p>
            <a:r>
              <a:rPr lang="en-US" dirty="0"/>
              <a:t>Production costs for making a movie can wildly vary, but on average a movie costs between 100 million and 150 million to make.</a:t>
            </a:r>
          </a:p>
          <a:p>
            <a:r>
              <a:rPr lang="en-US" dirty="0"/>
              <a:t>But what exactly does production </a:t>
            </a:r>
            <a:r>
              <a:rPr lang="en-US" dirty="0" smtClean="0"/>
              <a:t>budget include</a:t>
            </a:r>
            <a:r>
              <a:rPr lang="en-US" dirty="0"/>
              <a:t>?</a:t>
            </a:r>
          </a:p>
          <a:p>
            <a:endParaRPr lang="en-US" dirty="0"/>
          </a:p>
        </p:txBody>
      </p:sp>
    </p:spTree>
    <p:extLst>
      <p:ext uri="{BB962C8B-B14F-4D97-AF65-F5344CB8AC3E}">
        <p14:creationId xmlns:p14="http://schemas.microsoft.com/office/powerpoint/2010/main" val="33653262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Ion Boardroom</Template>
  <TotalTime>24</TotalTime>
  <Words>2200</Words>
  <Application>Microsoft Office PowerPoint</Application>
  <PresentationFormat>Widescreen</PresentationFormat>
  <Paragraphs>142</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Century Gothic</vt:lpstr>
      <vt:lpstr>Times New Roman</vt:lpstr>
      <vt:lpstr>Wingdings</vt:lpstr>
      <vt:lpstr>Wingdings 3</vt:lpstr>
      <vt:lpstr>Ion Boardroom</vt:lpstr>
      <vt:lpstr>TO MAKE A MOVIE</vt:lpstr>
      <vt:lpstr>Business Overview</vt:lpstr>
      <vt:lpstr>The Film Industry</vt:lpstr>
      <vt:lpstr>A Successful Movie</vt:lpstr>
      <vt:lpstr>Movie Genre</vt:lpstr>
      <vt:lpstr>Popularity of Movie Genres In the US</vt:lpstr>
      <vt:lpstr>Popularity of Movie Genres In the US</vt:lpstr>
      <vt:lpstr>Top Lifetime Grossing movies and Genre</vt:lpstr>
      <vt:lpstr>Production Budget</vt:lpstr>
      <vt:lpstr>Production Budget</vt:lpstr>
      <vt:lpstr>Higher Production Budget Correlation</vt:lpstr>
      <vt:lpstr>Higher Production Budget Correlation</vt:lpstr>
      <vt:lpstr>Sequels and Box Office</vt:lpstr>
      <vt:lpstr>Sequels and Box Office Trend</vt:lpstr>
      <vt:lpstr>Star Wars</vt:lpstr>
      <vt:lpstr>Star Wars</vt:lpstr>
      <vt:lpstr>The Marvel Franchise</vt:lpstr>
      <vt:lpstr>The Marvel Franchise</vt:lpstr>
      <vt:lpstr>Recap</vt:lpstr>
      <vt:lpstr>Genre Suggestions</vt:lpstr>
      <vt:lpstr>Production Budget Suggestions</vt:lpstr>
      <vt:lpstr>Sequel and Nostalgia Suggestions</vt:lpstr>
      <vt:lpstr>Afterthoughts</vt:lpstr>
      <vt:lpstr>References</vt:lpstr>
      <vt:lpstr>QUESTIONS?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 MAKE A MOVIE</dc:title>
  <dc:creator>Alejandro</dc:creator>
  <cp:lastModifiedBy>Alejandro</cp:lastModifiedBy>
  <cp:revision>26</cp:revision>
  <dcterms:created xsi:type="dcterms:W3CDTF">2022-06-01T03:45:47Z</dcterms:created>
  <dcterms:modified xsi:type="dcterms:W3CDTF">2022-06-01T04:10:40Z</dcterms:modified>
</cp:coreProperties>
</file>