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8.jpg" ContentType="image/jpeg"/>
  <Override PartName="/ppt/media/image9.jpg" ContentType="image/jpeg"/>
  <Override PartName="/ppt/media/image10.jp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4" r:id="rId1"/>
  </p:sldMasterIdLst>
  <p:notesMasterIdLst>
    <p:notesMasterId r:id="rId16"/>
  </p:notesMasterIdLst>
  <p:sldIdLst>
    <p:sldId id="256" r:id="rId2"/>
    <p:sldId id="281" r:id="rId3"/>
    <p:sldId id="261" r:id="rId4"/>
    <p:sldId id="282" r:id="rId5"/>
    <p:sldId id="283" r:id="rId6"/>
    <p:sldId id="264" r:id="rId7"/>
    <p:sldId id="284" r:id="rId8"/>
    <p:sldId id="267" r:id="rId9"/>
    <p:sldId id="268" r:id="rId10"/>
    <p:sldId id="286" r:id="rId11"/>
    <p:sldId id="287" r:id="rId12"/>
    <p:sldId id="289" r:id="rId13"/>
    <p:sldId id="275"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85472" autoAdjust="0"/>
  </p:normalViewPr>
  <p:slideViewPr>
    <p:cSldViewPr snapToGrid="0">
      <p:cViewPr varScale="1">
        <p:scale>
          <a:sx n="76" d="100"/>
          <a:sy n="76" d="100"/>
        </p:scale>
        <p:origin x="1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8DB64D-D710-40A1-AC08-A25D16D9D805}"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6574C-A478-4C0B-801F-B9F3E66AFEC4}" type="slidenum">
              <a:rPr lang="en-US" smtClean="0"/>
              <a:t>‹#›</a:t>
            </a:fld>
            <a:endParaRPr lang="en-US"/>
          </a:p>
        </p:txBody>
      </p:sp>
    </p:spTree>
    <p:extLst>
      <p:ext uri="{BB962C8B-B14F-4D97-AF65-F5344CB8AC3E}">
        <p14:creationId xmlns:p14="http://schemas.microsoft.com/office/powerpoint/2010/main" val="384240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Starting off by looking at the most produced type of genre in the dataset, I found that the most produced type of movie was in the Drama genre, which accounted for almost half of the total movies in the dataset. </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3</a:t>
            </a:fld>
            <a:endParaRPr lang="en-US"/>
          </a:p>
        </p:txBody>
      </p:sp>
    </p:spTree>
    <p:extLst>
      <p:ext uri="{BB962C8B-B14F-4D97-AF65-F5344CB8AC3E}">
        <p14:creationId xmlns:p14="http://schemas.microsoft.com/office/powerpoint/2010/main" val="296666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Based on the massive amount of movies in the drama genre produced, using high rating genres that can incorporate aspects of drama would be wise. </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13</a:t>
            </a:fld>
            <a:endParaRPr lang="en-US"/>
          </a:p>
        </p:txBody>
      </p:sp>
    </p:spTree>
    <p:extLst>
      <p:ext uri="{BB962C8B-B14F-4D97-AF65-F5344CB8AC3E}">
        <p14:creationId xmlns:p14="http://schemas.microsoft.com/office/powerpoint/2010/main" val="635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4</a:t>
            </a:fld>
            <a:endParaRPr lang="en-US"/>
          </a:p>
        </p:txBody>
      </p:sp>
    </p:spTree>
    <p:extLst>
      <p:ext uri="{BB962C8B-B14F-4D97-AF65-F5344CB8AC3E}">
        <p14:creationId xmlns:p14="http://schemas.microsoft.com/office/powerpoint/2010/main" val="709549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highest average movie ratings for a genre belongs to the documentary genre, but is closely followed by the sport, musical, history and biography genres.</a:t>
            </a:r>
          </a:p>
          <a:p>
            <a:endParaRPr lang="en-US" sz="1200" dirty="0" smtClean="0"/>
          </a:p>
          <a:p>
            <a:r>
              <a:rPr lang="en-US" sz="1200" dirty="0" smtClean="0"/>
              <a:t>If we balance both movie rating and number of movies per genre produced then based on the sheer amount of movies in the drama genre produced, using genres that can incorporate aspects of drama would be wise. </a:t>
            </a:r>
          </a:p>
          <a:p>
            <a:endParaRPr lang="en-US" sz="1200" dirty="0" smtClean="0"/>
          </a:p>
          <a:p>
            <a:r>
              <a:rPr lang="en-US" sz="1200" dirty="0" smtClean="0"/>
              <a:t>using genres that can incorporate aspects of drama would be wise</a:t>
            </a:r>
            <a:r>
              <a:rPr lang="en-US" sz="1200" baseline="0" dirty="0" smtClean="0"/>
              <a:t> t</a:t>
            </a:r>
            <a:r>
              <a:rPr lang="en-US" sz="1200" dirty="0" smtClean="0"/>
              <a:t>herefore the best genres to focus on would be sport, history or musical.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5</a:t>
            </a:fld>
            <a:endParaRPr lang="en-US"/>
          </a:p>
        </p:txBody>
      </p:sp>
    </p:spTree>
    <p:extLst>
      <p:ext uri="{BB962C8B-B14F-4D97-AF65-F5344CB8AC3E}">
        <p14:creationId xmlns:p14="http://schemas.microsoft.com/office/powerpoint/2010/main" val="585029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second factor that I’ve identified as an indicator of success is production budget of a movie.</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6</a:t>
            </a:fld>
            <a:endParaRPr lang="en-US"/>
          </a:p>
        </p:txBody>
      </p:sp>
    </p:spTree>
    <p:extLst>
      <p:ext uri="{BB962C8B-B14F-4D97-AF65-F5344CB8AC3E}">
        <p14:creationId xmlns:p14="http://schemas.microsoft.com/office/powerpoint/2010/main" val="891274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 wanted to see if there was a relation between production cost and gross box office earnings.</a:t>
            </a:r>
          </a:p>
          <a:p>
            <a:r>
              <a:rPr lang="en-US" sz="1200" dirty="0" smtClean="0"/>
              <a:t>I took a dataset (from The Numbers) containing over 8000 movies, that also contained their production budget as well as domestic and global box office earnings.</a:t>
            </a:r>
          </a:p>
          <a:p>
            <a:r>
              <a:rPr lang="en-US" sz="1200" dirty="0" smtClean="0"/>
              <a:t>I then ran a Pearson's correlation test on production budget and both box office earnings.</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7</a:t>
            </a:fld>
            <a:endParaRPr lang="en-US"/>
          </a:p>
        </p:txBody>
      </p:sp>
    </p:spTree>
    <p:extLst>
      <p:ext uri="{BB962C8B-B14F-4D97-AF65-F5344CB8AC3E}">
        <p14:creationId xmlns:p14="http://schemas.microsoft.com/office/powerpoint/2010/main" val="41337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8</a:t>
            </a:fld>
            <a:endParaRPr lang="en-US"/>
          </a:p>
        </p:txBody>
      </p:sp>
    </p:spTree>
    <p:extLst>
      <p:ext uri="{BB962C8B-B14F-4D97-AF65-F5344CB8AC3E}">
        <p14:creationId xmlns:p14="http://schemas.microsoft.com/office/powerpoint/2010/main" val="1084693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This brings me to my last factor: Partnering up with another movie studio. </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9</a:t>
            </a:fld>
            <a:endParaRPr lang="en-US"/>
          </a:p>
        </p:txBody>
      </p:sp>
    </p:spTree>
    <p:extLst>
      <p:ext uri="{BB962C8B-B14F-4D97-AF65-F5344CB8AC3E}">
        <p14:creationId xmlns:p14="http://schemas.microsoft.com/office/powerpoint/2010/main" val="417896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Box Office Mojo dataset contained over 2000 movies.</a:t>
            </a:r>
          </a:p>
          <a:p>
            <a:r>
              <a:rPr lang="en-US" dirty="0" smtClean="0"/>
              <a:t>Each entry had the domestic/foreign box office earnings as well as the studio that made the movie. </a:t>
            </a:r>
          </a:p>
          <a:p>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10</a:t>
            </a:fld>
            <a:endParaRPr lang="en-US"/>
          </a:p>
        </p:txBody>
      </p:sp>
    </p:spTree>
    <p:extLst>
      <p:ext uri="{BB962C8B-B14F-4D97-AF65-F5344CB8AC3E}">
        <p14:creationId xmlns:p14="http://schemas.microsoft.com/office/powerpoint/2010/main" val="10511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looked at which movie studios had the highest average worldwide grossing movies</a:t>
            </a:r>
            <a:endParaRPr lang="en-US" dirty="0"/>
          </a:p>
        </p:txBody>
      </p:sp>
      <p:sp>
        <p:nvSpPr>
          <p:cNvPr id="4" name="Slide Number Placeholder 3"/>
          <p:cNvSpPr>
            <a:spLocks noGrp="1"/>
          </p:cNvSpPr>
          <p:nvPr>
            <p:ph type="sldNum" sz="quarter" idx="10"/>
          </p:nvPr>
        </p:nvSpPr>
        <p:spPr/>
        <p:txBody>
          <a:bodyPr/>
          <a:lstStyle/>
          <a:p>
            <a:fld id="{EDA6574C-A478-4C0B-801F-B9F3E66AFEC4}" type="slidenum">
              <a:rPr lang="en-US" smtClean="0"/>
              <a:t>11</a:t>
            </a:fld>
            <a:endParaRPr lang="en-US"/>
          </a:p>
        </p:txBody>
      </p:sp>
    </p:spTree>
    <p:extLst>
      <p:ext uri="{BB962C8B-B14F-4D97-AF65-F5344CB8AC3E}">
        <p14:creationId xmlns:p14="http://schemas.microsoft.com/office/powerpoint/2010/main" val="3889678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632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0322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06517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87453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04376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07502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1393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75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9018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6/20/2022</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22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6/20/2022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8322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6/20/2022</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799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6/20/2022</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89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6/20/2022</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778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6/20/2022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45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6/20/2022</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008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786BE5-D2A3-4BF0-8B30-D7403E61B3DC}" type="datetimeFigureOut">
              <a:rPr lang="en-US" smtClean="0"/>
              <a:t>6/20/2022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310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in/alejandro-harrison-9480341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063" y="1880754"/>
            <a:ext cx="7907682" cy="2784764"/>
          </a:xfrm>
        </p:spPr>
        <p:txBody>
          <a:bodyPr/>
          <a:lstStyle/>
          <a:p>
            <a:pPr algn="l"/>
            <a:r>
              <a:rPr lang="en-US" sz="8800" dirty="0" smtClean="0">
                <a:solidFill>
                  <a:schemeClr val="tx1"/>
                </a:solidFill>
                <a:latin typeface="Corbel Light" panose="020B0303020204020204" pitchFamily="34" charset="0"/>
              </a:rPr>
              <a:t>MICROSOFT </a:t>
            </a:r>
            <a:r>
              <a:rPr lang="en-US" sz="8800" dirty="0" smtClean="0">
                <a:solidFill>
                  <a:schemeClr val="tx1"/>
                </a:solidFill>
                <a:latin typeface="Corbel Light" panose="020B0303020204020204" pitchFamily="34" charset="0"/>
              </a:rPr>
              <a:t>AT THE MOVIES</a:t>
            </a:r>
            <a:endParaRPr lang="en-US" sz="8800" dirty="0">
              <a:solidFill>
                <a:schemeClr val="tx1"/>
              </a:solidFill>
              <a:latin typeface="Corbel Light" panose="020B0303020204020204" pitchFamily="34" charset="0"/>
            </a:endParaRPr>
          </a:p>
        </p:txBody>
      </p:sp>
      <p:sp>
        <p:nvSpPr>
          <p:cNvPr id="3" name="Subtitle 2"/>
          <p:cNvSpPr>
            <a:spLocks noGrp="1"/>
          </p:cNvSpPr>
          <p:nvPr>
            <p:ph type="subTitle" idx="1"/>
          </p:nvPr>
        </p:nvSpPr>
        <p:spPr>
          <a:xfrm>
            <a:off x="1163582" y="4783830"/>
            <a:ext cx="9430589" cy="861420"/>
          </a:xfrm>
        </p:spPr>
        <p:txBody>
          <a:bodyPr>
            <a:normAutofit/>
          </a:bodyPr>
          <a:lstStyle/>
          <a:p>
            <a:pPr algn="l"/>
            <a:r>
              <a:rPr lang="en-US" sz="2400" dirty="0" smtClean="0">
                <a:solidFill>
                  <a:schemeClr val="tx1"/>
                </a:solidFill>
                <a:latin typeface="Corbel" panose="020B0503020204020204" pitchFamily="34" charset="0"/>
              </a:rPr>
              <a:t>By Alejandro </a:t>
            </a:r>
            <a:r>
              <a:rPr lang="en-US" sz="2400" dirty="0" smtClean="0">
                <a:solidFill>
                  <a:schemeClr val="tx1"/>
                </a:solidFill>
                <a:latin typeface="Corbel" panose="020B0503020204020204" pitchFamily="34" charset="0"/>
              </a:rPr>
              <a:t>H</a:t>
            </a:r>
            <a:r>
              <a:rPr lang="en-US" sz="2400" dirty="0" smtClean="0">
                <a:solidFill>
                  <a:schemeClr val="tx1"/>
                </a:solidFill>
                <a:latin typeface="Corbel" panose="020B0503020204020204" pitchFamily="34" charset="0"/>
              </a:rPr>
              <a:t>arrison</a:t>
            </a:r>
            <a:endParaRPr lang="en-US" sz="2400" dirty="0">
              <a:solidFill>
                <a:schemeClr val="tx1"/>
              </a:solidFill>
              <a:latin typeface="Corbel" panose="020B0503020204020204" pitchFamily="34" charset="0"/>
            </a:endParaRPr>
          </a:p>
        </p:txBody>
      </p:sp>
    </p:spTree>
    <p:extLst>
      <p:ext uri="{BB962C8B-B14F-4D97-AF65-F5344CB8AC3E}">
        <p14:creationId xmlns:p14="http://schemas.microsoft.com/office/powerpoint/2010/main" val="3222776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0845"/>
          </a:xfrm>
        </p:spPr>
        <p:txBody>
          <a:bodyPr>
            <a:noAutofit/>
          </a:bodyPr>
          <a:lstStyle/>
          <a:p>
            <a:r>
              <a:rPr lang="en-US" sz="4000" dirty="0" smtClean="0"/>
              <a:t>Movie Studios And Movie Frequency</a:t>
            </a:r>
            <a:endParaRPr lang="en-US" sz="4000" dirty="0"/>
          </a:p>
        </p:txBody>
      </p:sp>
      <p:sp>
        <p:nvSpPr>
          <p:cNvPr id="3" name="Content Placeholder 2"/>
          <p:cNvSpPr>
            <a:spLocks noGrp="1"/>
          </p:cNvSpPr>
          <p:nvPr>
            <p:ph idx="1"/>
          </p:nvPr>
        </p:nvSpPr>
        <p:spPr>
          <a:xfrm>
            <a:off x="677334" y="1444336"/>
            <a:ext cx="8596668" cy="3626882"/>
          </a:xfrm>
        </p:spPr>
        <p:txBody>
          <a:bodyPr>
            <a:normAutofit/>
          </a:bodyPr>
          <a:lstStyle/>
          <a:p>
            <a:r>
              <a:rPr lang="en-US" sz="2000" dirty="0" smtClean="0"/>
              <a:t>Halving total </a:t>
            </a:r>
            <a:r>
              <a:rPr lang="en-US" sz="2000" dirty="0" smtClean="0"/>
              <a:t>amount of </a:t>
            </a:r>
            <a:r>
              <a:rPr lang="en-US" sz="2000" dirty="0" smtClean="0"/>
              <a:t>studios (172), then halving </a:t>
            </a:r>
            <a:r>
              <a:rPr lang="en-US" sz="2000" dirty="0" smtClean="0"/>
              <a:t>it again, </a:t>
            </a:r>
            <a:r>
              <a:rPr lang="en-US" sz="2000" dirty="0" smtClean="0"/>
              <a:t>narrows results down to top </a:t>
            </a:r>
            <a:r>
              <a:rPr lang="en-US" sz="2000" dirty="0" smtClean="0"/>
              <a:t>43 </a:t>
            </a:r>
            <a:r>
              <a:rPr lang="en-US" sz="2000" dirty="0" smtClean="0"/>
              <a:t>studios</a:t>
            </a:r>
            <a:endParaRPr lang="en-US" sz="2000" dirty="0" smtClean="0"/>
          </a:p>
          <a:p>
            <a:r>
              <a:rPr lang="en-US" sz="2000" dirty="0" smtClean="0"/>
              <a:t>Top producers </a:t>
            </a:r>
            <a:r>
              <a:rPr lang="en-US" sz="2000" dirty="0" smtClean="0"/>
              <a:t>of </a:t>
            </a:r>
            <a:r>
              <a:rPr lang="en-US" sz="2000" dirty="0" smtClean="0"/>
              <a:t>movies: Universal</a:t>
            </a:r>
            <a:r>
              <a:rPr lang="en-US" sz="2000" dirty="0" smtClean="0"/>
              <a:t>, Fox, and Warner </a:t>
            </a:r>
            <a:r>
              <a:rPr lang="en-US" sz="2000" dirty="0" smtClean="0"/>
              <a:t>Brothers</a:t>
            </a:r>
            <a:endParaRPr lang="en-US" sz="2000" dirty="0" smtClean="0"/>
          </a:p>
          <a:p>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625" y="2660175"/>
            <a:ext cx="7591244" cy="3864976"/>
          </a:xfrm>
          <a:prstGeom prst="rect">
            <a:avLst/>
          </a:prstGeom>
        </p:spPr>
      </p:pic>
    </p:spTree>
    <p:extLst>
      <p:ext uri="{BB962C8B-B14F-4D97-AF65-F5344CB8AC3E}">
        <p14:creationId xmlns:p14="http://schemas.microsoft.com/office/powerpoint/2010/main" val="4042963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374"/>
          </a:xfrm>
        </p:spPr>
        <p:txBody>
          <a:bodyPr/>
          <a:lstStyle/>
          <a:p>
            <a:r>
              <a:rPr lang="en-US" dirty="0" smtClean="0"/>
              <a:t>Movie Studios And Worldwide Gross</a:t>
            </a:r>
            <a:endParaRPr lang="en-US" dirty="0"/>
          </a:p>
        </p:txBody>
      </p:sp>
      <p:sp>
        <p:nvSpPr>
          <p:cNvPr id="3" name="Content Placeholder 2"/>
          <p:cNvSpPr>
            <a:spLocks noGrp="1"/>
          </p:cNvSpPr>
          <p:nvPr>
            <p:ph idx="1"/>
          </p:nvPr>
        </p:nvSpPr>
        <p:spPr>
          <a:xfrm>
            <a:off x="677334" y="1506682"/>
            <a:ext cx="8596668" cy="3637533"/>
          </a:xfrm>
        </p:spPr>
        <p:txBody>
          <a:bodyPr/>
          <a:lstStyle/>
          <a:p>
            <a:r>
              <a:rPr lang="en-US" sz="2000" dirty="0" smtClean="0"/>
              <a:t>Top</a:t>
            </a:r>
            <a:r>
              <a:rPr lang="en-US" sz="2000" dirty="0" smtClean="0"/>
              <a:t> </a:t>
            </a:r>
            <a:r>
              <a:rPr lang="en-US" sz="2000" dirty="0" smtClean="0"/>
              <a:t>highest average worldwide grossing movie </a:t>
            </a:r>
            <a:r>
              <a:rPr lang="en-US" sz="2000" dirty="0" smtClean="0"/>
              <a:t>studios include: P/DW, Disney, and Warner Brothers </a:t>
            </a:r>
            <a:endParaRPr lang="en-US" sz="2000"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82" y="2276826"/>
            <a:ext cx="7823528" cy="4581174"/>
          </a:xfrm>
          <a:prstGeom prst="rect">
            <a:avLst/>
          </a:prstGeom>
        </p:spPr>
      </p:pic>
    </p:spTree>
    <p:extLst>
      <p:ext uri="{BB962C8B-B14F-4D97-AF65-F5344CB8AC3E}">
        <p14:creationId xmlns:p14="http://schemas.microsoft.com/office/powerpoint/2010/main" val="950392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88613"/>
            <a:ext cx="4610283" cy="3880773"/>
          </a:xfrm>
        </p:spPr>
        <p:txBody>
          <a:bodyPr>
            <a:normAutofit lnSpcReduction="10000"/>
          </a:bodyPr>
          <a:lstStyle/>
          <a:p>
            <a:r>
              <a:rPr lang="en-US" dirty="0" smtClean="0"/>
              <a:t>Warner Brothers Studios</a:t>
            </a:r>
          </a:p>
          <a:p>
            <a:r>
              <a:rPr lang="en-US" dirty="0"/>
              <a:t>T</a:t>
            </a:r>
            <a:r>
              <a:rPr lang="en-US" dirty="0" smtClean="0"/>
              <a:t>op </a:t>
            </a:r>
            <a:r>
              <a:rPr lang="en-US" dirty="0"/>
              <a:t>3 for most movies </a:t>
            </a:r>
            <a:r>
              <a:rPr lang="en-US" dirty="0" smtClean="0"/>
              <a:t>produced</a:t>
            </a:r>
          </a:p>
          <a:p>
            <a:r>
              <a:rPr lang="en-US" dirty="0" smtClean="0"/>
              <a:t>Top </a:t>
            </a:r>
            <a:r>
              <a:rPr lang="en-US" dirty="0"/>
              <a:t>5 for top average worldwide grossing </a:t>
            </a:r>
            <a:r>
              <a:rPr lang="en-US" dirty="0" smtClean="0"/>
              <a:t>movies</a:t>
            </a:r>
          </a:p>
          <a:p>
            <a:r>
              <a:rPr lang="en-US" dirty="0" smtClean="0"/>
              <a:t>Been </a:t>
            </a:r>
            <a:r>
              <a:rPr lang="en-US" dirty="0"/>
              <a:t>around for over 90 years</a:t>
            </a:r>
          </a:p>
          <a:p>
            <a:r>
              <a:rPr lang="en-US" dirty="0"/>
              <a:t>Produced some of the most popular movies out there like the </a:t>
            </a:r>
            <a:r>
              <a:rPr lang="en-US" i="1" dirty="0"/>
              <a:t>Harry Potter </a:t>
            </a:r>
            <a:r>
              <a:rPr lang="en-US" dirty="0"/>
              <a:t>series, </a:t>
            </a:r>
            <a:r>
              <a:rPr lang="en-US" i="1" dirty="0"/>
              <a:t>The Matrix </a:t>
            </a:r>
            <a:r>
              <a:rPr lang="en-US" dirty="0"/>
              <a:t>series, </a:t>
            </a:r>
            <a:r>
              <a:rPr lang="en-US" i="1" dirty="0"/>
              <a:t>The Lord of The Rings </a:t>
            </a:r>
            <a:r>
              <a:rPr lang="en-US" dirty="0"/>
              <a:t>series, etc.</a:t>
            </a:r>
          </a:p>
          <a:p>
            <a:r>
              <a:rPr lang="en-US" dirty="0"/>
              <a:t>Wide selection of movie genres produce from action to drama to comedy to musicals</a:t>
            </a:r>
          </a:p>
          <a:p>
            <a:endParaRPr lang="en-US" dirty="0" smtClean="0"/>
          </a:p>
          <a:p>
            <a:endParaRPr lang="en-US" dirty="0" smtClean="0"/>
          </a:p>
          <a:p>
            <a:endParaRPr lang="en-US" dirty="0"/>
          </a:p>
        </p:txBody>
      </p:sp>
      <p:pic>
        <p:nvPicPr>
          <p:cNvPr id="1026" name="Picture 2" descr="Warner Bros. Reveals Centennial Logo, Teases Commemorative Content"/>
          <p:cNvPicPr>
            <a:picLocks noChangeAspect="1" noChangeArrowheads="1"/>
          </p:cNvPicPr>
          <p:nvPr/>
        </p:nvPicPr>
        <p:blipFill rotWithShape="1">
          <a:blip r:embed="rId2">
            <a:extLst>
              <a:ext uri="{28A0092B-C50C-407E-A947-70E740481C1C}">
                <a14:useLocalDpi xmlns:a14="http://schemas.microsoft.com/office/drawing/2010/main" val="0"/>
              </a:ext>
            </a:extLst>
          </a:blip>
          <a:srcRect l="21929" r="22310"/>
          <a:stretch/>
        </p:blipFill>
        <p:spPr bwMode="auto">
          <a:xfrm>
            <a:off x="5393635" y="0"/>
            <a:ext cx="679836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t>Movie Studio Choice</a:t>
            </a:r>
            <a:endParaRPr lang="en-US" dirty="0"/>
          </a:p>
        </p:txBody>
      </p:sp>
    </p:spTree>
    <p:extLst>
      <p:ext uri="{BB962C8B-B14F-4D97-AF65-F5344CB8AC3E}">
        <p14:creationId xmlns:p14="http://schemas.microsoft.com/office/powerpoint/2010/main" val="2833751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1104293" y="1551473"/>
            <a:ext cx="8586359" cy="4195481"/>
          </a:xfrm>
        </p:spPr>
        <p:txBody>
          <a:bodyPr/>
          <a:lstStyle/>
          <a:p>
            <a:r>
              <a:rPr lang="en-US" sz="2400" dirty="0"/>
              <a:t>B</a:t>
            </a:r>
            <a:r>
              <a:rPr lang="en-US" sz="2400" dirty="0" smtClean="0"/>
              <a:t>est </a:t>
            </a:r>
            <a:r>
              <a:rPr lang="en-US" sz="2400" dirty="0"/>
              <a:t>genres to focus on </a:t>
            </a:r>
            <a:r>
              <a:rPr lang="en-US" sz="2400" dirty="0" smtClean="0"/>
              <a:t>include documentary, sport</a:t>
            </a:r>
            <a:r>
              <a:rPr lang="en-US" sz="2400" dirty="0"/>
              <a:t>, </a:t>
            </a:r>
            <a:r>
              <a:rPr lang="en-US" sz="2400" dirty="0" smtClean="0"/>
              <a:t>history, and musical</a:t>
            </a:r>
            <a:endParaRPr lang="en-US" sz="2400" dirty="0" smtClean="0"/>
          </a:p>
          <a:p>
            <a:r>
              <a:rPr lang="en-US" sz="2400" dirty="0" smtClean="0"/>
              <a:t>Ideal budget </a:t>
            </a:r>
            <a:r>
              <a:rPr lang="en-US" sz="2400" dirty="0" smtClean="0"/>
              <a:t>to maximize profits </a:t>
            </a:r>
            <a:r>
              <a:rPr lang="en-US" sz="2400" dirty="0" smtClean="0"/>
              <a:t>is between 100 </a:t>
            </a:r>
            <a:r>
              <a:rPr lang="en-US" sz="2400" dirty="0" smtClean="0"/>
              <a:t>and 200 million </a:t>
            </a:r>
            <a:r>
              <a:rPr lang="en-US" sz="2400" dirty="0" smtClean="0"/>
              <a:t>dollars</a:t>
            </a:r>
            <a:endParaRPr lang="en-US" sz="2400" dirty="0" smtClean="0"/>
          </a:p>
          <a:p>
            <a:pPr lvl="1"/>
            <a:r>
              <a:rPr lang="en-US" sz="2000" dirty="0"/>
              <a:t>M</a:t>
            </a:r>
            <a:r>
              <a:rPr lang="en-US" sz="2000" dirty="0" smtClean="0"/>
              <a:t>ovie is successful </a:t>
            </a:r>
            <a:r>
              <a:rPr lang="en-US" sz="2000" dirty="0" smtClean="0"/>
              <a:t>if </a:t>
            </a:r>
            <a:r>
              <a:rPr lang="en-US" sz="2000" dirty="0" smtClean="0"/>
              <a:t>gross </a:t>
            </a:r>
            <a:r>
              <a:rPr lang="en-US" sz="2000" dirty="0" smtClean="0"/>
              <a:t>box office earnings </a:t>
            </a:r>
            <a:r>
              <a:rPr lang="en-US" sz="2000" dirty="0" smtClean="0"/>
              <a:t>are </a:t>
            </a:r>
            <a:r>
              <a:rPr lang="en-US" sz="2000" dirty="0" smtClean="0"/>
              <a:t>twice the production </a:t>
            </a:r>
            <a:r>
              <a:rPr lang="en-US" sz="2000" dirty="0" smtClean="0"/>
              <a:t>budget</a:t>
            </a:r>
            <a:endParaRPr lang="en-US" sz="2000" dirty="0" smtClean="0"/>
          </a:p>
          <a:p>
            <a:r>
              <a:rPr lang="en-US" sz="2400" dirty="0"/>
              <a:t>P</a:t>
            </a:r>
            <a:r>
              <a:rPr lang="en-US" sz="2400" dirty="0" smtClean="0"/>
              <a:t>artner </a:t>
            </a:r>
            <a:r>
              <a:rPr lang="en-US" sz="2400" dirty="0" smtClean="0"/>
              <a:t>up with Warner </a:t>
            </a:r>
            <a:r>
              <a:rPr lang="en-US" sz="2400" dirty="0" smtClean="0"/>
              <a:t>Bros</a:t>
            </a:r>
          </a:p>
          <a:p>
            <a:pPr lvl="1"/>
            <a:r>
              <a:rPr lang="en-US" sz="2000" dirty="0"/>
              <a:t>H</a:t>
            </a:r>
            <a:r>
              <a:rPr lang="en-US" sz="2000" dirty="0" smtClean="0"/>
              <a:t>ighly </a:t>
            </a:r>
            <a:r>
              <a:rPr lang="en-US" sz="2000" dirty="0" smtClean="0"/>
              <a:t>experienced </a:t>
            </a:r>
            <a:r>
              <a:rPr lang="en-US" sz="2000" dirty="0" smtClean="0"/>
              <a:t>with many </a:t>
            </a:r>
            <a:r>
              <a:rPr lang="en-US" sz="2000" dirty="0" smtClean="0"/>
              <a:t>high grossing box office </a:t>
            </a:r>
            <a:r>
              <a:rPr lang="en-US" sz="2000" dirty="0" smtClean="0"/>
              <a:t>hits</a:t>
            </a:r>
            <a:endParaRPr lang="en-US" sz="2000" dirty="0"/>
          </a:p>
          <a:p>
            <a:endParaRPr lang="en-US" dirty="0"/>
          </a:p>
        </p:txBody>
      </p:sp>
    </p:spTree>
    <p:extLst>
      <p:ext uri="{BB962C8B-B14F-4D97-AF65-F5344CB8AC3E}">
        <p14:creationId xmlns:p14="http://schemas.microsoft.com/office/powerpoint/2010/main" val="847199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5678"/>
            <a:ext cx="8596668" cy="884583"/>
          </a:xfrm>
        </p:spPr>
        <p:txBody>
          <a:bodyPr>
            <a:normAutofit/>
          </a:bodyPr>
          <a:lstStyle/>
          <a:p>
            <a:r>
              <a:rPr lang="en-US" sz="4000" dirty="0" smtClean="0"/>
              <a:t>Questions and Contact Info</a:t>
            </a:r>
            <a:endParaRPr lang="en-US" sz="4000" dirty="0"/>
          </a:p>
        </p:txBody>
      </p:sp>
      <p:sp>
        <p:nvSpPr>
          <p:cNvPr id="3" name="Content Placeholder 2"/>
          <p:cNvSpPr>
            <a:spLocks noGrp="1"/>
          </p:cNvSpPr>
          <p:nvPr>
            <p:ph idx="1"/>
          </p:nvPr>
        </p:nvSpPr>
        <p:spPr>
          <a:xfrm>
            <a:off x="677334" y="1361661"/>
            <a:ext cx="8596668" cy="3880773"/>
          </a:xfrm>
        </p:spPr>
        <p:txBody>
          <a:bodyPr/>
          <a:lstStyle/>
          <a:p>
            <a:pPr marL="0" indent="0">
              <a:buNone/>
            </a:pPr>
            <a:endParaRPr lang="en-US" dirty="0" smtClean="0">
              <a:hlinkClick r:id="rId2"/>
            </a:endParaRPr>
          </a:p>
          <a:p>
            <a:r>
              <a:rPr lang="en-US" sz="2000" dirty="0" smtClean="0"/>
              <a:t>Questions? </a:t>
            </a:r>
          </a:p>
          <a:p>
            <a:r>
              <a:rPr lang="en-US" sz="2000" dirty="0" smtClean="0"/>
              <a:t>Any additional inquires can be directed to </a:t>
            </a:r>
            <a:r>
              <a:rPr lang="en-US" sz="2000" dirty="0" err="1" smtClean="0"/>
              <a:t>linkedin</a:t>
            </a:r>
            <a:r>
              <a:rPr lang="en-US" sz="2000" dirty="0" smtClean="0"/>
              <a:t>: </a:t>
            </a:r>
          </a:p>
          <a:p>
            <a:pPr lvl="1"/>
            <a:r>
              <a:rPr lang="en-US" sz="2000" dirty="0">
                <a:hlinkClick r:id="rId2"/>
              </a:rPr>
              <a:t>https://www.linkedin.com/in/alejandro-harrison-948034108/</a:t>
            </a: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4773900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en-US" dirty="0"/>
          </a:p>
        </p:txBody>
      </p:sp>
      <p:sp>
        <p:nvSpPr>
          <p:cNvPr id="3" name="Content Placeholder 2"/>
          <p:cNvSpPr>
            <a:spLocks noGrp="1"/>
          </p:cNvSpPr>
          <p:nvPr>
            <p:ph idx="1"/>
          </p:nvPr>
        </p:nvSpPr>
        <p:spPr>
          <a:xfrm>
            <a:off x="261257" y="1528132"/>
            <a:ext cx="6410848" cy="4195481"/>
          </a:xfrm>
        </p:spPr>
        <p:txBody>
          <a:bodyPr>
            <a:normAutofit/>
          </a:bodyPr>
          <a:lstStyle/>
          <a:p>
            <a:r>
              <a:rPr lang="en-US" sz="2400" dirty="0" smtClean="0"/>
              <a:t>Microsoft has decided to try their luck at making movies</a:t>
            </a:r>
          </a:p>
          <a:p>
            <a:r>
              <a:rPr lang="en-US" sz="2400" dirty="0" smtClean="0"/>
              <a:t>Looking at data </a:t>
            </a:r>
            <a:r>
              <a:rPr lang="en-US" sz="2400" dirty="0"/>
              <a:t>from </a:t>
            </a:r>
            <a:r>
              <a:rPr lang="en-US" sz="2400" dirty="0" smtClean="0"/>
              <a:t>2010-2018, </a:t>
            </a:r>
            <a:r>
              <a:rPr lang="en-US" sz="2400" dirty="0"/>
              <a:t>3 key factors </a:t>
            </a:r>
            <a:r>
              <a:rPr lang="en-US" sz="2400" dirty="0" smtClean="0"/>
              <a:t>were associated with high gross box office earnings and high reviews:</a:t>
            </a:r>
            <a:endParaRPr lang="en-US" sz="2400" dirty="0"/>
          </a:p>
          <a:p>
            <a:pPr lvl="1">
              <a:buFont typeface="Arial" panose="020B0604020202020204" pitchFamily="34" charset="0"/>
              <a:buChar char="•"/>
            </a:pPr>
            <a:r>
              <a:rPr lang="en-US" sz="2400" dirty="0"/>
              <a:t>Genre of movie</a:t>
            </a:r>
          </a:p>
          <a:p>
            <a:pPr lvl="1">
              <a:buFont typeface="Arial" panose="020B0604020202020204" pitchFamily="34" charset="0"/>
              <a:buChar char="•"/>
            </a:pPr>
            <a:r>
              <a:rPr lang="en-US" sz="2400" dirty="0"/>
              <a:t>Production budget of film</a:t>
            </a:r>
          </a:p>
          <a:p>
            <a:pPr lvl="1">
              <a:buFont typeface="Arial" panose="020B0604020202020204" pitchFamily="34" charset="0"/>
              <a:buChar char="•"/>
            </a:pPr>
            <a:r>
              <a:rPr lang="en-US" sz="2400" dirty="0" smtClean="0"/>
              <a:t>Partnering with another movie </a:t>
            </a:r>
            <a:r>
              <a:rPr lang="en-US" sz="2400" dirty="0" smtClean="0"/>
              <a:t>studio</a:t>
            </a:r>
          </a:p>
        </p:txBody>
      </p:sp>
      <p:pic>
        <p:nvPicPr>
          <p:cNvPr id="2050" name="Picture 2" descr="Microsoft customers gain a financial services advocate in new CVP Bill  Borden | Transform"/>
          <p:cNvPicPr>
            <a:picLocks noChangeAspect="1" noChangeArrowheads="1"/>
          </p:cNvPicPr>
          <p:nvPr/>
        </p:nvPicPr>
        <p:blipFill rotWithShape="1">
          <a:blip r:embed="rId2">
            <a:extLst>
              <a:ext uri="{28A0092B-C50C-407E-A947-70E740481C1C}">
                <a14:useLocalDpi xmlns:a14="http://schemas.microsoft.com/office/drawing/2010/main" val="0"/>
              </a:ext>
            </a:extLst>
          </a:blip>
          <a:srcRect l="11609" t="-147" r="30526" b="147"/>
          <a:stretch/>
        </p:blipFill>
        <p:spPr bwMode="auto">
          <a:xfrm>
            <a:off x="6772589" y="-12740"/>
            <a:ext cx="5419411" cy="687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779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065" y="475577"/>
            <a:ext cx="10396882" cy="726945"/>
          </a:xfrm>
        </p:spPr>
        <p:txBody>
          <a:bodyPr/>
          <a:lstStyle/>
          <a:p>
            <a:r>
              <a:rPr lang="en-US" sz="4000" dirty="0" smtClean="0"/>
              <a:t>Most Produced Genre</a:t>
            </a:r>
            <a:endParaRPr lang="en-US" sz="4000" dirty="0"/>
          </a:p>
        </p:txBody>
      </p:sp>
      <p:sp>
        <p:nvSpPr>
          <p:cNvPr id="6" name="Content Placeholder 5"/>
          <p:cNvSpPr>
            <a:spLocks noGrp="1"/>
          </p:cNvSpPr>
          <p:nvPr>
            <p:ph idx="1"/>
          </p:nvPr>
        </p:nvSpPr>
        <p:spPr>
          <a:xfrm>
            <a:off x="772065" y="1272210"/>
            <a:ext cx="8596668" cy="3942934"/>
          </a:xfrm>
        </p:spPr>
        <p:txBody>
          <a:bodyPr>
            <a:normAutofit/>
          </a:bodyPr>
          <a:lstStyle/>
          <a:p>
            <a:r>
              <a:rPr lang="en-US" sz="2000" dirty="0" smtClean="0"/>
              <a:t>IMDB </a:t>
            </a:r>
            <a:r>
              <a:rPr lang="en-US" sz="2000" dirty="0" smtClean="0"/>
              <a:t>dataset </a:t>
            </a:r>
            <a:r>
              <a:rPr lang="en-US" sz="2000" dirty="0" smtClean="0"/>
              <a:t>contains </a:t>
            </a:r>
            <a:r>
              <a:rPr lang="en-US" sz="2000" dirty="0" smtClean="0"/>
              <a:t>over 68,000 </a:t>
            </a:r>
            <a:r>
              <a:rPr lang="en-US" sz="2000" dirty="0" smtClean="0"/>
              <a:t>movie entries </a:t>
            </a:r>
            <a:r>
              <a:rPr lang="en-US" sz="2000" dirty="0" smtClean="0"/>
              <a:t>which include </a:t>
            </a:r>
            <a:r>
              <a:rPr lang="en-US" sz="2000" dirty="0" smtClean="0"/>
              <a:t>genre</a:t>
            </a:r>
            <a:r>
              <a:rPr lang="en-US" sz="2000" dirty="0" smtClean="0"/>
              <a:t>, average rating, number of votes, </a:t>
            </a:r>
            <a:r>
              <a:rPr lang="en-US" sz="2000" dirty="0" err="1" smtClean="0"/>
              <a:t>etc</a:t>
            </a:r>
            <a:endParaRPr lang="en-US" sz="2000" dirty="0" smtClean="0"/>
          </a:p>
          <a:p>
            <a:r>
              <a:rPr lang="en-US" sz="2000" dirty="0"/>
              <a:t>M</a:t>
            </a:r>
            <a:r>
              <a:rPr lang="en-US" sz="2000" dirty="0" smtClean="0"/>
              <a:t>ost </a:t>
            </a:r>
            <a:r>
              <a:rPr lang="en-US" sz="2000" dirty="0" smtClean="0"/>
              <a:t>produced type of movie </a:t>
            </a:r>
            <a:r>
              <a:rPr lang="en-US" sz="2000" dirty="0" smtClean="0"/>
              <a:t>was </a:t>
            </a:r>
            <a:r>
              <a:rPr lang="en-US" sz="2000" dirty="0" smtClean="0"/>
              <a:t>the Drama genre, which accounted for almost half of </a:t>
            </a:r>
            <a:r>
              <a:rPr lang="en-US" sz="2000" dirty="0" smtClean="0"/>
              <a:t>the total </a:t>
            </a:r>
            <a:r>
              <a:rPr lang="en-US" sz="2000" dirty="0" smtClean="0"/>
              <a:t>movies in the </a:t>
            </a:r>
            <a:r>
              <a:rPr lang="en-US" sz="2000" dirty="0" smtClean="0"/>
              <a:t>dataset</a:t>
            </a:r>
            <a:endParaRPr lang="en-US" sz="2000" dirty="0" smtClean="0"/>
          </a:p>
          <a:p>
            <a:endParaRPr lang="en-US" sz="2000" dirty="0" smtClean="0"/>
          </a:p>
          <a:p>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065" y="2776546"/>
            <a:ext cx="7364895" cy="3825117"/>
          </a:xfrm>
          <a:prstGeom prst="rect">
            <a:avLst/>
          </a:prstGeom>
        </p:spPr>
      </p:pic>
    </p:spTree>
    <p:extLst>
      <p:ext uri="{BB962C8B-B14F-4D97-AF65-F5344CB8AC3E}">
        <p14:creationId xmlns:p14="http://schemas.microsoft.com/office/powerpoint/2010/main" val="2168902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604"/>
          </a:xfrm>
        </p:spPr>
        <p:txBody>
          <a:bodyPr>
            <a:noAutofit/>
          </a:bodyPr>
          <a:lstStyle/>
          <a:p>
            <a:r>
              <a:rPr lang="en-US" sz="4000" dirty="0" smtClean="0"/>
              <a:t>Movie Rating and Genre</a:t>
            </a:r>
            <a:endParaRPr lang="en-US" sz="4000" dirty="0"/>
          </a:p>
        </p:txBody>
      </p:sp>
      <p:sp>
        <p:nvSpPr>
          <p:cNvPr id="3" name="Content Placeholder 2"/>
          <p:cNvSpPr>
            <a:spLocks noGrp="1"/>
          </p:cNvSpPr>
          <p:nvPr>
            <p:ph idx="1"/>
          </p:nvPr>
        </p:nvSpPr>
        <p:spPr>
          <a:xfrm>
            <a:off x="677334" y="1574800"/>
            <a:ext cx="8596668" cy="3548177"/>
          </a:xfrm>
        </p:spPr>
        <p:txBody>
          <a:bodyPr/>
          <a:lstStyle/>
          <a:p>
            <a:r>
              <a:rPr lang="en-US" sz="2000" dirty="0" smtClean="0"/>
              <a:t>Next, I wanted to look at average movie rating for each </a:t>
            </a:r>
            <a:r>
              <a:rPr lang="en-US" sz="2000" dirty="0" smtClean="0"/>
              <a:t>genre</a:t>
            </a:r>
            <a:endParaRPr lang="en-US" sz="2000" dirty="0" smtClean="0"/>
          </a:p>
          <a:p>
            <a:r>
              <a:rPr lang="en-US" sz="2000" dirty="0" smtClean="0"/>
              <a:t>Taking into account frequencies of each genre, I graphed the average movie rating per </a:t>
            </a:r>
            <a:r>
              <a:rPr lang="en-US" sz="2000" dirty="0" smtClean="0"/>
              <a:t>genre</a:t>
            </a:r>
            <a:endParaRPr lang="en-US" sz="2000"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125" y="2846591"/>
            <a:ext cx="7119444" cy="3756642"/>
          </a:xfrm>
          <a:prstGeom prst="rect">
            <a:avLst/>
          </a:prstGeom>
        </p:spPr>
      </p:pic>
    </p:spTree>
    <p:extLst>
      <p:ext uri="{BB962C8B-B14F-4D97-AF65-F5344CB8AC3E}">
        <p14:creationId xmlns:p14="http://schemas.microsoft.com/office/powerpoint/2010/main" val="3340972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868"/>
          </a:xfrm>
        </p:spPr>
        <p:txBody>
          <a:bodyPr>
            <a:normAutofit/>
          </a:bodyPr>
          <a:lstStyle/>
          <a:p>
            <a:r>
              <a:rPr lang="en-US" sz="4000" dirty="0" smtClean="0"/>
              <a:t>Movie Rating and Genre</a:t>
            </a:r>
            <a:endParaRPr lang="en-US" sz="4000" dirty="0"/>
          </a:p>
        </p:txBody>
      </p:sp>
      <p:sp>
        <p:nvSpPr>
          <p:cNvPr id="3" name="Content Placeholder 2"/>
          <p:cNvSpPr>
            <a:spLocks noGrp="1"/>
          </p:cNvSpPr>
          <p:nvPr>
            <p:ph idx="1"/>
          </p:nvPr>
        </p:nvSpPr>
        <p:spPr>
          <a:xfrm>
            <a:off x="677334" y="1620078"/>
            <a:ext cx="5246388" cy="4388835"/>
          </a:xfrm>
        </p:spPr>
        <p:txBody>
          <a:bodyPr>
            <a:normAutofit/>
          </a:bodyPr>
          <a:lstStyle/>
          <a:p>
            <a:r>
              <a:rPr lang="en-US" sz="2000" dirty="0" smtClean="0"/>
              <a:t>Documentary genre has the </a:t>
            </a:r>
            <a:r>
              <a:rPr lang="en-US" sz="2000" dirty="0"/>
              <a:t>highest average movie ratings for a </a:t>
            </a:r>
            <a:r>
              <a:rPr lang="en-US" sz="2000" dirty="0" smtClean="0"/>
              <a:t>genre, closely </a:t>
            </a:r>
            <a:r>
              <a:rPr lang="en-US" sz="2000" dirty="0"/>
              <a:t>followed by the sport, musical</a:t>
            </a:r>
            <a:r>
              <a:rPr lang="en-US" sz="2000" dirty="0" smtClean="0"/>
              <a:t>, and history genres</a:t>
            </a:r>
            <a:endParaRPr lang="en-US" sz="2000" dirty="0"/>
          </a:p>
          <a:p>
            <a:r>
              <a:rPr lang="en-US" sz="2000" dirty="0" smtClean="0"/>
              <a:t>Each</a:t>
            </a:r>
            <a:r>
              <a:rPr lang="en-US" sz="2000" dirty="0" smtClean="0"/>
              <a:t> of these genres incorporate elements of </a:t>
            </a:r>
            <a:r>
              <a:rPr lang="en-US" sz="2000" dirty="0" smtClean="0"/>
              <a:t>drama </a:t>
            </a:r>
            <a:r>
              <a:rPr lang="en-US" sz="2000" dirty="0" smtClean="0"/>
              <a:t>into them</a:t>
            </a:r>
            <a:endParaRPr lang="en-US" sz="2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743" r="14919"/>
          <a:stretch/>
        </p:blipFill>
        <p:spPr>
          <a:xfrm>
            <a:off x="6420679" y="0"/>
            <a:ext cx="5771322" cy="6858000"/>
          </a:xfrm>
          <a:prstGeom prst="rect">
            <a:avLst/>
          </a:prstGeom>
        </p:spPr>
      </p:pic>
    </p:spTree>
    <p:extLst>
      <p:ext uri="{BB962C8B-B14F-4D97-AF65-F5344CB8AC3E}">
        <p14:creationId xmlns:p14="http://schemas.microsoft.com/office/powerpoint/2010/main" val="2180350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Budget</a:t>
            </a:r>
            <a:endParaRPr lang="en-US" dirty="0"/>
          </a:p>
        </p:txBody>
      </p:sp>
      <p:sp>
        <p:nvSpPr>
          <p:cNvPr id="3" name="Content Placeholder 2"/>
          <p:cNvSpPr>
            <a:spLocks noGrp="1"/>
          </p:cNvSpPr>
          <p:nvPr>
            <p:ph idx="1"/>
          </p:nvPr>
        </p:nvSpPr>
        <p:spPr>
          <a:xfrm>
            <a:off x="765313" y="1541605"/>
            <a:ext cx="7235687" cy="4097194"/>
          </a:xfrm>
        </p:spPr>
        <p:txBody>
          <a:bodyPr numCol="2"/>
          <a:lstStyle/>
          <a:p>
            <a:r>
              <a:rPr lang="en-US" sz="2000" dirty="0" smtClean="0"/>
              <a:t>Production </a:t>
            </a:r>
            <a:r>
              <a:rPr lang="en-US" sz="2000" dirty="0"/>
              <a:t>budget can include:</a:t>
            </a:r>
          </a:p>
          <a:p>
            <a:pPr lvl="1">
              <a:buFont typeface="Wingdings" panose="05000000000000000000" pitchFamily="2" charset="2"/>
              <a:buChar char="§"/>
            </a:pPr>
            <a:r>
              <a:rPr lang="en-US" sz="2000" dirty="0" smtClean="0"/>
              <a:t>Crew and cast salaries</a:t>
            </a:r>
            <a:endParaRPr lang="en-US" sz="2000" dirty="0"/>
          </a:p>
          <a:p>
            <a:pPr lvl="1">
              <a:buFont typeface="Wingdings" panose="05000000000000000000" pitchFamily="2" charset="2"/>
              <a:buChar char="§"/>
            </a:pPr>
            <a:r>
              <a:rPr lang="en-US" sz="2000" dirty="0"/>
              <a:t>Post production editing </a:t>
            </a:r>
          </a:p>
          <a:p>
            <a:pPr lvl="1">
              <a:buFont typeface="Wingdings" panose="05000000000000000000" pitchFamily="2" charset="2"/>
              <a:buChar char="§"/>
            </a:pPr>
            <a:r>
              <a:rPr lang="en-US" sz="2000" dirty="0"/>
              <a:t>Filming and equipment costs</a:t>
            </a:r>
          </a:p>
          <a:p>
            <a:pPr lvl="1">
              <a:buFont typeface="Wingdings" panose="05000000000000000000" pitchFamily="2" charset="2"/>
              <a:buChar char="§"/>
            </a:pPr>
            <a:r>
              <a:rPr lang="en-US" sz="2000" dirty="0" smtClean="0"/>
              <a:t>Travel costs</a:t>
            </a:r>
            <a:endParaRPr lang="en-US" sz="2000" dirty="0"/>
          </a:p>
          <a:p>
            <a:pPr lvl="1">
              <a:buFont typeface="Wingdings" panose="05000000000000000000" pitchFamily="2" charset="2"/>
              <a:buChar char="§"/>
            </a:pPr>
            <a:r>
              <a:rPr lang="en-US" sz="2000" dirty="0" smtClean="0"/>
              <a:t>Marketing</a:t>
            </a:r>
            <a:endParaRPr lang="en-US" sz="2000" dirty="0"/>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769" t="67" r="13766" b="-433"/>
          <a:stretch/>
        </p:blipFill>
        <p:spPr>
          <a:xfrm>
            <a:off x="5411433" y="-19878"/>
            <a:ext cx="6783880" cy="6907696"/>
          </a:xfrm>
          <a:prstGeom prst="rect">
            <a:avLst/>
          </a:prstGeom>
        </p:spPr>
      </p:pic>
    </p:spTree>
    <p:extLst>
      <p:ext uri="{BB962C8B-B14F-4D97-AF65-F5344CB8AC3E}">
        <p14:creationId xmlns:p14="http://schemas.microsoft.com/office/powerpoint/2010/main" val="3365326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8392"/>
            <a:ext cx="8596668" cy="753374"/>
          </a:xfrm>
        </p:spPr>
        <p:txBody>
          <a:bodyPr/>
          <a:lstStyle/>
          <a:p>
            <a:r>
              <a:rPr lang="en-US" dirty="0" smtClean="0"/>
              <a:t>Production Budget Correlation</a:t>
            </a:r>
            <a:endParaRPr lang="en-US" dirty="0"/>
          </a:p>
        </p:txBody>
      </p:sp>
      <p:sp>
        <p:nvSpPr>
          <p:cNvPr id="3" name="Content Placeholder 2"/>
          <p:cNvSpPr>
            <a:spLocks noGrp="1"/>
          </p:cNvSpPr>
          <p:nvPr>
            <p:ph idx="1"/>
          </p:nvPr>
        </p:nvSpPr>
        <p:spPr>
          <a:xfrm>
            <a:off x="677334" y="1111766"/>
            <a:ext cx="9311492" cy="3880773"/>
          </a:xfrm>
        </p:spPr>
        <p:txBody>
          <a:bodyPr/>
          <a:lstStyle/>
          <a:p>
            <a:r>
              <a:rPr lang="en-US" dirty="0" smtClean="0"/>
              <a:t>The Numbers dataset contains </a:t>
            </a:r>
            <a:r>
              <a:rPr lang="en-US" dirty="0"/>
              <a:t>over 8000 </a:t>
            </a:r>
            <a:r>
              <a:rPr lang="en-US" dirty="0" smtClean="0"/>
              <a:t>movies and includes their </a:t>
            </a:r>
            <a:r>
              <a:rPr lang="en-US" dirty="0"/>
              <a:t>production budget as well as domestic and global box office </a:t>
            </a:r>
            <a:r>
              <a:rPr lang="en-US" dirty="0" smtClean="0"/>
              <a:t>earnings</a:t>
            </a:r>
            <a:endParaRPr lang="en-US" dirty="0" smtClean="0"/>
          </a:p>
          <a:p>
            <a:r>
              <a:rPr lang="en-US" dirty="0" smtClean="0"/>
              <a:t>Worldwide </a:t>
            </a:r>
            <a:r>
              <a:rPr lang="en-US" dirty="0"/>
              <a:t>box office and production budget had a Pearson’s correlation coefficient of 0.748, while Domestic had a PCC of </a:t>
            </a:r>
            <a:r>
              <a:rPr lang="en-US" dirty="0" smtClean="0"/>
              <a:t>0.686</a:t>
            </a:r>
            <a:endParaRPr lang="en-US" dirty="0"/>
          </a:p>
          <a:p>
            <a:r>
              <a:rPr lang="en-US" dirty="0" smtClean="0"/>
              <a:t>Higher production </a:t>
            </a:r>
            <a:r>
              <a:rPr lang="en-US" dirty="0"/>
              <a:t>cost is correlated with higher box office </a:t>
            </a:r>
            <a:r>
              <a:rPr lang="en-US" dirty="0" smtClean="0"/>
              <a:t>earnings</a:t>
            </a:r>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15" y="2903117"/>
            <a:ext cx="3764203" cy="379562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591" y="2903116"/>
            <a:ext cx="3827044" cy="3795623"/>
          </a:xfrm>
          <a:prstGeom prst="rect">
            <a:avLst/>
          </a:prstGeom>
        </p:spPr>
      </p:pic>
    </p:spTree>
    <p:extLst>
      <p:ext uri="{BB962C8B-B14F-4D97-AF65-F5344CB8AC3E}">
        <p14:creationId xmlns:p14="http://schemas.microsoft.com/office/powerpoint/2010/main" val="821538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6589"/>
          </a:xfrm>
        </p:spPr>
        <p:txBody>
          <a:bodyPr/>
          <a:lstStyle/>
          <a:p>
            <a:r>
              <a:rPr lang="en-US" sz="3600" dirty="0" smtClean="0"/>
              <a:t>Average Production Budget</a:t>
            </a:r>
            <a:endParaRPr lang="en-US" sz="3600" dirty="0"/>
          </a:p>
        </p:txBody>
      </p:sp>
      <p:sp>
        <p:nvSpPr>
          <p:cNvPr id="3" name="Content Placeholder 2"/>
          <p:cNvSpPr>
            <a:spLocks noGrp="1"/>
          </p:cNvSpPr>
          <p:nvPr>
            <p:ph idx="1"/>
          </p:nvPr>
        </p:nvSpPr>
        <p:spPr>
          <a:xfrm>
            <a:off x="745815" y="1433486"/>
            <a:ext cx="8741085" cy="4195481"/>
          </a:xfrm>
        </p:spPr>
        <p:txBody>
          <a:bodyPr numCol="1">
            <a:normAutofit/>
          </a:bodyPr>
          <a:lstStyle/>
          <a:p>
            <a:r>
              <a:rPr lang="en-US" dirty="0" smtClean="0"/>
              <a:t>Average production budget is $31,587,757 </a:t>
            </a:r>
            <a:r>
              <a:rPr lang="en-US" dirty="0" smtClean="0"/>
              <a:t>with a standard deviation of $</a:t>
            </a:r>
            <a:r>
              <a:rPr lang="en-US" dirty="0" smtClean="0"/>
              <a:t>41,812,076</a:t>
            </a:r>
            <a:endParaRPr lang="en-US" dirty="0"/>
          </a:p>
          <a:p>
            <a:r>
              <a:rPr lang="en-US" dirty="0" smtClean="0"/>
              <a:t>The </a:t>
            </a:r>
            <a:r>
              <a:rPr lang="en-US" dirty="0" smtClean="0"/>
              <a:t>best production budget to maximize profits </a:t>
            </a:r>
            <a:r>
              <a:rPr lang="en-US" dirty="0" smtClean="0"/>
              <a:t>is </a:t>
            </a:r>
            <a:r>
              <a:rPr lang="en-US" dirty="0" smtClean="0"/>
              <a:t>between </a:t>
            </a:r>
            <a:r>
              <a:rPr lang="en-US" dirty="0" smtClean="0"/>
              <a:t>100 </a:t>
            </a:r>
            <a:r>
              <a:rPr lang="en-US" dirty="0" smtClean="0"/>
              <a:t>million and 200 </a:t>
            </a:r>
            <a:r>
              <a:rPr lang="en-US" dirty="0" smtClean="0"/>
              <a:t>million dollars</a:t>
            </a:r>
            <a:endParaRPr lang="en-US" dirty="0" smtClean="0"/>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15" y="2903117"/>
            <a:ext cx="3764203" cy="3795623"/>
          </a:xfrm>
          <a:prstGeom prst="rect">
            <a:avLst/>
          </a:prstGeom>
        </p:spPr>
      </p:pic>
      <p:sp>
        <p:nvSpPr>
          <p:cNvPr id="13" name="Oval 12"/>
          <p:cNvSpPr/>
          <p:nvPr/>
        </p:nvSpPr>
        <p:spPr>
          <a:xfrm>
            <a:off x="1828283" y="3854803"/>
            <a:ext cx="904977" cy="259805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rgbClr val="FF00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911" y="2903118"/>
            <a:ext cx="3827042" cy="3795622"/>
          </a:xfrm>
          <a:prstGeom prst="rect">
            <a:avLst/>
          </a:prstGeom>
        </p:spPr>
      </p:pic>
      <p:sp>
        <p:nvSpPr>
          <p:cNvPr id="17" name="Oval 16"/>
          <p:cNvSpPr/>
          <p:nvPr/>
        </p:nvSpPr>
        <p:spPr>
          <a:xfrm>
            <a:off x="5940252" y="3897936"/>
            <a:ext cx="868052" cy="2554917"/>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rgbClr val="FF0000"/>
              </a:solidFill>
            </a:endParaRPr>
          </a:p>
        </p:txBody>
      </p:sp>
    </p:spTree>
    <p:extLst>
      <p:ext uri="{BB962C8B-B14F-4D97-AF65-F5344CB8AC3E}">
        <p14:creationId xmlns:p14="http://schemas.microsoft.com/office/powerpoint/2010/main" val="389215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Partnering With Another Movie Studio</a:t>
            </a:r>
            <a:endParaRPr lang="en-US" dirty="0"/>
          </a:p>
        </p:txBody>
      </p:sp>
      <p:sp>
        <p:nvSpPr>
          <p:cNvPr id="3" name="Content Placeholder 2"/>
          <p:cNvSpPr>
            <a:spLocks noGrp="1"/>
          </p:cNvSpPr>
          <p:nvPr>
            <p:ph idx="1"/>
          </p:nvPr>
        </p:nvSpPr>
        <p:spPr>
          <a:xfrm>
            <a:off x="1104293" y="1521976"/>
            <a:ext cx="8517689" cy="4195481"/>
          </a:xfrm>
        </p:spPr>
        <p:txBody>
          <a:bodyPr numCol="1"/>
          <a:lstStyle/>
          <a:p>
            <a:r>
              <a:rPr lang="en-US" dirty="0" smtClean="0"/>
              <a:t>Having a partner gives the ability </a:t>
            </a:r>
            <a:r>
              <a:rPr lang="en-US" sz="1800" dirty="0" smtClean="0"/>
              <a:t>to </a:t>
            </a:r>
            <a:r>
              <a:rPr lang="en-US" sz="1800" dirty="0" smtClean="0"/>
              <a:t>work </a:t>
            </a:r>
            <a:r>
              <a:rPr lang="en-US" sz="1800" dirty="0" smtClean="0"/>
              <a:t>with </a:t>
            </a:r>
            <a:r>
              <a:rPr lang="en-US" dirty="0" smtClean="0"/>
              <a:t>a successful, experienced </a:t>
            </a:r>
            <a:r>
              <a:rPr lang="en-US" sz="1800" dirty="0" smtClean="0"/>
              <a:t>company and provide access </a:t>
            </a:r>
            <a:r>
              <a:rPr lang="en-US" sz="1800" dirty="0" smtClean="0"/>
              <a:t>to resources </a:t>
            </a:r>
            <a:r>
              <a:rPr lang="en-US" sz="1800" dirty="0" smtClean="0"/>
              <a:t>such as seasoned </a:t>
            </a:r>
            <a:r>
              <a:rPr lang="en-US" sz="1800" dirty="0" smtClean="0"/>
              <a:t>directors, writers</a:t>
            </a:r>
            <a:r>
              <a:rPr lang="en-US" sz="1800" dirty="0" smtClean="0"/>
              <a:t>, and </a:t>
            </a:r>
            <a:r>
              <a:rPr lang="en-US" sz="1800" dirty="0" smtClean="0"/>
              <a:t>post production </a:t>
            </a:r>
            <a:r>
              <a:rPr lang="en-US" sz="1800" dirty="0" smtClean="0"/>
              <a:t>crew</a:t>
            </a:r>
            <a:endParaRPr lang="en-US" sz="1800" dirty="0" smtClean="0"/>
          </a:p>
          <a:p>
            <a:pPr lvl="1"/>
            <a:r>
              <a:rPr lang="en-US" sz="1600" dirty="0" smtClean="0"/>
              <a:t>Some examples of movies where studios worked together include </a:t>
            </a:r>
            <a:r>
              <a:rPr lang="en-US" sz="1600" i="1" dirty="0" smtClean="0"/>
              <a:t>Titanic</a:t>
            </a:r>
            <a:r>
              <a:rPr lang="en-US" sz="1600" dirty="0" smtClean="0"/>
              <a:t> (Paramount and 20</a:t>
            </a:r>
            <a:r>
              <a:rPr lang="en-US" sz="1600" baseline="30000" dirty="0" smtClean="0"/>
              <a:t>th</a:t>
            </a:r>
            <a:r>
              <a:rPr lang="en-US" sz="1600" dirty="0" smtClean="0"/>
              <a:t> </a:t>
            </a:r>
            <a:r>
              <a:rPr lang="en-US" dirty="0" smtClean="0"/>
              <a:t>Century </a:t>
            </a:r>
            <a:r>
              <a:rPr lang="en-US" sz="1600" dirty="0" smtClean="0"/>
              <a:t>Fox)</a:t>
            </a:r>
            <a:r>
              <a:rPr lang="en-US" i="1" dirty="0"/>
              <a:t>, Spaceship Troopers </a:t>
            </a:r>
            <a:r>
              <a:rPr lang="en-US" dirty="0"/>
              <a:t>(Sony Pictures, </a:t>
            </a:r>
            <a:r>
              <a:rPr lang="en-US" dirty="0" err="1"/>
              <a:t>Tristone</a:t>
            </a:r>
            <a:r>
              <a:rPr lang="en-US" dirty="0"/>
              <a:t> Pictures and Touchstone Pictures</a:t>
            </a:r>
            <a:r>
              <a:rPr lang="en-US" dirty="0" smtClean="0"/>
              <a:t>) and</a:t>
            </a:r>
            <a:r>
              <a:rPr lang="en-US" sz="1600" i="1" dirty="0" smtClean="0"/>
              <a:t> Braveheart (</a:t>
            </a:r>
            <a:r>
              <a:rPr lang="en-US" dirty="0"/>
              <a:t>Paramount and 20</a:t>
            </a:r>
            <a:r>
              <a:rPr lang="en-US" baseline="30000" dirty="0"/>
              <a:t>th</a:t>
            </a:r>
            <a:r>
              <a:rPr lang="en-US" dirty="0"/>
              <a:t> Century </a:t>
            </a:r>
            <a:r>
              <a:rPr lang="en-US" dirty="0" smtClean="0"/>
              <a:t>Fox)</a:t>
            </a:r>
            <a:r>
              <a:rPr lang="en-US" sz="1600" i="1" dirty="0" smtClean="0"/>
              <a:t>.</a:t>
            </a:r>
            <a:endParaRPr lang="en-US" sz="16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98" y="3818260"/>
            <a:ext cx="1814872" cy="26926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634" y="3754743"/>
            <a:ext cx="1823882" cy="281972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0336" y="3818260"/>
            <a:ext cx="1820257" cy="2692688"/>
          </a:xfrm>
          <a:prstGeom prst="rect">
            <a:avLst/>
          </a:prstGeom>
        </p:spPr>
      </p:pic>
    </p:spTree>
    <p:extLst>
      <p:ext uri="{BB962C8B-B14F-4D97-AF65-F5344CB8AC3E}">
        <p14:creationId xmlns:p14="http://schemas.microsoft.com/office/powerpoint/2010/main" val="1438962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11045</TotalTime>
  <Words>857</Words>
  <Application>Microsoft Office PowerPoint</Application>
  <PresentationFormat>Widescreen</PresentationFormat>
  <Paragraphs>83</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Corbel Light</vt:lpstr>
      <vt:lpstr>Trebuchet MS</vt:lpstr>
      <vt:lpstr>Wingdings</vt:lpstr>
      <vt:lpstr>Wingdings 3</vt:lpstr>
      <vt:lpstr>Facet</vt:lpstr>
      <vt:lpstr>MICROSOFT AT THE MOVIES</vt:lpstr>
      <vt:lpstr>Business Overview</vt:lpstr>
      <vt:lpstr>Most Produced Genre</vt:lpstr>
      <vt:lpstr>Movie Rating and Genre</vt:lpstr>
      <vt:lpstr>Movie Rating and Genre</vt:lpstr>
      <vt:lpstr>Production Budget</vt:lpstr>
      <vt:lpstr>Production Budget Correlation</vt:lpstr>
      <vt:lpstr>Average Production Budget</vt:lpstr>
      <vt:lpstr>Partnering With Another Movie Studio</vt:lpstr>
      <vt:lpstr>Movie Studios And Movie Frequency</vt:lpstr>
      <vt:lpstr>Movie Studios And Worldwide Gross</vt:lpstr>
      <vt:lpstr>Movie Studio Choice</vt:lpstr>
      <vt:lpstr>Recommendations</vt:lpstr>
      <vt:lpstr>Questions and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 MOVIE</dc:title>
  <dc:creator>Alejandro</dc:creator>
  <cp:lastModifiedBy>Alejandro</cp:lastModifiedBy>
  <cp:revision>228</cp:revision>
  <dcterms:created xsi:type="dcterms:W3CDTF">2022-06-01T03:45:47Z</dcterms:created>
  <dcterms:modified xsi:type="dcterms:W3CDTF">2022-06-25T14:47:55Z</dcterms:modified>
</cp:coreProperties>
</file>