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0"/>
  </p:notesMasterIdLst>
  <p:sldIdLst>
    <p:sldId id="962" r:id="rId3"/>
    <p:sldId id="963" r:id="rId4"/>
    <p:sldId id="987" r:id="rId5"/>
    <p:sldId id="986" r:id="rId6"/>
    <p:sldId id="967" r:id="rId7"/>
    <p:sldId id="982" r:id="rId8"/>
    <p:sldId id="983" r:id="rId9"/>
    <p:sldId id="966" r:id="rId10"/>
    <p:sldId id="988" r:id="rId11"/>
    <p:sldId id="964" r:id="rId12"/>
    <p:sldId id="977" r:id="rId13"/>
    <p:sldId id="996" r:id="rId14"/>
    <p:sldId id="968" r:id="rId15"/>
    <p:sldId id="969" r:id="rId16"/>
    <p:sldId id="992" r:id="rId17"/>
    <p:sldId id="970" r:id="rId18"/>
    <p:sldId id="971" r:id="rId19"/>
    <p:sldId id="991" r:id="rId20"/>
    <p:sldId id="995" r:id="rId21"/>
    <p:sldId id="972" r:id="rId22"/>
    <p:sldId id="993" r:id="rId23"/>
    <p:sldId id="975" r:id="rId24"/>
    <p:sldId id="997" r:id="rId25"/>
    <p:sldId id="989" r:id="rId26"/>
    <p:sldId id="998" r:id="rId27"/>
    <p:sldId id="980" r:id="rId28"/>
    <p:sldId id="9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hipple" initials="NW" lastIdx="11" clrIdx="0">
    <p:extLst>
      <p:ext uri="{19B8F6BF-5375-455C-9EA6-DF929625EA0E}">
        <p15:presenceInfo xmlns:p15="http://schemas.microsoft.com/office/powerpoint/2012/main" userId="S::nathan.whipple@cyberark.com::113e9147-603b-4e8f-98ce-ff47879a7b3c" providerId="AD"/>
      </p:ext>
    </p:extLst>
  </p:cmAuthor>
  <p:cmAuthor id="2" name="Jody Hunt" initials="JH" lastIdx="1" clrIdx="1">
    <p:extLst>
      <p:ext uri="{19B8F6BF-5375-455C-9EA6-DF929625EA0E}">
        <p15:presenceInfo xmlns:p15="http://schemas.microsoft.com/office/powerpoint/2012/main" userId="S::jody.hunt@cyberark.com::f9cfe063-92b7-4512-b0f0-6a6816bede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18"/>
    <p:restoredTop sz="96126"/>
  </p:normalViewPr>
  <p:slideViewPr>
    <p:cSldViewPr snapToGrid="0" snapToObjects="1">
      <p:cViewPr varScale="1">
        <p:scale>
          <a:sx n="124" d="100"/>
          <a:sy n="124" d="100"/>
        </p:scale>
        <p:origin x="1536" y="168"/>
      </p:cViewPr>
      <p:guideLst/>
    </p:cSldViewPr>
  </p:slideViewPr>
  <p:outlineViewPr>
    <p:cViewPr>
      <p:scale>
        <a:sx n="33" d="100"/>
        <a:sy n="33" d="100"/>
      </p:scale>
      <p:origin x="0" y="-24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1:16:58.015" idx="7">
    <p:pos x="10" y="10"/>
    <p:text>Note: This is not currently publicly accessible, and I've been doing some work in it that isn't necessarily reflected in the README.md yet.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07B1-AB0B-5848-BE9C-30B9B2692C04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4219-9874-EB4A-A5DF-E8E2BB35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4219-9874-EB4A-A5DF-E8E2BB3589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Title Slide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1" y="1863137"/>
            <a:ext cx="6751543" cy="13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965" y="1182051"/>
            <a:ext cx="536170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852" y="1132775"/>
            <a:ext cx="5327704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852" y="1946001"/>
            <a:ext cx="5327704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6714" y="1132775"/>
            <a:ext cx="5347960" cy="469998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80000"/>
              </a:lnSpc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6714" y="1946001"/>
            <a:ext cx="5347960" cy="4315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9852" y="778067"/>
            <a:ext cx="11544822" cy="1148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">
    <p:bg>
      <p:bgPr>
        <a:solidFill>
          <a:srgbClr val="F2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44289" y="2346466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844289" y="947804"/>
            <a:ext cx="4792006" cy="1251284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4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2587536"/>
            <a:ext cx="3840163" cy="769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6" y="2587536"/>
            <a:ext cx="3840163" cy="76914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600708" y="4097612"/>
            <a:ext cx="900025" cy="281883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0F2233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9659" y="4097612"/>
            <a:ext cx="900025" cy="281883"/>
          </a:xfrm>
          <a:prstGeom prst="rect">
            <a:avLst/>
          </a:prstGeom>
          <a:solidFill>
            <a:srgbClr val="15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153653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398610" y="4097612"/>
            <a:ext cx="900025" cy="281883"/>
          </a:xfrm>
          <a:prstGeom prst="rect">
            <a:avLst/>
          </a:prstGeom>
          <a:solidFill>
            <a:srgbClr val="1D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1D4B73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297561" y="4097612"/>
            <a:ext cx="900025" cy="281883"/>
          </a:xfrm>
          <a:prstGeom prst="rect">
            <a:avLst/>
          </a:prstGeom>
          <a:solidFill>
            <a:srgbClr val="26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265F91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96512" y="4097612"/>
            <a:ext cx="900025" cy="281883"/>
          </a:xfrm>
          <a:prstGeom prst="rect">
            <a:avLst/>
          </a:prstGeom>
          <a:solidFill>
            <a:srgbClr val="2F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2F73B0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095463" y="4097612"/>
            <a:ext cx="900025" cy="281883"/>
          </a:xfrm>
          <a:prstGeom prst="rect">
            <a:avLst/>
          </a:prstGeom>
          <a:solidFill>
            <a:srgbClr val="4D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792316" y="4097612"/>
            <a:ext cx="900025" cy="281883"/>
          </a:xfrm>
          <a:prstGeom prst="rect">
            <a:avLst/>
          </a:prstGeom>
          <a:solidFill>
            <a:srgbClr val="A7C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A7C8E6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691269" y="4097612"/>
            <a:ext cx="900025" cy="281883"/>
          </a:xfrm>
          <a:prstGeom prst="rect">
            <a:avLst/>
          </a:prstGeom>
          <a:solidFill>
            <a:srgbClr val="C6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de-DE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C6DBEF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994414" y="4097612"/>
            <a:ext cx="900025" cy="281883"/>
          </a:xfrm>
          <a:prstGeom prst="rect">
            <a:avLst/>
          </a:prstGeom>
          <a:solidFill>
            <a:srgbClr val="6BA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6BA2D6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7893365" y="4097612"/>
            <a:ext cx="900025" cy="281883"/>
          </a:xfrm>
          <a:prstGeom prst="rect">
            <a:avLst/>
          </a:prstGeom>
          <a:solidFill>
            <a:srgbClr val="8AB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8AB5DF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600708" y="4578875"/>
            <a:ext cx="900025" cy="281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is-I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4D8FCC</a:t>
            </a:r>
            <a:endParaRPr lang="en-US" sz="900" b="0" i="0">
              <a:solidFill>
                <a:schemeClr val="bg1"/>
              </a:solidFill>
              <a:ea typeface="Proxima Nova" charset="0"/>
              <a:cs typeface="Proxima Nova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499659" y="4578875"/>
            <a:ext cx="900025" cy="281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6AAE45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3398610" y="4578875"/>
            <a:ext cx="900025" cy="281883"/>
          </a:xfrm>
          <a:prstGeom prst="rect">
            <a:avLst/>
          </a:prstGeom>
          <a:solidFill>
            <a:srgbClr val="EA8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EA8023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297561" y="4578875"/>
            <a:ext cx="900025" cy="281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900" b="0" i="0">
                <a:solidFill>
                  <a:schemeClr val="bg1"/>
                </a:solidFill>
                <a:ea typeface="Proxima Nova" charset="0"/>
                <a:cs typeface="Proxima Nova" charset="0"/>
              </a:rPr>
              <a:t>FFCC02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705" y="1189006"/>
            <a:ext cx="3840163" cy="7688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211" y="1189006"/>
            <a:ext cx="3840163" cy="7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467"/>
            <a:ext cx="12204638" cy="686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5389" y="3091075"/>
            <a:ext cx="7911411" cy="12099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027" y="4396038"/>
            <a:ext cx="7897314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000" b="0" i="0">
                <a:solidFill>
                  <a:srgbClr val="78C1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105033"/>
            <a:ext cx="10972800" cy="5329635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950"/>
              </a:spcBef>
              <a:buClr>
                <a:schemeClr val="accent1"/>
              </a:buClr>
              <a:defRPr sz="2400"/>
            </a:lvl1pPr>
            <a:lvl2pPr marL="685800" indent="-228600">
              <a:spcBef>
                <a:spcPts val="450"/>
              </a:spcBef>
              <a:buClr>
                <a:schemeClr val="accent1"/>
              </a:buClr>
              <a:defRPr sz="2000"/>
            </a:lvl2pPr>
            <a:lvl3pPr marL="1084263" indent="-169863">
              <a:spcBef>
                <a:spcPts val="450"/>
              </a:spcBef>
              <a:buClr>
                <a:schemeClr val="accent1"/>
              </a:buCl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-Title Slide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14555"/>
            <a:ext cx="10363200" cy="609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10363200" cy="74136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10" y="1863137"/>
            <a:ext cx="6751544" cy="13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75389" y="2783550"/>
            <a:ext cx="1064659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89" y="441747"/>
            <a:ext cx="2028324" cy="1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7" y="0"/>
            <a:ext cx="12211464" cy="6868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92" y="2066466"/>
            <a:ext cx="4059370" cy="27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6281"/>
            <a:ext cx="5384800" cy="5038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Picture 15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72529" y="1116282"/>
            <a:ext cx="5384800" cy="5026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defRPr sz="2400"/>
            </a:lvl1pPr>
            <a:lvl2pPr marL="685800" indent="-228600">
              <a:buClr>
                <a:schemeClr val="accent1"/>
              </a:buClr>
              <a:defRPr sz="2000"/>
            </a:lvl2pPr>
            <a:lvl3pPr marL="1084263" indent="-169863">
              <a:buClr>
                <a:schemeClr val="accent1"/>
              </a:buCl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746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996306"/>
            <a:ext cx="11582400" cy="267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6306"/>
          </a:xfrm>
          <a:prstGeom prst="rect">
            <a:avLst/>
          </a:prstGeom>
        </p:spPr>
        <p:txBody>
          <a:bodyPr anchor="ctr" anchorCtr="0"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6671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0"/>
              </a:buClr>
              <a:buFont typeface="Open Sans"/>
              <a:buNone/>
              <a:defRPr sz="3733" b="0" i="0" u="none" strike="noStrike" cap="none">
                <a:solidFill>
                  <a:srgbClr val="37485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028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867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374850"/>
              </a:buClr>
              <a:buFont typeface="Arial"/>
              <a:buNone/>
              <a:defRPr sz="1600" b="0" i="0" u="none" strike="noStrike" cap="none">
                <a:solidFill>
                  <a:srgbClr val="3748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81900"/>
            <a:ext cx="12192000" cy="87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Pag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8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>
                <a:solidFill>
                  <a:srgbClr val="0F2233"/>
                </a:solidFill>
              </a:rPr>
              <a:pPr/>
              <a:t>‹#›</a:t>
            </a:fld>
            <a:endParaRPr lang="en-US" dirty="0">
              <a:solidFill>
                <a:srgbClr val="0F22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906939" y="6533263"/>
            <a:ext cx="4378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1200" dirty="0">
                <a:solidFill>
                  <a:srgbClr val="0F22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 and Proprietary. ©CyberArk Software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22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1023042"/>
            <a:ext cx="11544822" cy="5287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M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29852" y="942109"/>
            <a:ext cx="11544822" cy="53892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9852" y="170000"/>
            <a:ext cx="11544822" cy="6330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9852" y="827132"/>
            <a:ext cx="11544822" cy="2336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/>
          <a:p>
            <a:fld id="{3DB5E446-421A-E746-A83E-D1D14D8D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Vertical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899" y="675442"/>
            <a:ext cx="7445490" cy="55196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27" y="482252"/>
            <a:ext cx="2827611" cy="59060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603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5" y="1828800"/>
            <a:ext cx="11555260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Divider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1" y="307535"/>
            <a:ext cx="2011213" cy="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Divider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898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Divide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1801" y="6568496"/>
            <a:ext cx="1126587" cy="180352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1358" y="1906292"/>
            <a:ext cx="10991374" cy="285273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8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307535"/>
            <a:ext cx="2011213" cy="4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537323"/>
            <a:ext cx="12192000" cy="3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852" y="1249286"/>
            <a:ext cx="11544822" cy="4935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9852" y="327666"/>
            <a:ext cx="11544822" cy="4023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75198"/>
            <a:ext cx="1186014" cy="1888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6463862"/>
            <a:ext cx="12192000" cy="394137"/>
          </a:xfrm>
          <a:prstGeom prst="rect">
            <a:avLst/>
          </a:prstGeom>
          <a:solidFill>
            <a:srgbClr val="0F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5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87" y="6601448"/>
            <a:ext cx="1126587" cy="18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DB5E446-421A-E746-A83E-D1D14D8D9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52" y="6527013"/>
            <a:ext cx="1336825" cy="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cap="all" baseline="0" dirty="0">
          <a:solidFill>
            <a:srgbClr val="0F223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accent2"/>
        </a:buClr>
        <a:buFont typeface="Arial"/>
        <a:buChar char="•"/>
        <a:defRPr sz="20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400" b="0" i="0" kern="1200">
          <a:solidFill>
            <a:srgbClr val="0F223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864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204" y="217063"/>
            <a:ext cx="822960" cy="557081"/>
          </a:xfrm>
          <a:prstGeom prst="rect">
            <a:avLst/>
          </a:prstGeom>
        </p:spPr>
      </p:pic>
      <p:pic>
        <p:nvPicPr>
          <p:cNvPr id="8" name="Picture 7" descr="cyberark-ppt-rd4-3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59774"/>
            <a:ext cx="12192000" cy="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cyberark/conjur-policy-librar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65B9-386A-E045-94D2-88C5F9F1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539"/>
            <a:ext cx="10363200" cy="1009186"/>
          </a:xfrm>
        </p:spPr>
        <p:txBody>
          <a:bodyPr/>
          <a:lstStyle/>
          <a:p>
            <a:r>
              <a:rPr lang="en-US" sz="3200" dirty="0"/>
              <a:t>Dap policy model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9235-C247-CF4A-AAB3-2DBD1638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F4A93-BB66-F046-AA7A-D1F92845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policies – bulk loaded at/applied to root (“/”)</a:t>
            </a:r>
          </a:p>
          <a:p>
            <a:pPr lvl="1"/>
            <a:r>
              <a:rPr lang="en-US" dirty="0"/>
              <a:t>01-synchronizer.yml – base synchronizer policy</a:t>
            </a:r>
          </a:p>
          <a:p>
            <a:pPr lvl="1"/>
            <a:r>
              <a:rPr lang="en-US" dirty="0"/>
              <a:t>02-cluster-definition.yml – base </a:t>
            </a:r>
            <a:r>
              <a:rPr lang="en-US" dirty="0" err="1"/>
              <a:t>conjur</a:t>
            </a:r>
            <a:r>
              <a:rPr lang="en-US" dirty="0"/>
              <a:t> policy &amp; HA cluster host definitions</a:t>
            </a:r>
          </a:p>
          <a:p>
            <a:pPr lvl="1"/>
            <a:r>
              <a:rPr lang="en-US" dirty="0"/>
              <a:t>03-authn-iam.yml – defines an authentication endpoint &amp; consumers group for AWS</a:t>
            </a:r>
          </a:p>
          <a:p>
            <a:pPr lvl="1"/>
            <a:r>
              <a:rPr lang="en-US" dirty="0"/>
              <a:t>04-authn-azure.yml – defines an authentication endpoint &amp; consumers group for Azure</a:t>
            </a:r>
          </a:p>
          <a:p>
            <a:pPr lvl="1"/>
            <a:r>
              <a:rPr lang="en-US" dirty="0"/>
              <a:t>05-authn-k8s.yml – defines an authentication endpoint &amp; consumers group for an OCP or K8s cluster</a:t>
            </a:r>
          </a:p>
          <a:p>
            <a:pPr lvl="1"/>
            <a:r>
              <a:rPr lang="en-US" dirty="0"/>
              <a:t>06-seed-service.yml – defines </a:t>
            </a:r>
            <a:r>
              <a:rPr lang="en-US" dirty="0" err="1"/>
              <a:t>seedfile</a:t>
            </a:r>
            <a:r>
              <a:rPr lang="en-US" dirty="0"/>
              <a:t> generation endpoint &amp; consumers group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07-seedfetcher.yml – defines an authn-k8s identity for Follower self-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08-pcf-service-broker.yml – defines a service broker identity and </a:t>
            </a:r>
            <a:r>
              <a:rPr lang="en-US" dirty="0" err="1"/>
              <a:t>Tanzu</a:t>
            </a:r>
            <a:r>
              <a:rPr lang="en-US" dirty="0"/>
              <a:t> Foundation policy</a:t>
            </a:r>
          </a:p>
          <a:p>
            <a:pPr lvl="1"/>
            <a:r>
              <a:rPr lang="en-US" dirty="0"/>
              <a:t>09-appteam1.yml – defines base policy for an application team</a:t>
            </a:r>
          </a:p>
          <a:p>
            <a:r>
              <a:rPr lang="en-US" dirty="0"/>
              <a:t>App identity policies – individually applied to </a:t>
            </a:r>
            <a:r>
              <a:rPr lang="en-US" dirty="0" err="1"/>
              <a:t>appteam</a:t>
            </a:r>
            <a:r>
              <a:rPr lang="en-US" dirty="0"/>
              <a:t> base policy</a:t>
            </a:r>
          </a:p>
          <a:p>
            <a:pPr lvl="1"/>
            <a:r>
              <a:rPr lang="en-US" dirty="0"/>
              <a:t>appteam1-identities.yml</a:t>
            </a:r>
          </a:p>
          <a:p>
            <a:r>
              <a:rPr lang="en-US" dirty="0"/>
              <a:t>Misc. policies</a:t>
            </a:r>
          </a:p>
          <a:p>
            <a:pPr lvl="1"/>
            <a:r>
              <a:rPr lang="en-US" dirty="0"/>
              <a:t>appteam1-sync-primer.yml – predefines consumers group &amp; variables for a safe ahead of synchronizer</a:t>
            </a:r>
          </a:p>
          <a:p>
            <a:pPr lvl="1"/>
            <a:r>
              <a:rPr lang="en-US" dirty="0"/>
              <a:t>delete-</a:t>
            </a:r>
            <a:r>
              <a:rPr lang="en-US" dirty="0" err="1"/>
              <a:t>safe.yml</a:t>
            </a:r>
            <a:r>
              <a:rPr lang="en-US" dirty="0"/>
              <a:t> – removes synchronizer safe policy &amp; variables when LOB member removed from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5CF2-AEC6-E74E-83C9-C082F4F6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CCD-D047-B54F-B2F0-8FCEF966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254D6-50D2-F541-B387-B495DE0583FD}"/>
              </a:ext>
            </a:extLst>
          </p:cNvPr>
          <p:cNvSpPr txBox="1"/>
          <p:nvPr/>
        </p:nvSpPr>
        <p:spPr>
          <a:xfrm>
            <a:off x="10686553" y="169362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B575E9-23D8-4C46-A0D0-9BD5CA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17CAE-8860-B840-BA28-3B75D55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Bulk-loaded</a:t>
            </a:r>
            <a:br>
              <a:rPr lang="en-US" dirty="0"/>
            </a:br>
            <a:r>
              <a:rPr lang="en-US" dirty="0"/>
              <a:t>root policies</a:t>
            </a:r>
          </a:p>
        </p:txBody>
      </p:sp>
    </p:spTree>
    <p:extLst>
      <p:ext uri="{BB962C8B-B14F-4D97-AF65-F5344CB8AC3E}">
        <p14:creationId xmlns:p14="http://schemas.microsoft.com/office/powerpoint/2010/main" val="1379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01-SYNchronizer.yml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31936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SYNCHRONIZER ROOT POLICY</a:t>
            </a:r>
          </a:p>
          <a:p>
            <a:r>
              <a:rPr lang="en-US" sz="1000" dirty="0"/>
              <a:t># Creates a Synchronizer compatible policy with variables.</a:t>
            </a:r>
          </a:p>
          <a:p>
            <a:r>
              <a:rPr lang="en-US" sz="1000" dirty="0"/>
              <a:t># Useful for pre-creating secrets ahead of Vault/</a:t>
            </a:r>
            <a:r>
              <a:rPr lang="en-US" sz="1000" dirty="0" err="1"/>
              <a:t>Conjur</a:t>
            </a:r>
            <a:r>
              <a:rPr lang="en-US" sz="1000" dirty="0"/>
              <a:t> synchronizer</a:t>
            </a:r>
          </a:p>
          <a:p>
            <a:r>
              <a:rPr lang="en-US" sz="1000" dirty="0"/>
              <a:t># THIS POLICY MUST BE LOADED FIRST when bulk-loaded with other root policies.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- !host Sync_W176485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members: !host Sync_W176485</a:t>
            </a:r>
          </a:p>
          <a:p>
            <a:endParaRPr lang="en-US" sz="1000" dirty="0"/>
          </a:p>
          <a:p>
            <a:r>
              <a:rPr lang="en-US" sz="1000" dirty="0"/>
              <a:t>#########################</a:t>
            </a:r>
          </a:p>
          <a:p>
            <a:r>
              <a:rPr lang="en-US" sz="1000" dirty="0"/>
              <a:t># Vault RBAC</a:t>
            </a:r>
          </a:p>
          <a:p>
            <a:r>
              <a:rPr lang="en-US" sz="1000" dirty="0"/>
              <a:t># - updates vault policy with LOB admin group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LabVault</a:t>
            </a:r>
            <a:endParaRPr lang="en-US" sz="1000" dirty="0"/>
          </a:p>
          <a:p>
            <a:r>
              <a:rPr lang="en-US" sz="1000" dirty="0"/>
              <a:t>  owner: !group /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endParaRPr lang="en-US" sz="1000" dirty="0"/>
          </a:p>
          <a:p>
            <a:r>
              <a:rPr lang="en-US" sz="1000" dirty="0"/>
              <a:t># END SYNCHRONIZER-ROOT-POLICY</a:t>
            </a:r>
          </a:p>
        </p:txBody>
      </p:sp>
    </p:spTree>
    <p:extLst>
      <p:ext uri="{BB962C8B-B14F-4D97-AF65-F5344CB8AC3E}">
        <p14:creationId xmlns:p14="http://schemas.microsoft.com/office/powerpoint/2010/main" val="4070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02-cluster-definition.yml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303564" y="972961"/>
            <a:ext cx="9584871" cy="53525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70000" lnSpcReduction="2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CLUSTER ROOT POLICY</a:t>
            </a:r>
          </a:p>
          <a:p>
            <a:r>
              <a:rPr lang="en-US" sz="1400" dirty="0"/>
              <a:t># This policy must be bulk-loaded with other root policies.</a:t>
            </a:r>
          </a:p>
          <a:p>
            <a:r>
              <a:rPr lang="en-US" sz="1400" dirty="0"/>
              <a:t># Policy admin owner identities, for delegating admin responsibilities.</a:t>
            </a:r>
          </a:p>
          <a:p>
            <a:r>
              <a:rPr lang="en-US" sz="1400" dirty="0"/>
              <a:t># =================================================</a:t>
            </a:r>
          </a:p>
          <a:p>
            <a:endParaRPr lang="en-US" sz="1400" dirty="0"/>
          </a:p>
          <a:p>
            <a:r>
              <a:rPr lang="en-US" sz="1400" dirty="0"/>
              <a:t># Admin host roles for authenticators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authn-k8s_svc</a:t>
            </a:r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iam_svc</a:t>
            </a:r>
            <a:endParaRPr lang="en-US" sz="1400" dirty="0"/>
          </a:p>
          <a:p>
            <a:r>
              <a:rPr lang="en-US" sz="1400" dirty="0"/>
              <a:t>- !host</a:t>
            </a:r>
          </a:p>
          <a:p>
            <a:r>
              <a:rPr lang="en-US" sz="1400" dirty="0"/>
              <a:t>  id: authn-</a:t>
            </a:r>
            <a:r>
              <a:rPr lang="en-US" sz="1400" dirty="0" err="1"/>
              <a:t>azure_svc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# All cluster &amp; authn-* endpoints fall under this policy</a:t>
            </a:r>
          </a:p>
          <a:p>
            <a:r>
              <a:rPr lang="en-US" sz="1400" dirty="0"/>
              <a:t># =================================================</a:t>
            </a:r>
          </a:p>
          <a:p>
            <a:r>
              <a:rPr lang="en-US" sz="1400" dirty="0"/>
              <a:t>- !policy</a:t>
            </a:r>
          </a:p>
          <a:p>
            <a:r>
              <a:rPr lang="en-US" sz="1400" dirty="0"/>
              <a:t>  id: </a:t>
            </a:r>
            <a:r>
              <a:rPr lang="en-US" sz="1400" dirty="0" err="1"/>
              <a:t>conjur</a:t>
            </a:r>
            <a:endParaRPr lang="en-US" sz="1400" dirty="0"/>
          </a:p>
          <a:p>
            <a:r>
              <a:rPr lang="en-US" sz="1400" dirty="0"/>
              <a:t>  body:</a:t>
            </a:r>
          </a:p>
          <a:p>
            <a:endParaRPr lang="en-US" sz="1400" dirty="0"/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# HA auto-failover cluster</a:t>
            </a:r>
          </a:p>
          <a:p>
            <a:r>
              <a:rPr lang="en-US" sz="1400" dirty="0"/>
              <a:t>  # Note 2-space indentation – this is created “under” the </a:t>
            </a:r>
            <a:r>
              <a:rPr lang="en-US" sz="1400" dirty="0" err="1"/>
              <a:t>conjur</a:t>
            </a:r>
            <a:r>
              <a:rPr lang="en-US" sz="1400" dirty="0"/>
              <a:t> policy</a:t>
            </a:r>
          </a:p>
          <a:p>
            <a:r>
              <a:rPr lang="en-US" sz="1400" dirty="0"/>
              <a:t>  # =================================================</a:t>
            </a:r>
          </a:p>
          <a:p>
            <a:r>
              <a:rPr lang="en-US" sz="1400" dirty="0"/>
              <a:t>  - !policy</a:t>
            </a:r>
          </a:p>
          <a:p>
            <a:r>
              <a:rPr lang="en-US" sz="1400" dirty="0"/>
              <a:t>    id: cluster/prod-cluster</a:t>
            </a:r>
          </a:p>
          <a:p>
            <a:r>
              <a:rPr lang="en-US" sz="1400" dirty="0"/>
              <a:t>    annotations: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ttl</a:t>
            </a:r>
            <a:r>
              <a:rPr lang="en-US" sz="1400" dirty="0"/>
              <a:t>: 300</a:t>
            </a:r>
          </a:p>
          <a:p>
            <a:r>
              <a:rPr lang="en-US" sz="1400" dirty="0"/>
              <a:t>    body:</a:t>
            </a:r>
          </a:p>
          <a:p>
            <a:r>
              <a:rPr lang="en-US" sz="1400" dirty="0"/>
              <a:t>    - !group</a:t>
            </a:r>
          </a:p>
          <a:p>
            <a:r>
              <a:rPr lang="en-US" sz="1400" dirty="0"/>
              <a:t>    - &amp;hosts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conjur-master-1.nate.lab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conjur-master-2.nate.lab</a:t>
            </a:r>
          </a:p>
          <a:p>
            <a:r>
              <a:rPr lang="en-US" sz="1400" dirty="0"/>
              <a:t>      - !host</a:t>
            </a:r>
          </a:p>
          <a:p>
            <a:r>
              <a:rPr lang="en-US" sz="1400" dirty="0"/>
              <a:t>        id: conjur-master-3.nate.lab</a:t>
            </a:r>
          </a:p>
          <a:p>
            <a:r>
              <a:rPr lang="en-US" sz="1400" dirty="0"/>
              <a:t>    - !grant</a:t>
            </a:r>
          </a:p>
          <a:p>
            <a:r>
              <a:rPr lang="en-US" sz="1400" dirty="0"/>
              <a:t>      role: !group</a:t>
            </a:r>
          </a:p>
          <a:p>
            <a:r>
              <a:rPr lang="en-US" sz="1400" dirty="0"/>
              <a:t>      member: *hosts</a:t>
            </a:r>
          </a:p>
          <a:p>
            <a:endParaRPr lang="en-US" sz="1400" dirty="0"/>
          </a:p>
          <a:p>
            <a:r>
              <a:rPr lang="en-US" sz="1400" dirty="0"/>
              <a:t>  # END CLUSTER-DEFINITION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03-authn-iam.yml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084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AUTHN-IAM ROOT POLICY</a:t>
            </a:r>
          </a:p>
          <a:p>
            <a:r>
              <a:rPr lang="en-US" sz="1000" dirty="0"/>
              <a:t>  # Creates webservice and consumers role for AWS IAM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</a:t>
            </a:r>
            <a:r>
              <a:rPr lang="en-US" sz="1000" dirty="0" err="1"/>
              <a:t>iam</a:t>
            </a:r>
            <a:r>
              <a:rPr lang="en-US" sz="1000" dirty="0"/>
              <a:t> webservice endpoint.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</a:t>
            </a:r>
            <a:r>
              <a:rPr lang="en-US" sz="1000" dirty="0" err="1"/>
              <a:t>iam</a:t>
            </a:r>
            <a:r>
              <a:rPr lang="en-US" sz="1000" dirty="0"/>
              <a:t>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iam_svc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!group consumers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AUTHN-IAM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04-authn-azure.yml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2572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# AUTHN-AZURE ROOT POLICY</a:t>
            </a:r>
          </a:p>
          <a:p>
            <a:r>
              <a:rPr lang="en-US" sz="1000" dirty="0"/>
              <a:t>  # Creates webservice and consumers role for Azure authentication</a:t>
            </a:r>
          </a:p>
          <a:p>
            <a:r>
              <a:rPr lang="en-US" sz="1000" dirty="0"/>
              <a:t>  # Note 2-space indentation – this is created “under” the </a:t>
            </a:r>
            <a:r>
              <a:rPr lang="en-US" sz="1000" dirty="0" err="1"/>
              <a:t>conjur</a:t>
            </a:r>
            <a:r>
              <a:rPr lang="en-US" sz="1000" dirty="0"/>
              <a:t> policy</a:t>
            </a:r>
          </a:p>
          <a:p>
            <a:r>
              <a:rPr lang="en-US" sz="1000" dirty="0"/>
              <a:t>  # This policy must be bulk-loaded with other root policies.</a:t>
            </a:r>
          </a:p>
          <a:p>
            <a:r>
              <a:rPr lang="en-US" sz="1000" dirty="0"/>
              <a:t>  # Create one policy per authn-azure webservice endpoint (usually one per tenant).</a:t>
            </a:r>
          </a:p>
          <a:p>
            <a:r>
              <a:rPr lang="en-US" sz="1000" dirty="0"/>
              <a:t>  # =================================================</a:t>
            </a:r>
          </a:p>
          <a:p>
            <a:r>
              <a:rPr lang="en-US" sz="1000" dirty="0"/>
              <a:t>  - !policy</a:t>
            </a:r>
          </a:p>
          <a:p>
            <a:r>
              <a:rPr lang="en-US" sz="1000" dirty="0"/>
              <a:t>    id: authn-azure/lab</a:t>
            </a:r>
          </a:p>
          <a:p>
            <a:r>
              <a:rPr lang="en-US" sz="1000" dirty="0"/>
              <a:t>    owner: !host /authn-</a:t>
            </a:r>
            <a:r>
              <a:rPr lang="en-US" sz="1000" dirty="0" err="1"/>
              <a:t>azure_svc</a:t>
            </a:r>
            <a:endParaRPr lang="en-US" sz="1000" dirty="0"/>
          </a:p>
          <a:p>
            <a:r>
              <a:rPr lang="en-US" sz="1000" dirty="0"/>
              <a:t>    body:</a:t>
            </a:r>
          </a:p>
          <a:p>
            <a:r>
              <a:rPr lang="en-US" sz="1000" dirty="0"/>
              <a:t>    - !webservice</a:t>
            </a:r>
          </a:p>
          <a:p>
            <a:r>
              <a:rPr lang="en-US" sz="1000" dirty="0"/>
              <a:t>    - !variable provider-</a:t>
            </a:r>
            <a:r>
              <a:rPr lang="en-US" sz="1000" dirty="0" err="1"/>
              <a:t>uri</a:t>
            </a:r>
            <a:endParaRPr lang="en-US" sz="1000" dirty="0"/>
          </a:p>
          <a:p>
            <a:r>
              <a:rPr lang="en-US" sz="1000" dirty="0"/>
              <a:t>    - !group</a:t>
            </a:r>
          </a:p>
          <a:p>
            <a:r>
              <a:rPr lang="en-US" sz="1000" dirty="0"/>
              <a:t>      id: consumers</a:t>
            </a:r>
          </a:p>
          <a:p>
            <a:r>
              <a:rPr lang="en-US" sz="1000" dirty="0"/>
              <a:t>      annotations:</a:t>
            </a:r>
          </a:p>
          <a:p>
            <a:r>
              <a:rPr lang="en-US" sz="1000" dirty="0"/>
              <a:t>        description: Group of hosts who can authenticate using the authn-azure/lab endpoint</a:t>
            </a:r>
          </a:p>
          <a:p>
            <a:r>
              <a:rPr lang="en-US" sz="1000" dirty="0"/>
              <a:t>    - !permit</a:t>
            </a:r>
          </a:p>
          <a:p>
            <a:r>
              <a:rPr lang="en-US" sz="1000" dirty="0"/>
              <a:t>      role: !group consumers</a:t>
            </a:r>
          </a:p>
          <a:p>
            <a:r>
              <a:rPr lang="en-US" sz="1000" dirty="0"/>
              <a:t>      privilege: [ read, authenticate ]</a:t>
            </a:r>
          </a:p>
          <a:p>
            <a:r>
              <a:rPr lang="en-US" sz="1000" dirty="0"/>
              <a:t>      resource: !webservice</a:t>
            </a:r>
          </a:p>
          <a:p>
            <a:endParaRPr lang="en-US" sz="1000" dirty="0"/>
          </a:p>
          <a:p>
            <a:r>
              <a:rPr lang="en-US" sz="1000" dirty="0"/>
              <a:t>  # END AUTHN-AZURE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03EB6-2425-7B45-AEFC-71E79BB96DD1}"/>
              </a:ext>
            </a:extLst>
          </p:cNvPr>
          <p:cNvSpPr txBox="1"/>
          <p:nvPr/>
        </p:nvSpPr>
        <p:spPr>
          <a:xfrm>
            <a:off x="617838" y="1989438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05-authn-k8s.yml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54196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# AUTHN-K8S ROOT POLICY</a:t>
            </a:r>
          </a:p>
          <a:p>
            <a:r>
              <a:rPr lang="en-US" sz="900" dirty="0"/>
              <a:t>  # Creates variables, webservice and consumers role for K8s authentication</a:t>
            </a:r>
          </a:p>
          <a:p>
            <a:r>
              <a:rPr lang="en-US" sz="900" dirty="0"/>
              <a:t>  # Note 2-space indentation – this is created “under” the </a:t>
            </a:r>
            <a:r>
              <a:rPr lang="en-US" sz="900" dirty="0" err="1"/>
              <a:t>conjur</a:t>
            </a:r>
            <a:r>
              <a:rPr lang="en-US" sz="900" dirty="0"/>
              <a:t> policy</a:t>
            </a:r>
          </a:p>
          <a:p>
            <a:r>
              <a:rPr lang="en-US" sz="900" dirty="0"/>
              <a:t>  # This policy must be bulk-loaded with other root policies.</a:t>
            </a:r>
          </a:p>
          <a:p>
            <a:r>
              <a:rPr lang="en-US" sz="900" dirty="0"/>
              <a:t>  # Create one policy per authn-k8s webservice endpoint (one per cluster).</a:t>
            </a:r>
          </a:p>
          <a:p>
            <a:r>
              <a:rPr lang="en-US" sz="900" dirty="0"/>
              <a:t>  # =================================================</a:t>
            </a:r>
          </a:p>
          <a:p>
            <a:r>
              <a:rPr lang="en-US" sz="900" dirty="0"/>
              <a:t>  - !policy</a:t>
            </a:r>
          </a:p>
          <a:p>
            <a:r>
              <a:rPr lang="en-US" sz="900" dirty="0"/>
              <a:t>    id: authn-k8s/lab</a:t>
            </a:r>
          </a:p>
          <a:p>
            <a:r>
              <a:rPr lang="en-US" sz="900" dirty="0"/>
              <a:t>    owner: !host /authn-k8s_svc</a:t>
            </a:r>
          </a:p>
          <a:p>
            <a:r>
              <a:rPr lang="en-US" sz="900" dirty="0"/>
              <a:t>    annotations:</a:t>
            </a:r>
          </a:p>
          <a:p>
            <a:r>
              <a:rPr lang="en-US" sz="900" dirty="0"/>
              <a:t>      description: authn-k8s </a:t>
            </a:r>
            <a:r>
              <a:rPr lang="en-US" sz="900" dirty="0" err="1"/>
              <a:t>defs</a:t>
            </a:r>
            <a:r>
              <a:rPr lang="en-US" sz="900" dirty="0"/>
              <a:t> for the cluster</a:t>
            </a:r>
          </a:p>
          <a:p>
            <a:r>
              <a:rPr lang="en-US" sz="900" dirty="0"/>
              <a:t>    body:</a:t>
            </a:r>
          </a:p>
          <a:p>
            <a:endParaRPr lang="en-US" sz="900" dirty="0"/>
          </a:p>
          <a:p>
            <a:r>
              <a:rPr lang="en-US" sz="900" dirty="0"/>
              <a:t>    # vars for </a:t>
            </a:r>
            <a:r>
              <a:rPr lang="en-US" sz="900" dirty="0" err="1"/>
              <a:t>ocp</a:t>
            </a:r>
            <a:r>
              <a:rPr lang="en-US" sz="900" dirty="0"/>
              <a:t>/k8s </a:t>
            </a: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url</a:t>
            </a:r>
            <a:r>
              <a:rPr lang="en-US" sz="900" dirty="0"/>
              <a:t> &amp; access creds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/service-account-token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/ca-cert</a:t>
            </a:r>
          </a:p>
          <a:p>
            <a:r>
              <a:rPr lang="en-US" sz="900" dirty="0"/>
              <a:t>    - !variable </a:t>
            </a:r>
            <a:r>
              <a:rPr lang="en-US" sz="900" dirty="0" err="1"/>
              <a:t>kubernetes</a:t>
            </a:r>
            <a:r>
              <a:rPr lang="en-US" sz="900" dirty="0"/>
              <a:t>/</a:t>
            </a:r>
            <a:r>
              <a:rPr lang="en-US" sz="900" dirty="0" err="1"/>
              <a:t>api-url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# vars for CA for this authenticator ID</a:t>
            </a:r>
          </a:p>
          <a:p>
            <a:r>
              <a:rPr lang="en-US" sz="900" dirty="0"/>
              <a:t>    - !variable ca/cert</a:t>
            </a:r>
          </a:p>
          <a:p>
            <a:r>
              <a:rPr lang="en-US" sz="900" dirty="0"/>
              <a:t>    - !variable ca/key</a:t>
            </a:r>
          </a:p>
          <a:p>
            <a:endParaRPr lang="en-US" sz="900" dirty="0"/>
          </a:p>
          <a:p>
            <a:r>
              <a:rPr lang="en-US" sz="900" dirty="0"/>
              <a:t>    - !webservice</a:t>
            </a:r>
          </a:p>
          <a:p>
            <a:r>
              <a:rPr lang="en-US" sz="900" dirty="0"/>
              <a:t>      annotations:</a:t>
            </a:r>
          </a:p>
          <a:p>
            <a:r>
              <a:rPr lang="en-US" sz="900" dirty="0"/>
              <a:t>        description: authn service for cluster lab</a:t>
            </a:r>
          </a:p>
          <a:p>
            <a:endParaRPr lang="en-US" sz="900" dirty="0"/>
          </a:p>
          <a:p>
            <a:r>
              <a:rPr lang="en-US" sz="900" dirty="0"/>
              <a:t>    # Hosts that can authenticate become members of the</a:t>
            </a:r>
          </a:p>
          <a:p>
            <a:r>
              <a:rPr lang="en-US" sz="900" dirty="0"/>
              <a:t>    # `consumers` group.</a:t>
            </a:r>
          </a:p>
          <a:p>
            <a:r>
              <a:rPr lang="en-US" sz="900" dirty="0"/>
              <a:t>    - !group consumers</a:t>
            </a:r>
          </a:p>
          <a:p>
            <a:endParaRPr lang="en-US" sz="900" dirty="0"/>
          </a:p>
          <a:p>
            <a:r>
              <a:rPr lang="en-US" sz="900" dirty="0"/>
              <a:t>    # Grant consumers group role authentication privileges</a:t>
            </a:r>
          </a:p>
          <a:p>
            <a:r>
              <a:rPr lang="en-US" sz="900" dirty="0"/>
              <a:t>    - !permit</a:t>
            </a:r>
          </a:p>
          <a:p>
            <a:r>
              <a:rPr lang="en-US" sz="900" dirty="0"/>
              <a:t>      role: !group consumers</a:t>
            </a:r>
          </a:p>
          <a:p>
            <a:r>
              <a:rPr lang="en-US" sz="900" dirty="0"/>
              <a:t>      privilege: [ read, authenticate ]</a:t>
            </a:r>
          </a:p>
          <a:p>
            <a:r>
              <a:rPr lang="en-US" sz="900" dirty="0"/>
              <a:t>      resource: !webservice</a:t>
            </a:r>
          </a:p>
          <a:p>
            <a:endParaRPr lang="en-US" sz="900" dirty="0"/>
          </a:p>
          <a:p>
            <a:r>
              <a:rPr lang="en-US" sz="900" dirty="0"/>
              <a:t>    # END AUTHN-K8S</a:t>
            </a:r>
          </a:p>
        </p:txBody>
      </p:sp>
    </p:spTree>
    <p:extLst>
      <p:ext uri="{BB962C8B-B14F-4D97-AF65-F5344CB8AC3E}">
        <p14:creationId xmlns:p14="http://schemas.microsoft.com/office/powerpoint/2010/main" val="1240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06-seed-service.yml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40"/>
            <a:ext cx="9584871" cy="33684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50" dirty="0"/>
              <a:t>    # =================================================</a:t>
            </a:r>
          </a:p>
          <a:p>
            <a:r>
              <a:rPr lang="en-US" sz="1050" dirty="0"/>
              <a:t>    # SEED-SERVICE ROOT POLICY</a:t>
            </a:r>
          </a:p>
          <a:p>
            <a:r>
              <a:rPr lang="en-US" sz="1050" dirty="0"/>
              <a:t>    # Create webservice and consumers role for the Seed Service</a:t>
            </a:r>
          </a:p>
          <a:p>
            <a:r>
              <a:rPr lang="en-US" sz="1050" dirty="0"/>
              <a:t>    # Note 4-space indentation – this is created “under” each authn-k8s policy</a:t>
            </a:r>
          </a:p>
          <a:p>
            <a:r>
              <a:rPr lang="en-US" sz="1050" dirty="0"/>
              <a:t>    # This policy must be bulk-loaded with other root policies.</a:t>
            </a:r>
          </a:p>
          <a:p>
            <a:r>
              <a:rPr lang="en-US" sz="1050" dirty="0"/>
              <a:t>    # Create one policy per authn-k8s webservice endpoint (one per cluster).</a:t>
            </a:r>
          </a:p>
          <a:p>
            <a:r>
              <a:rPr lang="en-US" sz="1050" dirty="0"/>
              <a:t>    # =================================================</a:t>
            </a:r>
          </a:p>
          <a:p>
            <a:r>
              <a:rPr lang="en-US" sz="1050" dirty="0"/>
              <a:t>    - !policy</a:t>
            </a:r>
          </a:p>
          <a:p>
            <a:r>
              <a:rPr lang="en-US" sz="1050" dirty="0"/>
              <a:t>      id: seed-generation</a:t>
            </a:r>
          </a:p>
          <a:p>
            <a:r>
              <a:rPr lang="en-US" sz="1050" dirty="0"/>
              <a:t>      body:</a:t>
            </a:r>
          </a:p>
          <a:p>
            <a:r>
              <a:rPr lang="en-US" sz="1050" dirty="0"/>
              <a:t>      - !webservice</a:t>
            </a:r>
          </a:p>
          <a:p>
            <a:endParaRPr lang="en-US" sz="1050" dirty="0"/>
          </a:p>
          <a:p>
            <a:r>
              <a:rPr lang="en-US" sz="1050" dirty="0"/>
              <a:t>      # Hosts that generate seeds become members of the</a:t>
            </a:r>
          </a:p>
          <a:p>
            <a:r>
              <a:rPr lang="en-US" sz="1050" dirty="0"/>
              <a:t>      # `consumers` group.</a:t>
            </a:r>
          </a:p>
          <a:p>
            <a:r>
              <a:rPr lang="en-US" sz="1050" dirty="0"/>
              <a:t>      - !group consumers</a:t>
            </a:r>
          </a:p>
          <a:p>
            <a:endParaRPr lang="en-US" sz="1050" dirty="0"/>
          </a:p>
          <a:p>
            <a:r>
              <a:rPr lang="en-US" sz="1050" dirty="0"/>
              <a:t>      # Authorize `consumers` to request seeds</a:t>
            </a:r>
          </a:p>
          <a:p>
            <a:r>
              <a:rPr lang="en-US" sz="1050" dirty="0"/>
              <a:t>      - !permit</a:t>
            </a:r>
          </a:p>
          <a:p>
            <a:r>
              <a:rPr lang="en-US" sz="1050" dirty="0"/>
              <a:t>        role: !group consumers</a:t>
            </a:r>
          </a:p>
          <a:p>
            <a:r>
              <a:rPr lang="en-US" sz="1050" dirty="0"/>
              <a:t>        privilege: [ "execute" ]</a:t>
            </a:r>
          </a:p>
          <a:p>
            <a:r>
              <a:rPr lang="en-US" sz="1050" dirty="0"/>
              <a:t>        resource: !webservice</a:t>
            </a:r>
          </a:p>
          <a:p>
            <a:endParaRPr lang="en-US" sz="1050" dirty="0"/>
          </a:p>
          <a:p>
            <a:r>
              <a:rPr lang="en-US" sz="1050" dirty="0"/>
              <a:t>    # END SEED-SERVICE</a:t>
            </a: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07-seedfetcher.yml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49720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SEEDFETCHER IDENTITY POLICY</a:t>
            </a:r>
          </a:p>
          <a:p>
            <a:r>
              <a:rPr lang="en-US" sz="1000" dirty="0"/>
              <a:t># Create privileged OCP/K8s seed-service client identities for Follower initialization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authn-k8s webservice endpoint (one per cluster).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# Create one policy per cluster, w/ policy ID named for authn-k8s/id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lab</a:t>
            </a:r>
          </a:p>
          <a:p>
            <a:r>
              <a:rPr lang="en-US" sz="1000" dirty="0"/>
              <a:t>  body:</a:t>
            </a:r>
          </a:p>
          <a:p>
            <a:endParaRPr lang="en-US" sz="1000" dirty="0"/>
          </a:p>
          <a:p>
            <a:r>
              <a:rPr lang="en-US" sz="1000" dirty="0"/>
              <a:t>  # Define Follower host identity for authentication service in CyberArk namespace</a:t>
            </a:r>
          </a:p>
          <a:p>
            <a:r>
              <a:rPr lang="en-US" sz="1000" dirty="0"/>
              <a:t>  - !host</a:t>
            </a:r>
          </a:p>
          <a:p>
            <a:r>
              <a:rPr lang="en-US" sz="1000" dirty="0"/>
              <a:t>    id: dap-authn-service</a:t>
            </a:r>
          </a:p>
          <a:p>
            <a:r>
              <a:rPr lang="en-US" sz="1000" dirty="0"/>
              <a:t>    annotations:</a:t>
            </a:r>
          </a:p>
          <a:p>
            <a:r>
              <a:rPr lang="en-US" sz="1000" dirty="0"/>
              <a:t>      authn-k8s/namespace: </a:t>
            </a:r>
            <a:r>
              <a:rPr lang="en-US" sz="1000" dirty="0" err="1"/>
              <a:t>cybrlab</a:t>
            </a:r>
            <a:endParaRPr lang="en-US" sz="1000" dirty="0"/>
          </a:p>
          <a:p>
            <a:r>
              <a:rPr lang="en-US" sz="1000" dirty="0"/>
              <a:t>      authn-k8s/</a:t>
            </a:r>
            <a:r>
              <a:rPr lang="en-US" sz="1000" dirty="0" err="1"/>
              <a:t>service_account</a:t>
            </a:r>
            <a:r>
              <a:rPr lang="en-US" sz="1000" dirty="0"/>
              <a:t>/name: dap-authn-service</a:t>
            </a:r>
          </a:p>
          <a:p>
            <a:r>
              <a:rPr lang="en-US" sz="1000" dirty="0"/>
              <a:t>      authn-k8s/authentication-container-name: authenticator</a:t>
            </a:r>
          </a:p>
          <a:p>
            <a:endParaRPr lang="en-US" sz="1000" dirty="0"/>
          </a:p>
          <a:p>
            <a:r>
              <a:rPr lang="en-US" sz="1000" dirty="0"/>
              <a:t># Grant roles that gives Follower host identity permission to:</a:t>
            </a:r>
          </a:p>
          <a:p>
            <a:r>
              <a:rPr lang="en-US" sz="1000" dirty="0"/>
              <a:t>#  - authenticate to the cluster authn-k8s endpoint</a:t>
            </a:r>
          </a:p>
          <a:p>
            <a:r>
              <a:rPr lang="en-US" sz="1000" dirty="0"/>
              <a:t>#  - execute the seed-generation webservice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/authn-k8s/lab/seed-generation/consumers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!host lab/dap-authn-service</a:t>
            </a:r>
          </a:p>
          <a:p>
            <a:endParaRPr lang="en-US" sz="1000" dirty="0"/>
          </a:p>
          <a:p>
            <a:r>
              <a:rPr lang="en-US" sz="1000" dirty="0"/>
              <a:t># END SEEDFETCHER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9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08-pcf-service-broker.yml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3788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 =================================================</a:t>
            </a:r>
          </a:p>
          <a:p>
            <a:r>
              <a:rPr lang="en-US" sz="1000" dirty="0"/>
              <a:t># PCF SERVICE BROKER ROOT POLICY</a:t>
            </a:r>
          </a:p>
          <a:p>
            <a:r>
              <a:rPr lang="en-US" sz="1000" dirty="0"/>
              <a:t># Create host &amp; permissions for PCF service broker</a:t>
            </a:r>
          </a:p>
          <a:p>
            <a:r>
              <a:rPr lang="en-US" sz="1000" dirty="0"/>
              <a:t># Note no indentation – this is created “under” the root policy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per PCF service broker.</a:t>
            </a:r>
          </a:p>
          <a:p>
            <a:r>
              <a:rPr lang="en-US" sz="1000" dirty="0"/>
              <a:t># =================================================</a:t>
            </a:r>
          </a:p>
          <a:p>
            <a:endParaRPr lang="en-US" sz="1000" dirty="0"/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</a:t>
            </a:r>
            <a:r>
              <a:rPr lang="en-US" sz="1000" dirty="0" err="1"/>
              <a:t>pcf</a:t>
            </a:r>
            <a:endParaRPr lang="en-US" sz="1000" dirty="0"/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 - !host</a:t>
            </a:r>
          </a:p>
          <a:p>
            <a:r>
              <a:rPr lang="en-US" sz="1000" dirty="0"/>
              <a:t>     id: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!permit</a:t>
            </a:r>
          </a:p>
          <a:p>
            <a:r>
              <a:rPr lang="en-US" sz="1000" dirty="0"/>
              <a:t>     role: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r>
              <a:rPr lang="en-US" sz="1000" dirty="0"/>
              <a:t>     privileges: [ read ]</a:t>
            </a:r>
          </a:p>
          <a:p>
            <a:r>
              <a:rPr lang="en-US" sz="1000" dirty="0"/>
              <a:t>     resource: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   - !policy</a:t>
            </a:r>
          </a:p>
          <a:p>
            <a:r>
              <a:rPr lang="en-US" sz="1000" dirty="0"/>
              <a:t>      id: sandbox</a:t>
            </a:r>
          </a:p>
          <a:p>
            <a:r>
              <a:rPr lang="en-US" sz="1000" dirty="0"/>
              <a:t>      owner: !host </a:t>
            </a:r>
            <a:r>
              <a:rPr lang="en-US" sz="1000" dirty="0" err="1"/>
              <a:t>pcf</a:t>
            </a:r>
            <a:r>
              <a:rPr lang="en-US" sz="1000" dirty="0"/>
              <a:t>-service-broker</a:t>
            </a:r>
          </a:p>
          <a:p>
            <a:endParaRPr lang="en-US" sz="1000" dirty="0"/>
          </a:p>
          <a:p>
            <a:r>
              <a:rPr lang="en-US" sz="1000" dirty="0"/>
              <a:t># END PCF SERVICE BROKER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7F696-4143-8C45-8959-E00BF972A694}"/>
              </a:ext>
            </a:extLst>
          </p:cNvPr>
          <p:cNvSpPr txBox="1"/>
          <p:nvPr/>
        </p:nvSpPr>
        <p:spPr>
          <a:xfrm>
            <a:off x="3306536" y="6074229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F726-794B-6D4C-9F91-4FAE39F4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1" y="906236"/>
            <a:ext cx="5766149" cy="55353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DAP has a default-deny base policy</a:t>
            </a:r>
          </a:p>
          <a:p>
            <a:pPr lvl="1"/>
            <a:r>
              <a:rPr lang="en-US" dirty="0"/>
              <a:t>Identities must be pre-defined, authenticated and authorized to access a variable</a:t>
            </a:r>
          </a:p>
          <a:p>
            <a:r>
              <a:rPr lang="en-US" dirty="0"/>
              <a:t>DAP policy structure is like a filesystem tree</a:t>
            </a:r>
          </a:p>
          <a:p>
            <a:pPr lvl="1"/>
            <a:r>
              <a:rPr lang="en-US" dirty="0"/>
              <a:t>A new DAP cluster initially has only an empty root policy named ”/”</a:t>
            </a:r>
          </a:p>
          <a:p>
            <a:pPr lvl="1"/>
            <a:r>
              <a:rPr lang="en-US" dirty="0"/>
              <a:t>Policies are written in YAML and stored as simple text files</a:t>
            </a:r>
          </a:p>
          <a:p>
            <a:pPr lvl="1"/>
            <a:r>
              <a:rPr lang="en-US" dirty="0"/>
              <a:t>Policies are loaded with the </a:t>
            </a:r>
            <a:r>
              <a:rPr lang="en-US" dirty="0" err="1"/>
              <a:t>Conjur</a:t>
            </a:r>
            <a:r>
              <a:rPr lang="en-US" dirty="0"/>
              <a:t> CLI or REST API</a:t>
            </a:r>
          </a:p>
          <a:p>
            <a:pPr lvl="1"/>
            <a:r>
              <a:rPr lang="en-US" dirty="0"/>
              <a:t>Policies are loaded at, or applied to other policies</a:t>
            </a:r>
          </a:p>
          <a:p>
            <a:r>
              <a:rPr lang="en-US" dirty="0"/>
              <a:t>Every policy has a Policy ID and a Body</a:t>
            </a:r>
          </a:p>
          <a:p>
            <a:pPr lvl="1"/>
            <a:r>
              <a:rPr lang="en-US" dirty="0"/>
              <a:t>Policy IDs are like directory names</a:t>
            </a:r>
          </a:p>
          <a:p>
            <a:pPr lvl="1"/>
            <a:r>
              <a:rPr lang="en-US" dirty="0"/>
              <a:t>Policy bodies contain policy members, (“directory contents”)</a:t>
            </a:r>
          </a:p>
          <a:p>
            <a:pPr lvl="2"/>
            <a:r>
              <a:rPr lang="en-US" dirty="0"/>
              <a:t>Hosts – individual non-human identities</a:t>
            </a:r>
          </a:p>
          <a:p>
            <a:pPr lvl="2"/>
            <a:r>
              <a:rPr lang="en-US" dirty="0"/>
              <a:t>Variables – untyped values for secrets, credentials, etc.</a:t>
            </a:r>
          </a:p>
          <a:p>
            <a:pPr lvl="2"/>
            <a:r>
              <a:rPr lang="en-US" dirty="0"/>
              <a:t>Web Service – a DAP REST endpoint</a:t>
            </a:r>
          </a:p>
          <a:p>
            <a:pPr lvl="2"/>
            <a:r>
              <a:rPr lang="en-US" dirty="0"/>
              <a:t>Groups – collections of identities, also referred to as roles</a:t>
            </a:r>
          </a:p>
          <a:p>
            <a:pPr lvl="2"/>
            <a:r>
              <a:rPr lang="en-US" dirty="0"/>
              <a:t>Policies – policies can contain other policies</a:t>
            </a:r>
          </a:p>
          <a:p>
            <a:pPr lvl="2"/>
            <a:r>
              <a:rPr lang="en-US" dirty="0"/>
              <a:t>RBAC – permissions and role grants</a:t>
            </a:r>
          </a:p>
          <a:p>
            <a:r>
              <a:rPr lang="en-US" dirty="0"/>
              <a:t>Loading a Policy puts the policy in effect:</a:t>
            </a:r>
          </a:p>
          <a:p>
            <a:pPr lvl="1"/>
            <a:r>
              <a:rPr lang="en-US" dirty="0"/>
              <a:t>Creates a “sub-directory” named for the Policy ID, at the point at which the policy file is loaded/applied </a:t>
            </a:r>
          </a:p>
          <a:p>
            <a:pPr lvl="1"/>
            <a:r>
              <a:rPr lang="en-US" dirty="0"/>
              <a:t>Creates policy members specified in the Body</a:t>
            </a:r>
          </a:p>
          <a:p>
            <a:r>
              <a:rPr lang="en-US" dirty="0"/>
              <a:t>Policies are idempotent</a:t>
            </a:r>
          </a:p>
          <a:p>
            <a:pPr lvl="1"/>
            <a:r>
              <a:rPr lang="en-US" dirty="0"/>
              <a:t>They can be applied multiple times without changing the result beyond the initial application, e.g. loading a policy 5 times does not create 5 hosts</a:t>
            </a:r>
          </a:p>
          <a:p>
            <a:pPr lvl="1"/>
            <a:r>
              <a:rPr lang="en-US" dirty="0"/>
              <a:t>Consistent w/ other declarative solutions, e.g. Ansible playbooks, K8s manifests</a:t>
            </a:r>
          </a:p>
          <a:p>
            <a:pPr lvl="1"/>
            <a:r>
              <a:rPr lang="en-US" dirty="0"/>
              <a:t>Doesn’t require checking if the policy has been loaded before - very useful in automation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FA32E-A1B4-7A4F-8E33-E2B7970E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CA474-2D75-4542-AF57-8656442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D9A4B-E265-0240-A7DE-3E33F8CAE826}"/>
              </a:ext>
            </a:extLst>
          </p:cNvPr>
          <p:cNvSpPr txBox="1"/>
          <p:nvPr/>
        </p:nvSpPr>
        <p:spPr>
          <a:xfrm>
            <a:off x="6580414" y="906236"/>
            <a:ext cx="4865915" cy="43401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400" dirty="0"/>
          </a:p>
          <a:p>
            <a:r>
              <a:rPr lang="en-US" sz="1400" dirty="0" err="1"/>
              <a:t>cust_portal_basic.yml</a:t>
            </a:r>
            <a:r>
              <a:rPr lang="en-US" sz="1400" dirty="0"/>
              <a:t>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!host 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        # identity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   # variable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              # identity can read var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!host </a:t>
            </a:r>
            <a:r>
              <a:rPr lang="en-US" sz="1200" dirty="0" err="1">
                <a:latin typeface="Courier" pitchFamily="2" charset="0"/>
              </a:rPr>
              <a:t>my_app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privileges: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&gt;&gt; </a:t>
            </a:r>
            <a:r>
              <a:rPr lang="en-US" sz="1200" b="1" dirty="0" err="1">
                <a:latin typeface="Courier" pitchFamily="2" charset="0"/>
              </a:rPr>
              <a:t>conjur</a:t>
            </a:r>
            <a:r>
              <a:rPr lang="en-US" sz="1200" b="1" dirty="0">
                <a:latin typeface="Courier" pitchFamily="2" charset="0"/>
              </a:rPr>
              <a:t> policy load root </a:t>
            </a:r>
            <a:r>
              <a:rPr lang="en-US" sz="1200" b="1" dirty="0" err="1">
                <a:latin typeface="Courier" pitchFamily="2" charset="0"/>
              </a:rPr>
              <a:t>cust_portal_basic.yml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Loads </a:t>
            </a:r>
            <a:r>
              <a:rPr lang="en-US" sz="1200" dirty="0" err="1"/>
              <a:t>cust_portal.yml</a:t>
            </a:r>
            <a:r>
              <a:rPr lang="en-US" sz="1200" dirty="0"/>
              <a:t> at root (“/”)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host identity with fully-qualified name of</a:t>
            </a:r>
            <a:br>
              <a:rPr lang="en-US" sz="1200" dirty="0"/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new variable with fully-qualified name of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Permits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my_app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/>
              <a:t>to read (view) and execute (fetch)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/password</a:t>
            </a:r>
          </a:p>
        </p:txBody>
      </p:sp>
    </p:spTree>
    <p:extLst>
      <p:ext uri="{BB962C8B-B14F-4D97-AF65-F5344CB8AC3E}">
        <p14:creationId xmlns:p14="http://schemas.microsoft.com/office/powerpoint/2010/main" val="25115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09-Appteam1.yml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60" y="1005839"/>
            <a:ext cx="9584871" cy="48759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1000" dirty="0"/>
              <a:t>#======================</a:t>
            </a:r>
          </a:p>
          <a:p>
            <a:r>
              <a:rPr lang="en-US" sz="1000" dirty="0"/>
              <a:t># APPTEAM1 ROOT POLICY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AppTeam</a:t>
            </a:r>
            <a:r>
              <a:rPr lang="en-US" sz="1000" dirty="0"/>
              <a:t> Policy Template where policy namespace = EPV safe name</a:t>
            </a:r>
          </a:p>
          <a:p>
            <a:r>
              <a:rPr lang="en-US" sz="1000" dirty="0"/>
              <a:t># Creates admin identity to delegate policy </a:t>
            </a:r>
            <a:r>
              <a:rPr lang="en-US" sz="1000" dirty="0" err="1"/>
              <a:t>mgmt</a:t>
            </a:r>
            <a:r>
              <a:rPr lang="en-US" sz="1000" dirty="0"/>
              <a:t> and role to grant authn to app identities.</a:t>
            </a:r>
          </a:p>
          <a:p>
            <a:r>
              <a:rPr lang="en-US" sz="1000" dirty="0"/>
              <a:t># This policy must be bulk-loaded with other root policies.</a:t>
            </a:r>
          </a:p>
          <a:p>
            <a:r>
              <a:rPr lang="en-US" sz="1000" dirty="0"/>
              <a:t># Create one policy for each application team, named for the application team.</a:t>
            </a:r>
          </a:p>
          <a:p>
            <a:r>
              <a:rPr lang="en-US" sz="1000" dirty="0"/>
              <a:t>#======================</a:t>
            </a:r>
          </a:p>
          <a:p>
            <a:endParaRPr lang="en-US" sz="1000" dirty="0"/>
          </a:p>
          <a:p>
            <a:r>
              <a:rPr lang="en-US" sz="1000" dirty="0"/>
              <a:t># Admin identity w/ CIDR limitation</a:t>
            </a:r>
          </a:p>
          <a:p>
            <a:r>
              <a:rPr lang="en-US" sz="1000" dirty="0"/>
              <a:t>- !host</a:t>
            </a:r>
          </a:p>
          <a:p>
            <a:r>
              <a:rPr lang="en-US" sz="1000" dirty="0"/>
              <a:t>  id: appteam1_svc</a:t>
            </a:r>
          </a:p>
          <a:p>
            <a:r>
              <a:rPr lang="en-US" sz="1000" dirty="0"/>
              <a:t>#  </a:t>
            </a:r>
            <a:r>
              <a:rPr lang="en-US" sz="1000" dirty="0" err="1"/>
              <a:t>restricted_to</a:t>
            </a:r>
            <a:r>
              <a:rPr lang="en-US" sz="1000" dirty="0"/>
              <a:t>: 172.17.0.3</a:t>
            </a:r>
          </a:p>
          <a:p>
            <a:endParaRPr lang="en-US" sz="1000" dirty="0"/>
          </a:p>
          <a:p>
            <a:r>
              <a:rPr lang="en-US" sz="1000" dirty="0"/>
              <a:t># Create root policy for appteam1</a:t>
            </a:r>
          </a:p>
          <a:p>
            <a:r>
              <a:rPr lang="en-US" sz="1000" dirty="0"/>
              <a:t>- !policy</a:t>
            </a:r>
          </a:p>
          <a:p>
            <a:r>
              <a:rPr lang="en-US" sz="1000" dirty="0"/>
              <a:t>  id: appteam1</a:t>
            </a:r>
          </a:p>
          <a:p>
            <a:r>
              <a:rPr lang="en-US" sz="1000" dirty="0"/>
              <a:t>  owner: !host appteam1_svc</a:t>
            </a:r>
          </a:p>
          <a:p>
            <a:r>
              <a:rPr lang="en-US" sz="1000" dirty="0"/>
              <a:t>  body:</a:t>
            </a:r>
          </a:p>
          <a:p>
            <a:r>
              <a:rPr lang="en-US" sz="1000" dirty="0"/>
              <a:t>  - !group consumers</a:t>
            </a:r>
          </a:p>
          <a:p>
            <a:endParaRPr lang="en-US" sz="1000" dirty="0"/>
          </a:p>
          <a:p>
            <a:r>
              <a:rPr lang="en-US" sz="1000" dirty="0"/>
              <a:t># Grant cross-platform authn to appteam1/consumers role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roles: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</a:t>
            </a:r>
            <a:r>
              <a:rPr lang="en-US" sz="1000" dirty="0" err="1"/>
              <a:t>iam</a:t>
            </a:r>
            <a:r>
              <a:rPr lang="en-US" sz="1000" dirty="0"/>
              <a:t>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/authn-azure/lab/consumers</a:t>
            </a:r>
          </a:p>
          <a:p>
            <a:r>
              <a:rPr lang="en-US" sz="1000" dirty="0"/>
              <a:t>  - !group </a:t>
            </a:r>
            <a:r>
              <a:rPr lang="en-US" sz="1000" dirty="0" err="1"/>
              <a:t>conjur</a:t>
            </a:r>
            <a:r>
              <a:rPr lang="en-US" sz="1000" dirty="0"/>
              <a:t>/authn-k8s/lab/consumers</a:t>
            </a:r>
          </a:p>
          <a:p>
            <a:r>
              <a:rPr lang="en-US" sz="1000" dirty="0"/>
              <a:t>  members:</a:t>
            </a:r>
          </a:p>
          <a:p>
            <a:r>
              <a:rPr lang="en-US" sz="1000" dirty="0"/>
              <a:t>  - !group appteam1/consumers</a:t>
            </a:r>
          </a:p>
          <a:p>
            <a:endParaRPr lang="en-US" sz="1000" dirty="0"/>
          </a:p>
          <a:p>
            <a:r>
              <a:rPr lang="en-US" sz="1000" dirty="0"/>
              <a:t># Give admin identity role to update Synchronizer policy</a:t>
            </a:r>
          </a:p>
          <a:p>
            <a:r>
              <a:rPr lang="en-US" sz="1000" dirty="0"/>
              <a:t>- !grant</a:t>
            </a:r>
          </a:p>
          <a:p>
            <a:r>
              <a:rPr lang="en-US" sz="1000" dirty="0"/>
              <a:t>  role: !group </a:t>
            </a:r>
            <a:r>
              <a:rPr lang="en-US" sz="1000" dirty="0" err="1"/>
              <a:t>LabVault</a:t>
            </a:r>
            <a:r>
              <a:rPr lang="en-US" sz="1000" dirty="0"/>
              <a:t>-admins</a:t>
            </a:r>
          </a:p>
          <a:p>
            <a:r>
              <a:rPr lang="en-US" sz="1000" dirty="0"/>
              <a:t>  member: !host appteam1_svc</a:t>
            </a:r>
          </a:p>
          <a:p>
            <a:endParaRPr lang="en-US" sz="1000" dirty="0"/>
          </a:p>
          <a:p>
            <a:r>
              <a:rPr lang="en-US" sz="1000" dirty="0"/>
              <a:t># END APPTEAM1 ROOT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53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9FB9-E473-584E-949C-B5EE69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29DB6D-738F-A74B-86D3-BD7C7D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identity policies</a:t>
            </a:r>
          </a:p>
        </p:txBody>
      </p:sp>
    </p:spTree>
    <p:extLst>
      <p:ext uri="{BB962C8B-B14F-4D97-AF65-F5344CB8AC3E}">
        <p14:creationId xmlns:p14="http://schemas.microsoft.com/office/powerpoint/2010/main" val="24557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Appteam1-identities.yml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95400" y="1021742"/>
            <a:ext cx="9601200" cy="43658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r>
              <a:rPr lang="en-US" sz="1050" dirty="0">
                <a:latin typeface="Courier" pitchFamily="2" charset="0"/>
              </a:rPr>
              <a:t># APPTEAM1 IDENTITIES</a:t>
            </a:r>
          </a:p>
          <a:p>
            <a:r>
              <a:rPr lang="en-US" sz="1050" dirty="0">
                <a:latin typeface="Courier" pitchFamily="2" charset="0"/>
              </a:rPr>
              <a:t># Policy defined &amp; managed by application team.</a:t>
            </a:r>
          </a:p>
          <a:p>
            <a:r>
              <a:rPr lang="en-US" sz="1050" dirty="0">
                <a:latin typeface="Courier" pitchFamily="2" charset="0"/>
              </a:rPr>
              <a:t># Defines application identities “under” the app team’s root policy.</a:t>
            </a:r>
          </a:p>
          <a:p>
            <a:r>
              <a:rPr lang="en-US" sz="1050" dirty="0">
                <a:latin typeface="Courier" pitchFamily="2" charset="0"/>
              </a:rPr>
              <a:t># Applied w/ --replace using the appteam1_svc service account</a:t>
            </a:r>
          </a:p>
          <a:p>
            <a:r>
              <a:rPr lang="en-US" sz="1050" dirty="0">
                <a:latin typeface="Courier" pitchFamily="2" charset="0"/>
              </a:rPr>
              <a:t>#======================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&amp;hosts</a:t>
            </a:r>
          </a:p>
          <a:p>
            <a:r>
              <a:rPr lang="en-US" sz="1050" dirty="0">
                <a:latin typeface="Courier" pitchFamily="2" charset="0"/>
              </a:rPr>
              <a:t>    - !host </a:t>
            </a:r>
            <a:r>
              <a:rPr lang="en-US" sz="1050" dirty="0" err="1">
                <a:latin typeface="Courier" pitchFamily="2" charset="0"/>
              </a:rPr>
              <a:t>aws</a:t>
            </a:r>
            <a:r>
              <a:rPr lang="en-US" sz="1050" dirty="0">
                <a:latin typeface="Courier" pitchFamily="2" charset="0"/>
              </a:rPr>
              <a:t>-app/475601244925/</a:t>
            </a:r>
            <a:r>
              <a:rPr lang="en-US" sz="1050" dirty="0" err="1">
                <a:latin typeface="Courier" pitchFamily="2" charset="0"/>
              </a:rPr>
              <a:t>GenericReadOnly</a:t>
            </a:r>
            <a:endParaRPr lang="en-US" sz="1050" dirty="0"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azure-app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authn-azure/subscription-id: a01ff134-ae78-4497-b11c-7a698736b8a0</a:t>
            </a:r>
          </a:p>
          <a:p>
            <a:r>
              <a:rPr lang="en-US" sz="1050" dirty="0">
                <a:latin typeface="Courier" pitchFamily="2" charset="0"/>
              </a:rPr>
              <a:t>        authn-azure/resource-group: appteam1</a:t>
            </a:r>
          </a:p>
          <a:p>
            <a:r>
              <a:rPr lang="en-US" sz="1050" dirty="0">
                <a:latin typeface="Courier" pitchFamily="2" charset="0"/>
              </a:rPr>
              <a:t>        authn-azure/user-assigned-identity: appteam1-UA-Identity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- !host</a:t>
            </a:r>
          </a:p>
          <a:p>
            <a:r>
              <a:rPr lang="en-US" sz="1050" dirty="0">
                <a:latin typeface="Courier" pitchFamily="2" charset="0"/>
              </a:rPr>
              <a:t>      id: k8s-app</a:t>
            </a:r>
          </a:p>
          <a:p>
            <a:r>
              <a:rPr lang="en-US" sz="1050" dirty="0">
                <a:latin typeface="Courier" pitchFamily="2" charset="0"/>
              </a:rPr>
              <a:t>      annotations:</a:t>
            </a:r>
          </a:p>
          <a:p>
            <a:r>
              <a:rPr lang="en-US" sz="1050" dirty="0">
                <a:latin typeface="Courier" pitchFamily="2" charset="0"/>
              </a:rPr>
              <a:t>        authn-k8s/namespace: appteam1</a:t>
            </a:r>
          </a:p>
          <a:p>
            <a:r>
              <a:rPr lang="en-US" sz="1050" dirty="0">
                <a:latin typeface="Courier" pitchFamily="2" charset="0"/>
              </a:rPr>
              <a:t>        authn-k8s/service-account: appteam1-app1</a:t>
            </a:r>
          </a:p>
          <a:p>
            <a:r>
              <a:rPr lang="en-US" sz="1050" dirty="0">
                <a:latin typeface="Courier" pitchFamily="2" charset="0"/>
              </a:rPr>
              <a:t>        authn-k8s/authentication-container-name: authenticator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- !grant</a:t>
            </a:r>
          </a:p>
          <a:p>
            <a:r>
              <a:rPr lang="en-US" sz="1050" dirty="0">
                <a:latin typeface="Courier" pitchFamily="2" charset="0"/>
              </a:rPr>
              <a:t>    role: !group consumers</a:t>
            </a:r>
          </a:p>
          <a:p>
            <a:r>
              <a:rPr lang="en-US" sz="1050" dirty="0">
                <a:latin typeface="Courier" pitchFamily="2" charset="0"/>
              </a:rPr>
              <a:t>    members: *hosts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# END APPTEAM1 IDENTITIES</a:t>
            </a:r>
          </a:p>
          <a:p>
            <a:endParaRPr lang="en-US" sz="10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DE12-07EE-4D4F-9B5D-1285FDD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48675-F0BC-DB44-BAAA-EA52A7D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18433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Appteam1-SYNc-primer.yml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Useful for pre-creating Safe consumers role and test secrets</a:t>
            </a:r>
          </a:p>
          <a:p>
            <a:r>
              <a:rPr lang="en-US" sz="800" dirty="0"/>
              <a:t># ahead of the Vault/</a:t>
            </a:r>
            <a:r>
              <a:rPr lang="en-US" sz="800" dirty="0" err="1"/>
              <a:t>Conjur</a:t>
            </a:r>
            <a:r>
              <a:rPr lang="en-US" sz="800" dirty="0"/>
              <a:t> synchronizer running.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APPEND (default)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#########################</a:t>
            </a:r>
          </a:p>
          <a:p>
            <a:r>
              <a:rPr lang="en-US" sz="800" dirty="0"/>
              <a:t># Vault RBAC</a:t>
            </a:r>
          </a:p>
          <a:p>
            <a:r>
              <a:rPr lang="en-US" sz="800" dirty="0"/>
              <a:t># - updates vault policy with LOB admin group</a:t>
            </a:r>
          </a:p>
          <a:p>
            <a:r>
              <a:rPr lang="en-US" sz="800" dirty="0"/>
              <a:t>- !policy</a:t>
            </a:r>
          </a:p>
          <a:p>
            <a:r>
              <a:rPr lang="en-US" sz="800" dirty="0"/>
              <a:t>  id: </a:t>
            </a:r>
            <a:r>
              <a:rPr lang="en-US" sz="800" dirty="0" err="1"/>
              <a:t>LabVault</a:t>
            </a:r>
            <a:endParaRPr lang="en-US" sz="800" dirty="0"/>
          </a:p>
          <a:p>
            <a:r>
              <a:rPr lang="en-US" sz="800" dirty="0"/>
              <a:t>  owner: !group /</a:t>
            </a:r>
            <a:r>
              <a:rPr lang="en-US" sz="800" dirty="0" err="1"/>
              <a:t>LabVault</a:t>
            </a:r>
            <a:r>
              <a:rPr lang="en-US" sz="800" dirty="0"/>
              <a:t>-admins</a:t>
            </a:r>
          </a:p>
          <a:p>
            <a:r>
              <a:rPr lang="en-US" sz="800" dirty="0"/>
              <a:t>  body:</a:t>
            </a:r>
          </a:p>
          <a:p>
            <a:r>
              <a:rPr lang="en-US" sz="800" dirty="0"/>
              <a:t>  - !group 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endParaRPr lang="en-US" sz="800" dirty="0"/>
          </a:p>
          <a:p>
            <a:r>
              <a:rPr lang="en-US" sz="800" dirty="0"/>
              <a:t>  #########################</a:t>
            </a:r>
          </a:p>
          <a:p>
            <a:r>
              <a:rPr lang="en-US" sz="800" dirty="0"/>
              <a:t>  # LOB RBAC</a:t>
            </a:r>
          </a:p>
          <a:p>
            <a:r>
              <a:rPr lang="en-US" sz="800" dirty="0"/>
              <a:t>  # - creates LOB policy owned by LOB admin group</a:t>
            </a:r>
          </a:p>
          <a:p>
            <a:r>
              <a:rPr lang="en-US" sz="800" dirty="0"/>
              <a:t>  # - creates safe admin group</a:t>
            </a:r>
          </a:p>
          <a:p>
            <a:r>
              <a:rPr lang="en-US" sz="800" dirty="0"/>
              <a:t>  - !policy</a:t>
            </a:r>
          </a:p>
          <a:p>
            <a:r>
              <a:rPr lang="en-US" sz="800" dirty="0"/>
              <a:t>    id: </a:t>
            </a:r>
            <a:r>
              <a:rPr lang="en-US" sz="800" dirty="0" err="1"/>
              <a:t>LabLob</a:t>
            </a:r>
            <a:endParaRPr lang="en-US" sz="800" dirty="0"/>
          </a:p>
          <a:p>
            <a:r>
              <a:rPr lang="en-US" sz="800" dirty="0"/>
              <a:t>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-admins</a:t>
            </a:r>
          </a:p>
          <a:p>
            <a:r>
              <a:rPr lang="en-US" sz="800" dirty="0"/>
              <a:t>    body:</a:t>
            </a:r>
          </a:p>
          <a:p>
            <a:r>
              <a:rPr lang="en-US" sz="800" dirty="0"/>
              <a:t>    - !group appteam1-admins</a:t>
            </a:r>
          </a:p>
          <a:p>
            <a:endParaRPr lang="en-US" sz="800" dirty="0"/>
          </a:p>
          <a:p>
            <a:r>
              <a:rPr lang="en-US" sz="800" dirty="0"/>
              <a:t>    #########################</a:t>
            </a:r>
          </a:p>
          <a:p>
            <a:r>
              <a:rPr lang="en-US" sz="800" dirty="0"/>
              <a:t>    # Safe RBAC</a:t>
            </a:r>
          </a:p>
          <a:p>
            <a:r>
              <a:rPr lang="en-US" sz="800" dirty="0"/>
              <a:t>    # - creates sub-policy for safe</a:t>
            </a:r>
          </a:p>
          <a:p>
            <a:r>
              <a:rPr lang="en-US" sz="800" dirty="0"/>
              <a:t>    # - creates delegation sub-policy w/ consumers group</a:t>
            </a:r>
          </a:p>
          <a:p>
            <a:r>
              <a:rPr lang="en-US" sz="800" dirty="0"/>
              <a:t>    - !policy</a:t>
            </a:r>
          </a:p>
          <a:p>
            <a:r>
              <a:rPr lang="en-US" sz="800" dirty="0"/>
              <a:t>      id: appteam1</a:t>
            </a:r>
          </a:p>
          <a:p>
            <a:r>
              <a:rPr lang="en-US" sz="800" dirty="0"/>
              <a:t>      body:</a:t>
            </a:r>
          </a:p>
          <a:p>
            <a:r>
              <a:rPr lang="en-US" sz="800" dirty="0"/>
              <a:t>      - !policy</a:t>
            </a:r>
          </a:p>
          <a:p>
            <a:r>
              <a:rPr lang="en-US" sz="800" dirty="0"/>
              <a:t>        id: delegation</a:t>
            </a:r>
          </a:p>
          <a:p>
            <a:r>
              <a:rPr lang="en-US" sz="800" dirty="0"/>
              <a:t>        owner: !group /</a:t>
            </a:r>
            <a:r>
              <a:rPr lang="en-US" sz="800" dirty="0" err="1"/>
              <a:t>LabVault</a:t>
            </a:r>
            <a:r>
              <a:rPr lang="en-US" sz="800" dirty="0"/>
              <a:t>/</a:t>
            </a:r>
            <a:r>
              <a:rPr lang="en-US" sz="800" dirty="0" err="1"/>
              <a:t>LabLob</a:t>
            </a:r>
            <a:r>
              <a:rPr lang="en-US" sz="800" dirty="0"/>
              <a:t>/appteam1-admins</a:t>
            </a:r>
          </a:p>
          <a:p>
            <a:r>
              <a:rPr lang="en-US" sz="800" dirty="0"/>
              <a:t>        body:</a:t>
            </a:r>
          </a:p>
          <a:p>
            <a:r>
              <a:rPr lang="en-US" sz="800" dirty="0"/>
              <a:t>        - !group consumers</a:t>
            </a:r>
          </a:p>
          <a:p>
            <a:endParaRPr lang="en-US" sz="800" dirty="0"/>
          </a:p>
          <a:p>
            <a:r>
              <a:rPr lang="en-US" sz="800" dirty="0"/>
              <a:t>      - &amp;variables</a:t>
            </a:r>
          </a:p>
          <a:p>
            <a:r>
              <a:rPr lang="en-US" sz="800" dirty="0"/>
              <a:t>        - !variable MySQL/username</a:t>
            </a:r>
          </a:p>
          <a:p>
            <a:r>
              <a:rPr lang="en-US" sz="800" dirty="0"/>
              <a:t>        - !variable MySQL/password</a:t>
            </a:r>
          </a:p>
          <a:p>
            <a:endParaRPr lang="en-US" sz="800" dirty="0"/>
          </a:p>
          <a:p>
            <a:r>
              <a:rPr lang="en-US" sz="800" dirty="0"/>
              <a:t>      - !permit</a:t>
            </a:r>
          </a:p>
          <a:p>
            <a:r>
              <a:rPr lang="en-US" sz="800" dirty="0"/>
              <a:t>        role: !group delegation/consumers</a:t>
            </a:r>
          </a:p>
          <a:p>
            <a:r>
              <a:rPr lang="en-US" sz="800" dirty="0"/>
              <a:t>        privilege: [ read, execute ]</a:t>
            </a:r>
          </a:p>
          <a:p>
            <a:r>
              <a:rPr lang="en-US" sz="800" dirty="0"/>
              <a:t>        resource: *variables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A963-B453-8B49-B87E-D10D739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A291E2-4C43-4846-AA5A-1C8052DF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safe.yml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548D3-2201-2847-801D-1F6DD6126392}"/>
              </a:ext>
            </a:extLst>
          </p:cNvPr>
          <p:cNvSpPr txBox="1"/>
          <p:nvPr/>
        </p:nvSpPr>
        <p:spPr>
          <a:xfrm>
            <a:off x="1280159" y="1005840"/>
            <a:ext cx="9601200" cy="53552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>
                <a:latin typeface="Courier" pitchFamily="2" charset="0"/>
              </a:defRPr>
            </a:lvl1pPr>
          </a:lstStyle>
          <a:p>
            <a:r>
              <a:rPr lang="en-US" sz="800" dirty="0"/>
              <a:t>---</a:t>
            </a:r>
          </a:p>
          <a:p>
            <a:r>
              <a:rPr lang="en-US" sz="800" dirty="0"/>
              <a:t># =================================================</a:t>
            </a:r>
          </a:p>
          <a:p>
            <a:r>
              <a:rPr lang="en-US" sz="800" dirty="0"/>
              <a:t># When an LOB user is removed as a Safe member, the</a:t>
            </a:r>
          </a:p>
          <a:p>
            <a:r>
              <a:rPr lang="en-US" sz="800" dirty="0"/>
              <a:t># Synchronizer does not currently delete the Safe policy</a:t>
            </a:r>
          </a:p>
          <a:p>
            <a:r>
              <a:rPr lang="en-US" sz="800" dirty="0"/>
              <a:t># and variables in </a:t>
            </a:r>
            <a:r>
              <a:rPr lang="en-US" sz="800" dirty="0" err="1"/>
              <a:t>Conjur</a:t>
            </a:r>
            <a:r>
              <a:rPr lang="en-US" sz="800" dirty="0"/>
              <a:t>. This policy does that.</a:t>
            </a:r>
          </a:p>
          <a:p>
            <a:r>
              <a:rPr lang="en-US" sz="800" dirty="0"/>
              <a:t># </a:t>
            </a:r>
          </a:p>
          <a:p>
            <a:r>
              <a:rPr lang="en-US" sz="800" dirty="0"/>
              <a:t># &gt;&gt; This policy must be loaded in DELETE mode. &lt;&lt;</a:t>
            </a:r>
          </a:p>
          <a:p>
            <a:r>
              <a:rPr lang="en-US" sz="800" dirty="0"/>
              <a:t># =================================================</a:t>
            </a:r>
          </a:p>
          <a:p>
            <a:endParaRPr lang="en-US" sz="800" dirty="0"/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!policy </a:t>
            </a:r>
            <a:r>
              <a:rPr lang="en-US" sz="800" dirty="0" err="1"/>
              <a:t>LabVault</a:t>
            </a:r>
            <a:r>
              <a:rPr lang="en-US" sz="800" dirty="0"/>
              <a:t>/Labs/LabSafe1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!group </a:t>
            </a:r>
            <a:r>
              <a:rPr lang="en-US" sz="800" dirty="0" err="1"/>
              <a:t>LabVault</a:t>
            </a:r>
            <a:r>
              <a:rPr lang="en-US" sz="800" dirty="0"/>
              <a:t>/Labs/LabSafe1-admins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/Labs/LabSafe1/MySQL/username</a:t>
            </a:r>
          </a:p>
          <a:p>
            <a:r>
              <a:rPr lang="en-US" sz="800" dirty="0"/>
              <a:t>- !delete</a:t>
            </a:r>
          </a:p>
          <a:p>
            <a:r>
              <a:rPr lang="en-US" sz="800" dirty="0"/>
              <a:t>  record: !variable </a:t>
            </a:r>
            <a:r>
              <a:rPr lang="en-US" sz="800" dirty="0" err="1"/>
              <a:t>LabVault</a:t>
            </a:r>
            <a:r>
              <a:rPr lang="en-US" sz="800" dirty="0"/>
              <a:t>/Labs/LabSafe1/MySQL/password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06CC0-482F-0C4E-8438-1D648A1F60BF}"/>
              </a:ext>
            </a:extLst>
          </p:cNvPr>
          <p:cNvSpPr txBox="1"/>
          <p:nvPr/>
        </p:nvSpPr>
        <p:spPr>
          <a:xfrm>
            <a:off x="7354614" y="6897414"/>
            <a:ext cx="0" cy="0"/>
          </a:xfrm>
          <a:prstGeom prst="rect">
            <a:avLst/>
          </a:prstGeom>
          <a:noFill/>
        </p:spPr>
        <p:txBody>
          <a:bodyPr wrap="none" rtlCol="0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97ABF-19C3-294F-ABCA-2F04B32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999E7-AA24-AC4F-B2A0-410958FB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53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03486-0C4B-2C44-A2F0-F50A1E0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https://github.com/cyberark/conjur-policy-library</a:t>
            </a:r>
            <a:endParaRPr lang="en-US" dirty="0"/>
          </a:p>
          <a:p>
            <a:r>
              <a:rPr lang="en-US" dirty="0"/>
              <a:t>Contains policy samples (found in /policies and /delegation) intended to help customers get started working with production level policies.</a:t>
            </a:r>
          </a:p>
          <a:p>
            <a:r>
              <a:rPr lang="en-US" dirty="0"/>
              <a:t>Each file resides in a folder named for the policy branch the policy is intended for.</a:t>
            </a:r>
          </a:p>
          <a:p>
            <a:r>
              <a:rPr lang="en-US" dirty="0"/>
              <a:t>Each file is prefixed with a numerical value, allowing the files to be loaded in order, in a single pass.</a:t>
            </a:r>
          </a:p>
          <a:p>
            <a:r>
              <a:rPr lang="en-US" dirty="0"/>
              <a:t>Policies can be loaded from stdin by using `-`</a:t>
            </a:r>
          </a:p>
          <a:p>
            <a:r>
              <a:rPr lang="en-US" dirty="0"/>
              <a:t>Thus the bulk root policy load command would be something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cat $(ls -A)|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  <a:p>
            <a:r>
              <a:rPr lang="en-US" dirty="0"/>
              <a:t>Customers can clone this repo to manage their root policy as well as create policy namespaces for app and developer teams.</a:t>
            </a:r>
          </a:p>
          <a:p>
            <a:r>
              <a:rPr lang="en-US" dirty="0"/>
              <a:t>Developer teams can then manage their own repos for policy management of their policy namespace.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77970-9198-E749-B88A-E7E76B3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reference policy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162C-75EA-8B40-A180-BE6387A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9E91A-D2B4-2E4B-95B1-1D5D140E0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0"/>
            <a:ext cx="5527038" cy="5153435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Resources</a:t>
            </a:r>
            <a:r>
              <a:rPr lang="en-US" sz="1600" b="1" dirty="0"/>
              <a:t>: </a:t>
            </a:r>
            <a:r>
              <a:rPr lang="en-US" sz="1600" dirty="0"/>
              <a:t>Entities to which permissions can be granted.</a:t>
            </a:r>
          </a:p>
          <a:p>
            <a:r>
              <a:rPr lang="en-US" sz="1600" b="1" dirty="0"/>
              <a:t>!variable</a:t>
            </a:r>
          </a:p>
          <a:p>
            <a:pPr lvl="1"/>
            <a:r>
              <a:rPr lang="en-US" sz="1400" dirty="0"/>
              <a:t>Untyped storage for a digital value</a:t>
            </a:r>
          </a:p>
          <a:p>
            <a:pPr lvl="2"/>
            <a:r>
              <a:rPr lang="en-US" sz="1200" dirty="0"/>
              <a:t>Usernames, passwords, SSH keys, certificates/keys, etc.</a:t>
            </a:r>
          </a:p>
          <a:p>
            <a:pPr lvl="1"/>
            <a:r>
              <a:rPr lang="en-US" sz="1400" dirty="0"/>
              <a:t>The most common resource</a:t>
            </a:r>
          </a:p>
          <a:p>
            <a:pPr lvl="1"/>
            <a:r>
              <a:rPr lang="en-US" sz="1400" dirty="0"/>
              <a:t>Can be any size up to a few kilobytes, but must contain non-blank printable characters</a:t>
            </a:r>
          </a:p>
          <a:p>
            <a:pPr lvl="2"/>
            <a:r>
              <a:rPr lang="en-US" sz="1200" dirty="0"/>
              <a:t>Binary values should be base64 encoded</a:t>
            </a:r>
          </a:p>
          <a:p>
            <a:r>
              <a:rPr lang="en-US" sz="1600" b="1" dirty="0"/>
              <a:t>!webservice</a:t>
            </a:r>
          </a:p>
          <a:p>
            <a:pPr lvl="1"/>
            <a:r>
              <a:rPr lang="en-US" sz="1400" dirty="0"/>
              <a:t>A REST endpoint within DAP</a:t>
            </a:r>
          </a:p>
          <a:p>
            <a:pPr lvl="1"/>
            <a:r>
              <a:rPr lang="en-US" sz="1400" dirty="0"/>
              <a:t>Most often used to control access to authentication (authn) endpoints</a:t>
            </a:r>
          </a:p>
          <a:p>
            <a:r>
              <a:rPr lang="en-US" sz="1600" b="1" dirty="0"/>
              <a:t>!policy</a:t>
            </a:r>
          </a:p>
          <a:p>
            <a:pPr lvl="1"/>
            <a:r>
              <a:rPr lang="en-US" sz="1400" dirty="0"/>
              <a:t>Identities can be granted create, read, and/or update permissions on policies</a:t>
            </a:r>
          </a:p>
          <a:p>
            <a:pPr lvl="1"/>
            <a:r>
              <a:rPr lang="en-US" sz="1400" dirty="0"/>
              <a:t>Allows delegation of policy management to admin identities</a:t>
            </a:r>
          </a:p>
          <a:p>
            <a:pPr lvl="1"/>
            <a:r>
              <a:rPr lang="en-US" sz="1400" dirty="0"/>
              <a:t>Important for </a:t>
            </a:r>
            <a:r>
              <a:rPr lang="en-US" sz="1400" dirty="0" err="1"/>
              <a:t>SoD</a:t>
            </a:r>
            <a:r>
              <a:rPr lang="en-US" sz="1400" dirty="0"/>
              <a:t> and scaling across large organizations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47C043-8611-304E-BFF2-ECCC508B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b="1" u="sng" dirty="0"/>
              <a:t>Roles</a:t>
            </a:r>
            <a:r>
              <a:rPr lang="en-US" sz="1600" b="1" dirty="0"/>
              <a:t>:</a:t>
            </a:r>
            <a:r>
              <a:rPr lang="en-US" sz="1600" dirty="0"/>
              <a:t> Entities needing access to Resources</a:t>
            </a:r>
          </a:p>
          <a:p>
            <a:r>
              <a:rPr lang="en-US" sz="1600" b="1" dirty="0"/>
              <a:t>!host</a:t>
            </a:r>
          </a:p>
          <a:p>
            <a:pPr lvl="1"/>
            <a:r>
              <a:rPr lang="en-US" sz="1400" dirty="0"/>
              <a:t>A single, named non-human identity</a:t>
            </a:r>
          </a:p>
          <a:p>
            <a:pPr lvl="1"/>
            <a:r>
              <a:rPr lang="en-US" sz="1400" dirty="0"/>
              <a:t>Can represent a VM, application, serverless function, anything that needs access to a variable</a:t>
            </a:r>
          </a:p>
          <a:p>
            <a:r>
              <a:rPr lang="en-US" sz="1600" b="1" dirty="0"/>
              <a:t>!group</a:t>
            </a:r>
          </a:p>
          <a:p>
            <a:pPr lvl="1"/>
            <a:r>
              <a:rPr lang="en-US" sz="1400" dirty="0"/>
              <a:t>A named collection of identities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365A1-CD0A-D14E-9545-8963AF7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resources &amp;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2D3F-B7F5-8142-8807-A72DC27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AB62-4727-9E44-9BD5-60FF7F5F7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852" y="1182051"/>
            <a:ext cx="5361709" cy="5088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Permissions are given to groups</a:t>
            </a:r>
          </a:p>
          <a:p>
            <a:pPr lvl="1"/>
            <a:r>
              <a:rPr lang="en-US" dirty="0"/>
              <a:t>Group membership is granted to identities</a:t>
            </a:r>
          </a:p>
          <a:p>
            <a:pPr lvl="1"/>
            <a:r>
              <a:rPr lang="en-US" dirty="0"/>
              <a:t>Identities inherit group permissions</a:t>
            </a:r>
          </a:p>
          <a:p>
            <a:pPr lvl="1"/>
            <a:r>
              <a:rPr lang="en-US" dirty="0"/>
              <a:t>Permissions give access on a “retail” basis</a:t>
            </a:r>
          </a:p>
          <a:p>
            <a:pPr lvl="1"/>
            <a:r>
              <a:rPr lang="en-US" dirty="0"/>
              <a:t>Role grants give access on a “wholesale” basis</a:t>
            </a:r>
          </a:p>
          <a:p>
            <a:r>
              <a:rPr lang="en-US" dirty="0"/>
              <a:t>Group membership and Role grants are conflated concepts:</a:t>
            </a:r>
          </a:p>
          <a:p>
            <a:pPr lvl="1"/>
            <a:r>
              <a:rPr lang="en-US" dirty="0"/>
              <a:t>A group named ”apps” is given read permissions on a variable</a:t>
            </a:r>
          </a:p>
          <a:p>
            <a:pPr lvl="1"/>
            <a:r>
              <a:rPr lang="en-US" dirty="0"/>
              <a:t>A host </a:t>
            </a:r>
            <a:r>
              <a:rPr lang="en-US" dirty="0" err="1"/>
              <a:t>my_app</a:t>
            </a:r>
            <a:r>
              <a:rPr lang="en-US" dirty="0"/>
              <a:t> is granted membership in the apps group</a:t>
            </a:r>
          </a:p>
          <a:p>
            <a:pPr lvl="1"/>
            <a:r>
              <a:rPr lang="en-US" dirty="0"/>
              <a:t>The host inherits the permissions of the apps group</a:t>
            </a:r>
          </a:p>
          <a:p>
            <a:pPr lvl="1"/>
            <a:r>
              <a:rPr lang="en-US" dirty="0"/>
              <a:t>The host has the “apps” role</a:t>
            </a:r>
          </a:p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Policies define variables and a “consumers” group that has read &amp; execute access on those variables</a:t>
            </a:r>
          </a:p>
          <a:p>
            <a:pPr lvl="1"/>
            <a:r>
              <a:rPr lang="en-US" dirty="0"/>
              <a:t>Use that group role to grant read-only (consumer) access to the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6785-EDBE-E544-837A-561164B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</a:t>
            </a:r>
            <a:r>
              <a:rPr lang="en-US" dirty="0" err="1"/>
              <a:t>rbac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5BC9-73A5-7C47-BA13-812F624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B8E7D-D449-F147-9FD5-2A438E09AFA4}"/>
              </a:ext>
            </a:extLst>
          </p:cNvPr>
          <p:cNvGrpSpPr/>
          <p:nvPr/>
        </p:nvGrpSpPr>
        <p:grpSpPr>
          <a:xfrm>
            <a:off x="6500441" y="1182051"/>
            <a:ext cx="4972050" cy="5218749"/>
            <a:chOff x="6800850" y="1612266"/>
            <a:chExt cx="4972050" cy="5218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516F9-27F9-4849-931C-2CD2A310F219}"/>
                </a:ext>
              </a:extLst>
            </p:cNvPr>
            <p:cNvSpPr txBox="1"/>
            <p:nvPr/>
          </p:nvSpPr>
          <p:spPr>
            <a:xfrm>
              <a:off x="6800850" y="1612266"/>
              <a:ext cx="4972050" cy="521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700" b="1" dirty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 err="1"/>
                <a:t>cust_portal_rbac.yml</a:t>
              </a:r>
              <a:r>
                <a:rPr lang="en-US" sz="1500" dirty="0"/>
                <a:t>:</a:t>
              </a:r>
            </a:p>
            <a:p>
              <a:r>
                <a:rPr lang="en-US" sz="1300" dirty="0">
                  <a:latin typeface="Courier" pitchFamily="2" charset="0"/>
                </a:rPr>
                <a:t>---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!policy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id: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body: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!variable password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!group apps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- !permit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role: !group 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privilege: [ read, execute ]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  resources: !variable password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br>
                <a:rPr lang="en-US" sz="1300" dirty="0">
                  <a:latin typeface="Courier" pitchFamily="2" charset="0"/>
                </a:rPr>
              </a:b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- !grant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role: !group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/consumers</a:t>
              </a:r>
              <a:br>
                <a:rPr lang="en-US" sz="1300" dirty="0">
                  <a:latin typeface="Courier" pitchFamily="2" charset="0"/>
                </a:rPr>
              </a:br>
              <a:r>
                <a:rPr lang="en-US" sz="1300" dirty="0">
                  <a:latin typeface="Courier" pitchFamily="2" charset="0"/>
                </a:rPr>
                <a:t>  members: !host </a:t>
              </a:r>
              <a:r>
                <a:rPr lang="en-US" sz="1300" dirty="0" err="1">
                  <a:latin typeface="Courier" pitchFamily="2" charset="0"/>
                </a:rPr>
                <a:t>my_app</a:t>
              </a:r>
              <a:endParaRPr lang="en-US" sz="1300" dirty="0">
                <a:latin typeface="Courier" pitchFamily="2" charset="0"/>
              </a:endParaRPr>
            </a:p>
            <a:p>
              <a:endParaRPr lang="en-US" sz="1200" dirty="0">
                <a:latin typeface="Courier" pitchFamily="2" charset="0"/>
              </a:endParaRPr>
            </a:p>
            <a:p>
              <a:r>
                <a:rPr lang="en-US" sz="1300" b="1" dirty="0">
                  <a:latin typeface="Courier" pitchFamily="2" charset="0"/>
                </a:rPr>
                <a:t>&gt;&gt; </a:t>
              </a:r>
              <a:r>
                <a:rPr lang="en-US" sz="1300" b="1" dirty="0" err="1">
                  <a:latin typeface="Courier" pitchFamily="2" charset="0"/>
                </a:rPr>
                <a:t>conjur</a:t>
              </a:r>
              <a:r>
                <a:rPr lang="en-US" sz="1300" b="1" dirty="0">
                  <a:latin typeface="Courier" pitchFamily="2" charset="0"/>
                </a:rPr>
                <a:t> policy load root </a:t>
              </a:r>
              <a:r>
                <a:rPr lang="en-US" sz="1300" b="1" dirty="0" err="1">
                  <a:latin typeface="Courier" pitchFamily="2" charset="0"/>
                </a:rPr>
                <a:t>cust_portal_rbac.yml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Loads </a:t>
              </a:r>
              <a:r>
                <a:rPr lang="en-US" sz="1300" dirty="0" err="1"/>
                <a:t>cust_portal.yml</a:t>
              </a:r>
              <a:r>
                <a:rPr lang="en-US" sz="1300" dirty="0"/>
                <a:t> at 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a new variable with fully-qualified name of </a:t>
              </a:r>
              <a:r>
                <a:rPr lang="en-US" sz="1300" dirty="0" err="1">
                  <a:latin typeface="Courier" pitchFamily="2" charset="0"/>
                </a:rPr>
                <a:t>cust_portal</a:t>
              </a:r>
              <a:r>
                <a:rPr lang="en-US" sz="1300" dirty="0">
                  <a:latin typeface="Courier" pitchFamily="2" charset="0"/>
                </a:rPr>
                <a:t>/password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Creates group “apps”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apps read &amp; execute (view &amp; fetch) permissions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Defines a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/>
                <a:t>Grants </a:t>
              </a:r>
              <a:r>
                <a:rPr lang="en-US" sz="1300" dirty="0" err="1"/>
                <a:t>cust_portal</a:t>
              </a:r>
              <a:r>
                <a:rPr lang="en-US" sz="1300" dirty="0"/>
                <a:t>/apps role to host </a:t>
              </a:r>
              <a:r>
                <a:rPr lang="en-US" sz="1300" dirty="0" err="1"/>
                <a:t>my_app</a:t>
              </a:r>
              <a:endParaRPr lang="en-US" sz="13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300" dirty="0" err="1"/>
                <a:t>my_app</a:t>
              </a:r>
              <a:r>
                <a:rPr lang="en-US" sz="1300" dirty="0"/>
                <a:t> can read </a:t>
              </a:r>
              <a:r>
                <a:rPr lang="en-US" sz="1300" dirty="0" err="1"/>
                <a:t>cust_portal</a:t>
              </a:r>
              <a:r>
                <a:rPr lang="en-US" sz="1300" dirty="0"/>
                <a:t>/password</a:t>
              </a:r>
              <a:endParaRPr lang="en-US" sz="1200" dirty="0">
                <a:latin typeface="Courier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F405-95D4-E34B-820E-35BA8FEB8B86}"/>
                </a:ext>
              </a:extLst>
            </p:cNvPr>
            <p:cNvGrpSpPr/>
            <p:nvPr/>
          </p:nvGrpSpPr>
          <p:grpSpPr>
            <a:xfrm>
              <a:off x="9936697" y="2730626"/>
              <a:ext cx="1064015" cy="562547"/>
              <a:chOff x="9862674" y="2643881"/>
              <a:chExt cx="1214389" cy="642049"/>
            </a:xfrm>
          </p:grpSpPr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40AEA12F-E334-E943-8F8D-8444E8890A29}"/>
                  </a:ext>
                </a:extLst>
              </p:cNvPr>
              <p:cNvSpPr/>
              <p:nvPr/>
            </p:nvSpPr>
            <p:spPr>
              <a:xfrm>
                <a:off x="9862680" y="2643883"/>
                <a:ext cx="1214383" cy="642047"/>
              </a:xfrm>
              <a:prstGeom prst="wedgeRoundRectCallout">
                <a:avLst>
                  <a:gd name="adj1" fmla="val -152506"/>
                  <a:gd name="adj2" fmla="val 9050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Note policy-local name reference</a:t>
                </a:r>
              </a:p>
            </p:txBody>
          </p:sp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E3BD4AC-18A9-9045-AADE-6872FB7F9644}"/>
                  </a:ext>
                </a:extLst>
              </p:cNvPr>
              <p:cNvSpPr/>
              <p:nvPr/>
            </p:nvSpPr>
            <p:spPr>
              <a:xfrm>
                <a:off x="9862674" y="2643881"/>
                <a:ext cx="1214381" cy="642047"/>
              </a:xfrm>
              <a:prstGeom prst="wedgeRoundRectCallout">
                <a:avLst>
                  <a:gd name="adj1" fmla="val -200261"/>
                  <a:gd name="adj2" fmla="val 2383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0" i="0" dirty="0">
                    <a:solidFill>
                      <a:schemeClr val="bg1"/>
                    </a:solidFill>
                    <a:ea typeface="Proxima Nova" charset="0"/>
                    <a:cs typeface="Proxima Nova" charset="0"/>
                  </a:rPr>
                  <a:t>Policy-local name references</a:t>
                </a:r>
              </a:p>
            </p:txBody>
          </p:sp>
        </p:grp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90DB4A0E-F0A7-F446-BD23-C3303A249026}"/>
                </a:ext>
              </a:extLst>
            </p:cNvPr>
            <p:cNvSpPr/>
            <p:nvPr/>
          </p:nvSpPr>
          <p:spPr>
            <a:xfrm>
              <a:off x="9936697" y="3859215"/>
              <a:ext cx="1214383" cy="642047"/>
            </a:xfrm>
            <a:prstGeom prst="wedgeRoundRectCallout">
              <a:avLst>
                <a:gd name="adj1" fmla="val -108184"/>
                <a:gd name="adj2" fmla="val 5817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Must use fully-qualified names o</a:t>
              </a:r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utside of defining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are loaded in “append” mode, by default</a:t>
            </a:r>
          </a:p>
          <a:p>
            <a:pPr lvl="1"/>
            <a:r>
              <a:rPr lang="en-US" dirty="0"/>
              <a:t>Implemented as REST PUT operation</a:t>
            </a:r>
          </a:p>
          <a:p>
            <a:pPr lvl="1"/>
            <a:r>
              <a:rPr lang="en-US" dirty="0"/>
              <a:t>Only net-new changes are applied</a:t>
            </a:r>
          </a:p>
          <a:p>
            <a:pPr lvl="1"/>
            <a:r>
              <a:rPr lang="en-US" dirty="0"/>
              <a:t>Existing structure is unchanged</a:t>
            </a:r>
          </a:p>
          <a:p>
            <a:pPr lvl="1"/>
            <a:r>
              <a:rPr lang="en-US" dirty="0"/>
              <a:t>Nothing is deleted, </a:t>
            </a:r>
            <a:r>
              <a:rPr lang="en-US" i="1" dirty="0"/>
              <a:t>even if deleted from the policy</a:t>
            </a:r>
          </a:p>
          <a:p>
            <a:pPr lvl="1"/>
            <a:r>
              <a:rPr lang="en-US" dirty="0"/>
              <a:t>Can lead to policy file being out of sync w/ policy in effect</a:t>
            </a:r>
          </a:p>
          <a:p>
            <a:pPr lvl="1"/>
            <a:r>
              <a:rPr lang="en-US" dirty="0"/>
              <a:t>!delete, !revoke, !deny statements will cause errors</a:t>
            </a:r>
          </a:p>
          <a:p>
            <a:r>
              <a:rPr lang="en-US" dirty="0"/>
              <a:t>Loaded “at” or applied to another policy: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root &lt;filename&gt;</a:t>
            </a:r>
          </a:p>
          <a:p>
            <a:pPr lvl="1"/>
            <a:r>
              <a:rPr lang="en-US" sz="1200" dirty="0" err="1">
                <a:latin typeface="Courier" pitchFamily="2" charset="0"/>
              </a:rPr>
              <a:t>conjur</a:t>
            </a:r>
            <a:r>
              <a:rPr lang="en-US" sz="1200" dirty="0">
                <a:latin typeface="Courier" pitchFamily="2" charset="0"/>
              </a:rPr>
              <a:t> policy load &lt;policy-id&gt; &lt;filename&gt;</a:t>
            </a:r>
          </a:p>
          <a:p>
            <a:r>
              <a:rPr lang="en-US" dirty="0"/>
              <a:t>The loader’s role needs ”create” privilege on the “loaded at” policy id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default load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AEC07-4606-9744-BE11-DF0987E195D7}"/>
              </a:ext>
            </a:extLst>
          </p:cNvPr>
          <p:cNvSpPr txBox="1"/>
          <p:nvPr/>
        </p:nvSpPr>
        <p:spPr>
          <a:xfrm>
            <a:off x="6588579" y="1023041"/>
            <a:ext cx="4947557" cy="5067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cust_portal_rbac.yml</a:t>
            </a:r>
            <a:r>
              <a:rPr lang="en-US" sz="1400" dirty="0"/>
              <a:t> (already loaded at root):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password </a:t>
            </a:r>
          </a:p>
          <a:p>
            <a:endParaRPr lang="en-US" sz="140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nginx.yml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password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>
                <a:latin typeface="Courier" pitchFamily="2" charset="0"/>
              </a:rPr>
              <a:t>&gt;&gt; </a:t>
            </a:r>
            <a:r>
              <a:rPr lang="en-US" sz="1400" b="1" dirty="0" err="1">
                <a:latin typeface="Courier" pitchFamily="2" charset="0"/>
              </a:rPr>
              <a:t>conjur</a:t>
            </a:r>
            <a:r>
              <a:rPr lang="en-US" sz="1400" b="1" dirty="0">
                <a:latin typeface="Courier" pitchFamily="2" charset="0"/>
              </a:rPr>
              <a:t> policy load </a:t>
            </a:r>
            <a:r>
              <a:rPr lang="en-US" sz="1400" b="1" dirty="0" err="1">
                <a:latin typeface="Courier" pitchFamily="2" charset="0"/>
              </a:rPr>
              <a:t>cust_portal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b="1" dirty="0" err="1">
                <a:latin typeface="Courier" pitchFamily="2" charset="0"/>
              </a:rPr>
              <a:t>nginx.yml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Loads </a:t>
            </a:r>
            <a:r>
              <a:rPr lang="en-US" sz="1400" dirty="0" err="1"/>
              <a:t>nginx.yml</a:t>
            </a:r>
            <a:r>
              <a:rPr lang="en-US" sz="1400" dirty="0"/>
              <a:t> at /</a:t>
            </a:r>
            <a:r>
              <a:rPr lang="en-US" sz="1400" dirty="0" err="1"/>
              <a:t>cust_portal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a new variable with fully-qualified name of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nginx</a:t>
            </a:r>
            <a:r>
              <a:rPr lang="en-US" sz="1200" dirty="0">
                <a:latin typeface="Courier" pitchFamily="2" charset="0"/>
              </a:rPr>
              <a:t>/password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--delete flag will modify existing policies</a:t>
            </a:r>
          </a:p>
          <a:p>
            <a:pPr lvl="1"/>
            <a:r>
              <a:rPr lang="en-US" dirty="0"/>
              <a:t>Implemented as REST PATCH operation</a:t>
            </a:r>
          </a:p>
          <a:p>
            <a:pPr lvl="1"/>
            <a:r>
              <a:rPr lang="en-US" dirty="0"/>
              <a:t>Additions to policy are applied</a:t>
            </a:r>
          </a:p>
          <a:p>
            <a:pPr lvl="1"/>
            <a:r>
              <a:rPr lang="en-US" dirty="0"/>
              <a:t>Changes to annotations will be applied</a:t>
            </a:r>
          </a:p>
          <a:p>
            <a:pPr lvl="1"/>
            <a:r>
              <a:rPr lang="en-US" dirty="0"/>
              <a:t>No data is ever implicitly deleted.</a:t>
            </a:r>
          </a:p>
          <a:p>
            <a:pPr lvl="1"/>
            <a:r>
              <a:rPr lang="en-US" dirty="0"/>
              <a:t>Loading will process !delete, !revoke, and !deny statements.</a:t>
            </a:r>
          </a:p>
          <a:p>
            <a:pPr lvl="1"/>
            <a:r>
              <a:rPr lang="en-US" dirty="0"/>
              <a:t>Makes all policy changes explicit, supporting a kind of audit trail that shows the evolution of the policy.</a:t>
            </a:r>
          </a:p>
          <a:p>
            <a:r>
              <a:rPr lang="en-US" dirty="0"/>
              <a:t>The loader's role needs the ”update” privilege on the “loaded at” policy 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delete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0D364-D3B8-1949-962B-B67E7BB33351}"/>
              </a:ext>
            </a:extLst>
          </p:cNvPr>
          <p:cNvSpPr txBox="1"/>
          <p:nvPr/>
        </p:nvSpPr>
        <p:spPr>
          <a:xfrm>
            <a:off x="6167317" y="1023042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 err="1"/>
              <a:t>cust_portal_delete.yml</a:t>
            </a:r>
            <a:endParaRPr lang="en-US" sz="1400" dirty="0"/>
          </a:p>
          <a:p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b="1" dirty="0">
                <a:latin typeface="Courier" pitchFamily="2" charset="0"/>
              </a:rPr>
              <a:t>  - !delete</a:t>
            </a:r>
          </a:p>
          <a:p>
            <a:r>
              <a:rPr lang="en-US" sz="1200" b="1" dirty="0">
                <a:latin typeface="Courier" pitchFamily="2" charset="0"/>
              </a:rPr>
              <a:t>    record: !variable password</a:t>
            </a:r>
          </a:p>
          <a:p>
            <a:r>
              <a:rPr lang="en-US" sz="1200" dirty="0">
                <a:latin typeface="Courier" pitchFamily="2" charset="0"/>
              </a:rPr>
              <a:t>  -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</a:t>
            </a:r>
            <a:r>
              <a:rPr lang="en-US" sz="1200" b="1" dirty="0">
                <a:latin typeface="Courier" pitchFamily="2" charset="0"/>
              </a:rPr>
              <a:t>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!revoke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my_app</a:t>
            </a:r>
            <a:endParaRPr lang="en-US" sz="1200" b="1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- !grant</a:t>
            </a:r>
          </a:p>
          <a:p>
            <a:r>
              <a:rPr lang="en-US" sz="1200" b="1" dirty="0">
                <a:latin typeface="Courier" pitchFamily="2" charset="0"/>
              </a:rPr>
              <a:t>  role: !group </a:t>
            </a:r>
            <a:r>
              <a:rPr lang="en-US" sz="1200" b="1" dirty="0" err="1">
                <a:latin typeface="Courier" pitchFamily="2" charset="0"/>
              </a:rPr>
              <a:t>cust_portal</a:t>
            </a:r>
            <a:r>
              <a:rPr lang="en-US" sz="1200" b="1" dirty="0">
                <a:latin typeface="Courier" pitchFamily="2" charset="0"/>
              </a:rPr>
              <a:t>/consumers</a:t>
            </a:r>
          </a:p>
          <a:p>
            <a:r>
              <a:rPr lang="en-US" sz="1200" b="1" dirty="0">
                <a:latin typeface="Courier" pitchFamily="2" charset="0"/>
              </a:rPr>
              <a:t>  members: !host </a:t>
            </a:r>
            <a:r>
              <a:rPr lang="en-US" sz="1200" b="1" dirty="0" err="1">
                <a:latin typeface="Courier" pitchFamily="2" charset="0"/>
              </a:rPr>
              <a:t>your_app</a:t>
            </a:r>
            <a:endParaRPr lang="en-US" sz="1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52" y="1023042"/>
            <a:ext cx="5385148" cy="5287223"/>
          </a:xfrm>
        </p:spPr>
        <p:txBody>
          <a:bodyPr>
            <a:normAutofit/>
          </a:bodyPr>
          <a:lstStyle/>
          <a:p>
            <a:r>
              <a:rPr lang="en-US" dirty="0"/>
              <a:t>Policies loaded with --replace will COMPLETELY REPLACE the policy subtree where the file is loaded/applied</a:t>
            </a:r>
          </a:p>
          <a:p>
            <a:pPr lvl="1"/>
            <a:r>
              <a:rPr lang="en-US" dirty="0"/>
              <a:t>Implemented as REST POST operation</a:t>
            </a:r>
          </a:p>
          <a:p>
            <a:pPr lvl="1"/>
            <a:r>
              <a:rPr lang="en-US" b="1" dirty="0"/>
              <a:t>Deletes all sibling policies where applied</a:t>
            </a:r>
            <a:r>
              <a:rPr lang="en-US" dirty="0"/>
              <a:t> - potentially very destructive, especially if applied to the root policy</a:t>
            </a:r>
          </a:p>
          <a:p>
            <a:pPr lvl="1"/>
            <a:r>
              <a:rPr lang="en-US" dirty="0"/>
              <a:t>Avoids having to do “delete surgery” which can get complicated</a:t>
            </a:r>
          </a:p>
          <a:p>
            <a:pPr lvl="1"/>
            <a:r>
              <a:rPr lang="en-US" dirty="0"/>
              <a:t>Policy file matches policy in effect</a:t>
            </a:r>
          </a:p>
          <a:p>
            <a:r>
              <a:rPr lang="en-US" dirty="0"/>
              <a:t>The loader's role needs the ”update” privilege on the “loaded at” policy id.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replace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CF7C3-A175-FD49-846F-9589E07408CD}"/>
              </a:ext>
            </a:extLst>
          </p:cNvPr>
          <p:cNvSpPr txBox="1"/>
          <p:nvPr/>
        </p:nvSpPr>
        <p:spPr>
          <a:xfrm>
            <a:off x="6183645" y="900577"/>
            <a:ext cx="4972050" cy="5287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r>
              <a:rPr lang="en-US" sz="1400" dirty="0" err="1"/>
              <a:t>cust_portal_replace.yml</a:t>
            </a:r>
            <a:br>
              <a:rPr lang="en-US" sz="1100" dirty="0"/>
            </a:br>
            <a:r>
              <a:rPr lang="en-US" sz="1200" dirty="0">
                <a:latin typeface="Courier" pitchFamily="2" charset="0"/>
              </a:rPr>
              <a:t>---</a:t>
            </a:r>
          </a:p>
          <a:p>
            <a:r>
              <a:rPr lang="en-US" sz="1200" dirty="0">
                <a:latin typeface="Courier" pitchFamily="2" charset="0"/>
              </a:rPr>
              <a:t>- !policy</a:t>
            </a:r>
          </a:p>
          <a:p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body:</a:t>
            </a:r>
          </a:p>
          <a:p>
            <a:r>
              <a:rPr lang="en-US" sz="1200" dirty="0">
                <a:latin typeface="Courier" pitchFamily="2" charset="0"/>
              </a:rPr>
              <a:t>  - !variable key</a:t>
            </a:r>
          </a:p>
          <a:p>
            <a:r>
              <a:rPr lang="en-US" sz="1200" dirty="0">
                <a:latin typeface="Courier" pitchFamily="2" charset="0"/>
              </a:rPr>
              <a:t>  - !group consumers</a:t>
            </a:r>
          </a:p>
          <a:p>
            <a:r>
              <a:rPr lang="en-US" sz="1200" dirty="0">
                <a:latin typeface="Courier" pitchFamily="2" charset="0"/>
              </a:rPr>
              <a:t>  - !permit</a:t>
            </a:r>
          </a:p>
          <a:p>
            <a:r>
              <a:rPr lang="en-US" sz="1200" dirty="0">
                <a:latin typeface="Courier" pitchFamily="2" charset="0"/>
              </a:rPr>
              <a:t>    role: !group consumers</a:t>
            </a:r>
          </a:p>
          <a:p>
            <a:r>
              <a:rPr lang="en-US" sz="1200" dirty="0">
                <a:latin typeface="Courier" pitchFamily="2" charset="0"/>
              </a:rPr>
              <a:t>    privilege: [ read, execute ]</a:t>
            </a:r>
          </a:p>
          <a:p>
            <a:r>
              <a:rPr lang="en-US" sz="1200" dirty="0">
                <a:latin typeface="Courier" pitchFamily="2" charset="0"/>
              </a:rPr>
              <a:t>    resources: !variable key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- !grant</a:t>
            </a:r>
          </a:p>
          <a:p>
            <a:r>
              <a:rPr lang="en-US" sz="1200" dirty="0">
                <a:latin typeface="Courier" pitchFamily="2" charset="0"/>
              </a:rPr>
              <a:t>  role: !group </a:t>
            </a:r>
            <a:r>
              <a:rPr lang="en-US" sz="1200" dirty="0" err="1">
                <a:latin typeface="Courier" pitchFamily="2" charset="0"/>
              </a:rPr>
              <a:t>cust_portal</a:t>
            </a:r>
            <a:r>
              <a:rPr lang="en-US" sz="1200" dirty="0">
                <a:latin typeface="Courier" pitchFamily="2" charset="0"/>
              </a:rPr>
              <a:t>/consumers</a:t>
            </a:r>
          </a:p>
          <a:p>
            <a:r>
              <a:rPr lang="en-US" sz="1200" dirty="0">
                <a:latin typeface="Courier" pitchFamily="2" charset="0"/>
              </a:rPr>
              <a:t>  members: !host </a:t>
            </a:r>
            <a:r>
              <a:rPr lang="en-US" sz="1200" dirty="0" err="1">
                <a:latin typeface="Courier" pitchFamily="2" charset="0"/>
              </a:rPr>
              <a:t>my_app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A76F3-B4AA-9041-B4C4-C4332093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Manage policies with a source code management tool (“security as code”)</a:t>
            </a:r>
          </a:p>
          <a:p>
            <a:r>
              <a:rPr lang="en-US" dirty="0"/>
              <a:t>Load policies with the --replace option to ensure policies in effect match policy files</a:t>
            </a:r>
          </a:p>
          <a:p>
            <a:r>
              <a:rPr lang="en-US" dirty="0"/>
              <a:t>Manage ACLs and hosts with Groups </a:t>
            </a:r>
          </a:p>
          <a:p>
            <a:r>
              <a:rPr lang="en-US" dirty="0"/>
              <a:t>Use only Host identities, do not create new User identities.</a:t>
            </a:r>
          </a:p>
          <a:p>
            <a:r>
              <a:rPr lang="en-US" dirty="0"/>
              <a:t>Delegate policy management to other teams by creating namespaces for them</a:t>
            </a:r>
          </a:p>
          <a:p>
            <a:r>
              <a:rPr lang="en-US" dirty="0"/>
              <a:t>Avoid implicit definitions as much as possible.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example, if one does not provide a name for a resource, that resource inherits the name of the policy it's created in. So in the example below, a resource named `</a:t>
            </a:r>
            <a:r>
              <a:rPr lang="en-US" dirty="0" err="1"/>
              <a:t>group:my_pol</a:t>
            </a:r>
            <a:r>
              <a:rPr lang="en-US" dirty="0"/>
              <a:t>` would be created.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However, if you explicitly defined the group name as </a:t>
            </a:r>
            <a:r>
              <a:rPr lang="en-US" dirty="0" err="1"/>
              <a:t>my_pol</a:t>
            </a:r>
            <a:r>
              <a:rPr lang="en-US" dirty="0"/>
              <a:t>, a la:</a:t>
            </a:r>
          </a:p>
          <a:p>
            <a:pPr lvl="2"/>
            <a:r>
              <a:rPr lang="en-US" dirty="0"/>
              <a:t>---</a:t>
            </a:r>
          </a:p>
          <a:p>
            <a:pPr lvl="2"/>
            <a:r>
              <a:rPr lang="en-US" dirty="0"/>
              <a:t>- !policy </a:t>
            </a:r>
            <a:r>
              <a:rPr lang="en-US" dirty="0" err="1"/>
              <a:t>my_pol</a:t>
            </a:r>
            <a:endParaRPr lang="en-US" dirty="0"/>
          </a:p>
          <a:p>
            <a:pPr lvl="2"/>
            <a:r>
              <a:rPr lang="en-US" dirty="0"/>
              <a:t>  body:</a:t>
            </a:r>
          </a:p>
          <a:p>
            <a:pPr lvl="2"/>
            <a:r>
              <a:rPr lang="en-US" dirty="0"/>
              <a:t>  - !group 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policy will create a resource named </a:t>
            </a:r>
            <a:r>
              <a:rPr lang="en-US" dirty="0" err="1"/>
              <a:t>group:my_pol</a:t>
            </a:r>
            <a:r>
              <a:rPr lang="en-US" dirty="0"/>
              <a:t>/</a:t>
            </a:r>
            <a:r>
              <a:rPr lang="en-US" dirty="0" err="1"/>
              <a:t>my_pol</a:t>
            </a:r>
            <a:endParaRPr lang="en-US" dirty="0"/>
          </a:p>
          <a:p>
            <a:pPr lvl="1"/>
            <a:r>
              <a:rPr lang="en-US" dirty="0"/>
              <a:t>This becomes difficult to follow in large policy files and is best avoided.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50F96-55AD-BF4A-9ECD-DC73115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management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2694-8DB6-674E-82CF-F5484F1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4F38DA-443C-3449-91BE-4F54EE6A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Indentation is significant</a:t>
            </a:r>
          </a:p>
          <a:p>
            <a:pPr lvl="1"/>
            <a:r>
              <a:rPr lang="en-US" dirty="0"/>
              <a:t>Indentation indicates inclusion</a:t>
            </a:r>
          </a:p>
          <a:p>
            <a:pPr lvl="1"/>
            <a:r>
              <a:rPr lang="en-US" dirty="0"/>
              <a:t>All whitespace must be space characters</a:t>
            </a:r>
          </a:p>
          <a:p>
            <a:pPr lvl="1"/>
            <a:r>
              <a:rPr lang="en-US" dirty="0"/>
              <a:t>No tabs</a:t>
            </a:r>
          </a:p>
          <a:p>
            <a:r>
              <a:rPr lang="en-US" dirty="0"/>
              <a:t>Policy files can be applied:</a:t>
            </a:r>
          </a:p>
          <a:p>
            <a:pPr lvl="1"/>
            <a:r>
              <a:rPr lang="en-US" dirty="0"/>
              <a:t>Piecemeal</a:t>
            </a:r>
          </a:p>
          <a:p>
            <a:pPr lvl="1"/>
            <a:r>
              <a:rPr lang="en-US" dirty="0"/>
              <a:t>All as one file</a:t>
            </a:r>
          </a:p>
          <a:p>
            <a:pPr lvl="1"/>
            <a:r>
              <a:rPr lang="en-US" dirty="0"/>
              <a:t>Catenated together</a:t>
            </a:r>
          </a:p>
          <a:p>
            <a:r>
              <a:rPr lang="en-US" dirty="0"/>
              <a:t>Equivalent results:</a:t>
            </a:r>
          </a:p>
          <a:p>
            <a:pPr lvl="1"/>
            <a:r>
              <a:rPr lang="en-US" dirty="0"/>
              <a:t>Load files piecemeal:</a:t>
            </a:r>
          </a:p>
          <a:p>
            <a:pPr lvl="2"/>
            <a:r>
              <a:rPr lang="en-US" dirty="0"/>
              <a:t>First load </a:t>
            </a:r>
            <a:r>
              <a:rPr lang="en-US" dirty="0" err="1"/>
              <a:t>cust_portal.yml</a:t>
            </a:r>
            <a:endParaRPr lang="en-US" dirty="0"/>
          </a:p>
          <a:p>
            <a:pPr lvl="2"/>
            <a:r>
              <a:rPr lang="en-US" dirty="0"/>
              <a:t>Then load </a:t>
            </a:r>
            <a:r>
              <a:rPr lang="en-US" dirty="0" err="1"/>
              <a:t>nginx.yml</a:t>
            </a:r>
            <a:r>
              <a:rPr lang="en-US" dirty="0"/>
              <a:t> at </a:t>
            </a:r>
            <a:r>
              <a:rPr lang="en-US" dirty="0" err="1"/>
              <a:t>cust_portal</a:t>
            </a:r>
            <a:endParaRPr lang="en-US" dirty="0"/>
          </a:p>
          <a:p>
            <a:pPr lvl="1"/>
            <a:r>
              <a:rPr lang="en-US" dirty="0"/>
              <a:t>Load all-in-one-</a:t>
            </a:r>
            <a:r>
              <a:rPr lang="en-US" dirty="0" err="1"/>
              <a:t>policy.yml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nginx.yml</a:t>
            </a:r>
            <a:r>
              <a:rPr lang="en-US" dirty="0"/>
              <a:t> is indented, included under </a:t>
            </a:r>
            <a:r>
              <a:rPr lang="en-US" dirty="0" err="1"/>
              <a:t>cust_portal</a:t>
            </a:r>
            <a:endParaRPr lang="en-US" dirty="0"/>
          </a:p>
          <a:p>
            <a:pPr lvl="2"/>
            <a:r>
              <a:rPr lang="en-US" b="1" dirty="0">
                <a:latin typeface="Courier" pitchFamily="2" charset="0"/>
              </a:rPr>
              <a:t>&gt;&gt;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root all-in-</a:t>
            </a:r>
            <a:r>
              <a:rPr lang="en-US" b="1" dirty="0" err="1">
                <a:latin typeface="Courier" pitchFamily="2" charset="0"/>
              </a:rPr>
              <a:t>one.yml</a:t>
            </a:r>
            <a:endParaRPr lang="en-US" b="1" dirty="0">
              <a:latin typeface="Courier" pitchFamily="2" charset="0"/>
            </a:endParaRPr>
          </a:p>
          <a:p>
            <a:pPr lvl="2"/>
            <a:r>
              <a:rPr lang="en-US" dirty="0"/>
              <a:t>Policy loaded at root (“/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/>
              <a:t>Break all-in-</a:t>
            </a:r>
            <a:r>
              <a:rPr lang="en-US" dirty="0" err="1"/>
              <a:t>one.yml</a:t>
            </a:r>
            <a:r>
              <a:rPr lang="en-US" dirty="0"/>
              <a:t> into two files &amp; load catenated files in order (retaining indentation in </a:t>
            </a:r>
            <a:r>
              <a:rPr lang="en-US" dirty="0" err="1"/>
              <a:t>nginx</a:t>
            </a:r>
            <a:r>
              <a:rPr lang="en-US" dirty="0"/>
              <a:t> policy)</a:t>
            </a:r>
          </a:p>
          <a:p>
            <a:pPr lvl="2"/>
            <a:r>
              <a:rPr lang="en-US" b="1" dirty="0">
                <a:latin typeface="Courier" pitchFamily="2" charset="0"/>
              </a:rPr>
              <a:t>&gt;&gt; cat 01_cust_portal.yml 02_nginx.yml | </a:t>
            </a:r>
            <a:r>
              <a:rPr lang="en-US" b="1" dirty="0" err="1">
                <a:latin typeface="Courier" pitchFamily="2" charset="0"/>
              </a:rPr>
              <a:t>conjur</a:t>
            </a:r>
            <a:r>
              <a:rPr lang="en-US" b="1" dirty="0">
                <a:latin typeface="Courier" pitchFamily="2" charset="0"/>
              </a:rPr>
              <a:t> policy load --replace &lt;branch&gt;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FF1-2785-064D-88CB-08E751C6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operations: 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8946-138D-C24F-94D5-69EECD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E446-421A-E746-A83E-D1D14D8D9CB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958D6-732B-D343-8498-9530F4DF2716}"/>
              </a:ext>
            </a:extLst>
          </p:cNvPr>
          <p:cNvGrpSpPr/>
          <p:nvPr/>
        </p:nvGrpSpPr>
        <p:grpSpPr>
          <a:xfrm>
            <a:off x="3834493" y="1023042"/>
            <a:ext cx="4523014" cy="3584121"/>
            <a:chOff x="4931229" y="1249136"/>
            <a:chExt cx="4523014" cy="35841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D6D9-F2FB-DC48-AF5A-6B659D75FC49}"/>
                </a:ext>
              </a:extLst>
            </p:cNvPr>
            <p:cNvSpPr txBox="1"/>
            <p:nvPr/>
          </p:nvSpPr>
          <p:spPr>
            <a:xfrm>
              <a:off x="6237509" y="1249136"/>
              <a:ext cx="3216734" cy="3584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600" b="1" dirty="0"/>
                <a:t>Example – all-in-one:</a:t>
              </a:r>
            </a:p>
            <a:p>
              <a:endParaRPr lang="en-US" sz="1600" dirty="0"/>
            </a:p>
            <a:p>
              <a:r>
                <a:rPr lang="en-US" sz="1400" dirty="0" err="1"/>
                <a:t>cust_portal_all_one.yml</a:t>
              </a:r>
              <a:r>
                <a:rPr lang="en-US" sz="1400" dirty="0"/>
                <a:t>:</a:t>
              </a:r>
            </a:p>
            <a:p>
              <a:r>
                <a:rPr lang="en-US" sz="1200" dirty="0">
                  <a:latin typeface="Courier" pitchFamily="2" charset="0"/>
                </a:rPr>
                <a:t>---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id: </a:t>
              </a:r>
              <a:r>
                <a:rPr lang="en-US" sz="1200" dirty="0" err="1">
                  <a:latin typeface="Courier" pitchFamily="2" charset="0"/>
                </a:rPr>
                <a:t>cust_portal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!variable key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!permit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role: !group apps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privilege: [ read, execute ]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resources: !variable key</a:t>
              </a:r>
              <a:br>
                <a:rPr lang="en-US" sz="1200" dirty="0">
                  <a:latin typeface="Courier" pitchFamily="2" charset="0"/>
                </a:rPr>
              </a:b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- !policy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id: </a:t>
              </a:r>
              <a:r>
                <a:rPr lang="en-US" sz="1200" dirty="0" err="1">
                  <a:latin typeface="Courier" pitchFamily="2" charset="0"/>
                </a:rPr>
                <a:t>nginx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body:</a:t>
              </a:r>
              <a:br>
                <a:rPr lang="en-US" sz="1200" dirty="0">
                  <a:latin typeface="Courier" pitchFamily="2" charset="0"/>
                </a:rPr>
              </a:br>
              <a:r>
                <a:rPr lang="en-US" sz="1200" dirty="0">
                  <a:latin typeface="Courier" pitchFamily="2" charset="0"/>
                </a:rPr>
                <a:t>    - !variable password</a:t>
              </a:r>
            </a:p>
            <a:p>
              <a:pPr lvl="1"/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A78F681-8C17-B542-81E6-0731C5916A31}"/>
                </a:ext>
              </a:extLst>
            </p:cNvPr>
            <p:cNvSpPr/>
            <p:nvPr/>
          </p:nvSpPr>
          <p:spPr>
            <a:xfrm>
              <a:off x="4931229" y="3047582"/>
              <a:ext cx="1099457" cy="1110342"/>
            </a:xfrm>
            <a:prstGeom prst="wedgeRoundRectCallout">
              <a:avLst>
                <a:gd name="adj1" fmla="val 91657"/>
                <a:gd name="adj2" fmla="val 4362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a typeface="Proxima Nova" charset="0"/>
                  <a:cs typeface="Proxima Nova" charset="0"/>
                </a:rPr>
                <a:t>Indentation indicates inclusion w/ previous policy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F08E0D-3293-A942-8D65-F9CCC2A08F1F}"/>
              </a:ext>
            </a:extLst>
          </p:cNvPr>
          <p:cNvSpPr txBox="1"/>
          <p:nvPr/>
        </p:nvSpPr>
        <p:spPr>
          <a:xfrm>
            <a:off x="8564330" y="1023041"/>
            <a:ext cx="3216734" cy="35841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sz="1600" b="1" dirty="0"/>
              <a:t>Example – catenated files:</a:t>
            </a:r>
          </a:p>
          <a:p>
            <a:endParaRPr lang="en-US" sz="1600" dirty="0"/>
          </a:p>
          <a:p>
            <a:r>
              <a:rPr lang="en-US" sz="1400" dirty="0"/>
              <a:t>01_cust_portal.yml:</a:t>
            </a:r>
          </a:p>
          <a:p>
            <a:r>
              <a:rPr lang="en-US" sz="1200" dirty="0">
                <a:latin typeface="Courier" pitchFamily="2" charset="0"/>
              </a:rPr>
              <a:t>---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id: </a:t>
            </a:r>
            <a:r>
              <a:rPr lang="en-US" sz="1200" dirty="0" err="1">
                <a:latin typeface="Courier" pitchFamily="2" charset="0"/>
              </a:rPr>
              <a:t>cust_portal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!variable key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!permit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role: !group apps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privilege: [ read, execute ]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resources: !variable key</a:t>
            </a:r>
            <a:br>
              <a:rPr lang="en-US" sz="1200" dirty="0">
                <a:latin typeface="Courier" pitchFamily="2" charset="0"/>
              </a:rPr>
            </a:br>
            <a:br>
              <a:rPr lang="en-US" sz="1200" dirty="0">
                <a:latin typeface="Courier" pitchFamily="2" charset="0"/>
              </a:rPr>
            </a:br>
            <a:r>
              <a:rPr lang="en-US" sz="1400" dirty="0"/>
              <a:t>02_</a:t>
            </a:r>
            <a:r>
              <a:rPr lang="en-US" sz="1600" dirty="0">
                <a:cs typeface="Arial" panose="020B0604020202020204" pitchFamily="34" charset="0"/>
              </a:rPr>
              <a:t>nginx.yml</a:t>
            </a:r>
            <a:r>
              <a:rPr lang="en-US" sz="1400" dirty="0"/>
              <a:t> (note: no ---)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- !policy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id: </a:t>
            </a:r>
            <a:r>
              <a:rPr lang="en-US" sz="1200" dirty="0" err="1">
                <a:latin typeface="Courier" pitchFamily="2" charset="0"/>
              </a:rPr>
              <a:t>nginx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body: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- !variable password</a:t>
            </a:r>
          </a:p>
          <a:p>
            <a:pPr lvl="1"/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pany-update-q1-v3">
  <a:themeElements>
    <a:clrScheme name="CyberArk 1">
      <a:dk1>
        <a:srgbClr val="0F2233"/>
      </a:dk1>
      <a:lt1>
        <a:srgbClr val="FFFFFF"/>
      </a:lt1>
      <a:dk2>
        <a:srgbClr val="4C4D4C"/>
      </a:dk2>
      <a:lt2>
        <a:srgbClr val="767776"/>
      </a:lt2>
      <a:accent1>
        <a:srgbClr val="4C4D4C"/>
      </a:accent1>
      <a:accent2>
        <a:srgbClr val="4D8FCC"/>
      </a:accent2>
      <a:accent3>
        <a:srgbClr val="69AE45"/>
      </a:accent3>
      <a:accent4>
        <a:srgbClr val="FFCC05"/>
      </a:accent4>
      <a:accent5>
        <a:srgbClr val="153653"/>
      </a:accent5>
      <a:accent6>
        <a:srgbClr val="A7C8E6"/>
      </a:accent6>
      <a:hlink>
        <a:srgbClr val="6BA2D6"/>
      </a:hlink>
      <a:folHlink>
        <a:srgbClr val="4D8FC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1400" b="0" i="0" dirty="0" smtClean="0">
            <a:solidFill>
              <a:schemeClr val="bg1"/>
            </a:solidFill>
            <a:ea typeface="Proxima Nova" charset="0"/>
            <a:cs typeface="Proxima Nov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7DDD038-F666-B24A-809B-C524BC97F5ED}" vid="{DB349F34-23DD-FA44-A92E-51BD95CF97EF}"/>
    </a:ext>
  </a:extLst>
</a:theme>
</file>

<file path=ppt/theme/theme2.xml><?xml version="1.0" encoding="utf-8"?>
<a:theme xmlns:a="http://schemas.openxmlformats.org/drawingml/2006/main" name="1-CyberArk Template Sept '13 ">
  <a:themeElements>
    <a:clrScheme name="CYBER-ARK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4982"/>
      </a:accent1>
      <a:accent2>
        <a:srgbClr val="57A0EC"/>
      </a:accent2>
      <a:accent3>
        <a:srgbClr val="102441"/>
      </a:accent3>
      <a:accent4>
        <a:srgbClr val="54B847"/>
      </a:accent4>
      <a:accent5>
        <a:srgbClr val="5A8C9F"/>
      </a:accent5>
      <a:accent6>
        <a:srgbClr val="C1BDBF"/>
      </a:accent6>
      <a:hlink>
        <a:srgbClr val="2A59A8"/>
      </a:hlink>
      <a:folHlink>
        <a:srgbClr val="488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njurBootcamp-170703JH" id="{D9EB15A9-5A1D-8C48-A2B0-665C323915BB}" vid="{9EFC74FE-F3A2-2743-ACBD-EB910A349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4315</Words>
  <Application>Microsoft Macintosh PowerPoint</Application>
  <PresentationFormat>Widescreen</PresentationFormat>
  <Paragraphs>650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Lucida Grande</vt:lpstr>
      <vt:lpstr>Open Sans</vt:lpstr>
      <vt:lpstr>company-update-q1-v3</vt:lpstr>
      <vt:lpstr>1-CyberArk Template Sept '13 </vt:lpstr>
      <vt:lpstr>Dap policy model workshop</vt:lpstr>
      <vt:lpstr>Policy basics</vt:lpstr>
      <vt:lpstr>Policy resources &amp; roles</vt:lpstr>
      <vt:lpstr>Policy rbac</vt:lpstr>
      <vt:lpstr>Policy operations: default load mode</vt:lpstr>
      <vt:lpstr>Policy operations: delete mode</vt:lpstr>
      <vt:lpstr>Policy operations: replace mode</vt:lpstr>
      <vt:lpstr>Policy management best practices</vt:lpstr>
      <vt:lpstr>Policy operations: file management</vt:lpstr>
      <vt:lpstr>Dap reference policy model</vt:lpstr>
      <vt:lpstr>Bulk-loaded root policies</vt:lpstr>
      <vt:lpstr>01-SYNchronizer.yml</vt:lpstr>
      <vt:lpstr>02-cluster-definition.yml</vt:lpstr>
      <vt:lpstr>03-authn-iam.yml</vt:lpstr>
      <vt:lpstr>04-authn-azure.yml</vt:lpstr>
      <vt:lpstr>05-authn-k8s.yml</vt:lpstr>
      <vt:lpstr>06-seed-service.yml</vt:lpstr>
      <vt:lpstr>07-seedfetcher.yml</vt:lpstr>
      <vt:lpstr>08-pcf-service-broker.yml</vt:lpstr>
      <vt:lpstr>09-Appteam1.yml</vt:lpstr>
      <vt:lpstr>App identity policies</vt:lpstr>
      <vt:lpstr>Appteam1-identities.yml</vt:lpstr>
      <vt:lpstr>Misc policies</vt:lpstr>
      <vt:lpstr>Appteam1-SYNc-primer.yml</vt:lpstr>
      <vt:lpstr>Delete-safe.yml</vt:lpstr>
      <vt:lpstr>end</vt:lpstr>
      <vt:lpstr>Dap reference policy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VISION WE’RE DELIVERING ON</dc:title>
  <dc:creator>Jody Hunt</dc:creator>
  <cp:lastModifiedBy>Jody Hunt</cp:lastModifiedBy>
  <cp:revision>155</cp:revision>
  <dcterms:created xsi:type="dcterms:W3CDTF">2020-05-20T15:00:56Z</dcterms:created>
  <dcterms:modified xsi:type="dcterms:W3CDTF">2020-06-19T14:24:12Z</dcterms:modified>
</cp:coreProperties>
</file>