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8" r:id="rId3"/>
    <p:sldId id="257" r:id="rId4"/>
    <p:sldId id="258" r:id="rId5"/>
    <p:sldId id="263"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 id="276" r:id="rId20"/>
    <p:sldId id="274" r:id="rId21"/>
    <p:sldId id="278" r:id="rId22"/>
    <p:sldId id="275" r:id="rId23"/>
    <p:sldId id="277" r:id="rId24"/>
    <p:sldId id="279" r:id="rId25"/>
    <p:sldId id="280" r:id="rId26"/>
    <p:sldId id="281" r:id="rId27"/>
    <p:sldId id="282" r:id="rId28"/>
    <p:sldId id="283" r:id="rId29"/>
    <p:sldId id="284" r:id="rId30"/>
    <p:sldId id="285" r:id="rId31"/>
    <p:sldId id="286"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287"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101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680"/>
            <a:ext cx="6858000" cy="1834515"/>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592195"/>
            <a:ext cx="6858000" cy="89662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p:spPr>
        <p:txBody>
          <a:bodyPr/>
          <a:lstStyle/>
          <a:p>
            <a:fld id="{D997B5FA-0921-464F-AAE1-844C04324D75}" type="datetimeFigureOut">
              <a:rPr lang="zh-CN" altLang="en-US" smtClean="0"/>
              <a:pPr/>
              <a:t>2019-04-08</a:t>
            </a:fld>
            <a:endParaRPr lang="zh-CN" altLang="en-US"/>
          </a:p>
        </p:txBody>
      </p:sp>
      <p:sp>
        <p:nvSpPr>
          <p:cNvPr id="5" name="页脚占位符 4"/>
          <p:cNvSpPr>
            <a:spLocks noGrp="1"/>
          </p:cNvSpPr>
          <p:nvPr>
            <p:ph type="ftr" sz="quarter" idx="11"/>
          </p:nvPr>
        </p:nvSpPr>
        <p:spPr>
          <a:xfrm>
            <a:off x="3028950" y="6356350"/>
            <a:ext cx="3086100" cy="365125"/>
          </a:xfr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p:spPr>
        <p:txBody>
          <a:bodyPr/>
          <a:lstStyle/>
          <a:p>
            <a:fld id="{D997B5FA-0921-464F-AAE1-844C04324D75}" type="datetimeFigureOut">
              <a:rPr lang="zh-CN" altLang="en-US" smtClean="0"/>
              <a:pPr/>
              <a:t>2019-04-08</a:t>
            </a:fld>
            <a:endParaRPr lang="zh-CN" altLang="en-US"/>
          </a:p>
        </p:txBody>
      </p:sp>
      <p:sp>
        <p:nvSpPr>
          <p:cNvPr id="5" name="页脚占位符 4"/>
          <p:cNvSpPr>
            <a:spLocks noGrp="1"/>
          </p:cNvSpPr>
          <p:nvPr>
            <p:ph type="ftr" sz="quarter" idx="11"/>
          </p:nvPr>
        </p:nvSpPr>
        <p:spPr>
          <a:xfrm>
            <a:off x="3028950" y="6356350"/>
            <a:ext cx="3086100" cy="365125"/>
          </a:xfr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p:spPr>
        <p:txBody>
          <a:bodyPr/>
          <a:lstStyle/>
          <a:p>
            <a:fld id="{D997B5FA-0921-464F-AAE1-844C04324D75}" type="datetimeFigureOut">
              <a:rPr lang="zh-CN" altLang="en-US" smtClean="0"/>
              <a:pPr/>
              <a:t>2019-04-08</a:t>
            </a:fld>
            <a:endParaRPr lang="zh-CN" altLang="en-US"/>
          </a:p>
        </p:txBody>
      </p:sp>
      <p:sp>
        <p:nvSpPr>
          <p:cNvPr id="5" name="页脚占位符 4"/>
          <p:cNvSpPr>
            <a:spLocks noGrp="1"/>
          </p:cNvSpPr>
          <p:nvPr>
            <p:ph type="ftr" sz="quarter" idx="11"/>
          </p:nvPr>
        </p:nvSpPr>
        <p:spPr>
          <a:xfrm>
            <a:off x="3028950" y="6356350"/>
            <a:ext cx="3086100" cy="365125"/>
          </a:xfr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28650" y="6356350"/>
            <a:ext cx="2057400" cy="365125"/>
          </a:xfrm>
        </p:spPr>
        <p:txBody>
          <a:bodyPr/>
          <a:lstStyle/>
          <a:p>
            <a:fld id="{D997B5FA-0921-464F-AAE1-844C04324D75}" type="datetimeFigureOut">
              <a:rPr lang="zh-CN" altLang="en-US" smtClean="0"/>
              <a:pPr/>
              <a:t>2019-04-08</a:t>
            </a:fld>
            <a:endParaRPr lang="zh-CN" altLang="en-US"/>
          </a:p>
        </p:txBody>
      </p:sp>
      <p:sp>
        <p:nvSpPr>
          <p:cNvPr id="5" name="页脚占位符 4"/>
          <p:cNvSpPr>
            <a:spLocks noGrp="1"/>
          </p:cNvSpPr>
          <p:nvPr>
            <p:ph type="ftr" sz="quarter" idx="11"/>
          </p:nvPr>
        </p:nvSpPr>
        <p:spPr>
          <a:xfrm>
            <a:off x="3028950" y="6356350"/>
            <a:ext cx="3086100" cy="365125"/>
          </a:xfr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28650" y="6356350"/>
            <a:ext cx="2057400" cy="365125"/>
          </a:xfrm>
        </p:spPr>
        <p:txBody>
          <a:bodyPr/>
          <a:lstStyle/>
          <a:p>
            <a:fld id="{D997B5FA-0921-464F-AAE1-844C04324D75}" type="datetimeFigureOut">
              <a:rPr lang="zh-CN" altLang="en-US" smtClean="0"/>
              <a:pPr/>
              <a:t>2019-04-08</a:t>
            </a:fld>
            <a:endParaRPr lang="zh-CN" altLang="en-US"/>
          </a:p>
        </p:txBody>
      </p:sp>
      <p:sp>
        <p:nvSpPr>
          <p:cNvPr id="6" name="页脚占位符 5"/>
          <p:cNvSpPr>
            <a:spLocks noGrp="1"/>
          </p:cNvSpPr>
          <p:nvPr>
            <p:ph type="ftr" sz="quarter" idx="11"/>
          </p:nvPr>
        </p:nvSpPr>
        <p:spPr>
          <a:xfrm>
            <a:off x="3028950" y="6356350"/>
            <a:ext cx="3086100" cy="365125"/>
          </a:xfr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28650" y="6356350"/>
            <a:ext cx="2057400" cy="365125"/>
          </a:xfrm>
        </p:spPr>
        <p:txBody>
          <a:bodyPr/>
          <a:lstStyle/>
          <a:p>
            <a:fld id="{D997B5FA-0921-464F-AAE1-844C04324D75}" type="datetimeFigureOut">
              <a:rPr lang="zh-CN" altLang="en-US" smtClean="0"/>
              <a:pPr/>
              <a:t>2019-04-08</a:t>
            </a:fld>
            <a:endParaRPr lang="zh-CN" altLang="en-US"/>
          </a:p>
        </p:txBody>
      </p:sp>
      <p:sp>
        <p:nvSpPr>
          <p:cNvPr id="8" name="页脚占位符 7"/>
          <p:cNvSpPr>
            <a:spLocks noGrp="1"/>
          </p:cNvSpPr>
          <p:nvPr>
            <p:ph type="ftr" sz="quarter" idx="11"/>
          </p:nvPr>
        </p:nvSpPr>
        <p:spPr>
          <a:xfrm>
            <a:off x="3028950" y="6356350"/>
            <a:ext cx="3086100" cy="365125"/>
          </a:xfrm>
        </p:spPr>
        <p:txBody>
          <a:bodyPr/>
          <a:lstStyle/>
          <a:p>
            <a:endParaRPr lang="zh-CN" altLang="en-US"/>
          </a:p>
        </p:txBody>
      </p:sp>
      <p:sp>
        <p:nvSpPr>
          <p:cNvPr id="9" name="灯片编号占位符 8"/>
          <p:cNvSpPr>
            <a:spLocks noGrp="1"/>
          </p:cNvSpPr>
          <p:nvPr>
            <p:ph type="sldNum" sz="quarter" idx="12"/>
          </p:nvPr>
        </p:nvSpPr>
        <p:spPr>
          <a:xfrm>
            <a:off x="6457950" y="6356350"/>
            <a:ext cx="2057400" cy="365125"/>
          </a:xfrm>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p:spPr>
        <p:txBody>
          <a:bodyPr/>
          <a:lstStyle/>
          <a:p>
            <a:fld id="{D997B5FA-0921-464F-AAE1-844C04324D75}" type="datetimeFigureOut">
              <a:rPr lang="zh-CN" altLang="en-US" smtClean="0"/>
              <a:pPr/>
              <a:t>2019-04-08</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0"/>
            <a:ext cx="2057400" cy="365125"/>
          </a:xfrm>
        </p:spPr>
        <p:txBody>
          <a:bodyPr/>
          <a:lstStyle/>
          <a:p>
            <a:fld id="{D997B5FA-0921-464F-AAE1-844C04324D75}" type="datetimeFigureOut">
              <a:rPr lang="zh-CN" altLang="en-US" smtClean="0"/>
              <a:pPr/>
              <a:t>2019-04-08</a:t>
            </a:fld>
            <a:endParaRPr lang="zh-CN" altLang="en-US"/>
          </a:p>
        </p:txBody>
      </p:sp>
      <p:sp>
        <p:nvSpPr>
          <p:cNvPr id="3" name="页脚占位符 2"/>
          <p:cNvSpPr>
            <a:spLocks noGrp="1"/>
          </p:cNvSpPr>
          <p:nvPr>
            <p:ph type="ftr" sz="quarter" idx="11"/>
          </p:nvPr>
        </p:nvSpPr>
        <p:spPr>
          <a:xfrm>
            <a:off x="3028950" y="6356350"/>
            <a:ext cx="3086100" cy="365125"/>
          </a:xfrm>
        </p:spPr>
        <p:txBody>
          <a:bodyPr/>
          <a:lstStyle/>
          <a:p>
            <a:endParaRPr lang="zh-CN" altLang="en-US"/>
          </a:p>
        </p:txBody>
      </p:sp>
      <p:sp>
        <p:nvSpPr>
          <p:cNvPr id="4" name="灯片编号占位符 3"/>
          <p:cNvSpPr>
            <a:spLocks noGrp="1"/>
          </p:cNvSpPr>
          <p:nvPr>
            <p:ph type="sldNum" sz="quarter" idx="12"/>
          </p:nvPr>
        </p:nvSpPr>
        <p:spPr>
          <a:xfrm>
            <a:off x="6457950" y="6356350"/>
            <a:ext cx="2057400" cy="365125"/>
          </a:xfrm>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0"/>
            <a:ext cx="2057400" cy="365125"/>
          </a:xfrm>
        </p:spPr>
        <p:txBody>
          <a:bodyPr/>
          <a:lstStyle/>
          <a:p>
            <a:fld id="{D997B5FA-0921-464F-AAE1-844C04324D75}" type="datetimeFigureOut">
              <a:rPr lang="zh-CN" altLang="en-US" smtClean="0"/>
              <a:pPr/>
              <a:t>2019-04-08</a:t>
            </a:fld>
            <a:endParaRPr lang="zh-CN" altLang="en-US"/>
          </a:p>
        </p:txBody>
      </p:sp>
      <p:sp>
        <p:nvSpPr>
          <p:cNvPr id="6" name="页脚占位符 5"/>
          <p:cNvSpPr>
            <a:spLocks noGrp="1"/>
          </p:cNvSpPr>
          <p:nvPr>
            <p:ph type="ftr" sz="quarter" idx="11"/>
          </p:nvPr>
        </p:nvSpPr>
        <p:spPr>
          <a:xfrm>
            <a:off x="3028950" y="6356350"/>
            <a:ext cx="3086100" cy="365125"/>
          </a:xfr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0"/>
            <a:ext cx="2057400" cy="365125"/>
          </a:xfrm>
        </p:spPr>
        <p:txBody>
          <a:bodyPr/>
          <a:lstStyle/>
          <a:p>
            <a:fld id="{D997B5FA-0921-464F-AAE1-844C04324D75}" type="datetimeFigureOut">
              <a:rPr lang="zh-CN" altLang="en-US" smtClean="0"/>
              <a:pPr/>
              <a:t>2019-04-08</a:t>
            </a:fld>
            <a:endParaRPr lang="zh-CN" altLang="en-US"/>
          </a:p>
        </p:txBody>
      </p:sp>
      <p:sp>
        <p:nvSpPr>
          <p:cNvPr id="6" name="页脚占位符 5"/>
          <p:cNvSpPr>
            <a:spLocks noGrp="1"/>
          </p:cNvSpPr>
          <p:nvPr>
            <p:ph type="ftr" sz="quarter" idx="11"/>
          </p:nvPr>
        </p:nvSpPr>
        <p:spPr>
          <a:xfrm>
            <a:off x="3028950" y="6356350"/>
            <a:ext cx="3086100" cy="365125"/>
          </a:xfr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p:spPr>
        <p:txBody>
          <a:bodyPr/>
          <a:lstStyle/>
          <a:p>
            <a:fld id="{565CE74E-AB26-4998-AD42-012C4C1AD076}"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73152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372110" y="1384300"/>
            <a:ext cx="8441055" cy="47929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p14:dur="500">
        <p:random/>
      </p:transition>
    </mc:Choice>
    <mc:Fallback>
      <p:transition>
        <p:random/>
      </p:transition>
    </mc:Fallback>
  </mc:AlternateContent>
  <p:txStyles>
    <p:titleStyle>
      <a:lvl1pPr algn="l" defTabSz="914400" rtl="0" eaLnBrk="1" latinLnBrk="0" hangingPunct="1">
        <a:lnSpc>
          <a:spcPct val="90000"/>
        </a:lnSpc>
        <a:spcBef>
          <a:spcPct val="0"/>
        </a:spcBef>
        <a:buNone/>
        <a:defRPr sz="4400" kern="12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黑体" panose="02010600030101010101" charset="-122"/>
          <a:ea typeface="黑体" panose="02010600030101010101" charset="-122"/>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rgbClr val="FFFF00"/>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000" kern="1200">
          <a:solidFill>
            <a:srgbClr val="FFFF00"/>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rgbClr val="FFFF00"/>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600" kern="1200">
          <a:solidFill>
            <a:srgbClr val="FFFF00"/>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kern="1200">
          <a:solidFill>
            <a:srgbClr val="FFFF00"/>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a:t>审读关键词 轻松识病句</a:t>
            </a:r>
          </a:p>
        </p:txBody>
      </p:sp>
      <p:sp>
        <p:nvSpPr>
          <p:cNvPr id="3" name="副标题 2"/>
          <p:cNvSpPr>
            <a:spLocks noGrp="1"/>
          </p:cNvSpPr>
          <p:nvPr>
            <p:ph type="subTitle" idx="1"/>
          </p:nvPr>
        </p:nvSpPr>
        <p:spPr/>
        <p:txBody>
          <a:bodyPr/>
          <a:lstStyle/>
          <a:p>
            <a:r>
              <a:rPr lang="zh-CN" altLang="en-US"/>
              <a:t>决胜中考系列</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110" y="763270"/>
            <a:ext cx="8441055" cy="5414010"/>
          </a:xfrm>
        </p:spPr>
        <p:txBody>
          <a:bodyPr>
            <a:noAutofit/>
          </a:bodyPr>
          <a:lstStyle/>
          <a:p>
            <a:pPr>
              <a:lnSpc>
                <a:spcPct val="120000"/>
              </a:lnSpc>
            </a:pPr>
            <a:r>
              <a:rPr lang="zh-CN" altLang="en-US">
                <a:solidFill>
                  <a:srgbClr val="FF0000"/>
                </a:solidFill>
              </a:rPr>
              <a:t>（2）是否有大小概念的包含与被包含关系，多是名词并列。</a:t>
            </a:r>
          </a:p>
          <a:p>
            <a:pPr>
              <a:lnSpc>
                <a:spcPct val="120000"/>
              </a:lnSpc>
            </a:pPr>
            <a:r>
              <a:rPr lang="zh-CN" altLang="en-US"/>
              <a:t>例1：我上街买了牙膏、牙刷和日用品。</a:t>
            </a:r>
          </a:p>
          <a:p>
            <a:pPr marL="0" algn="l">
              <a:lnSpc>
                <a:spcPct val="100000"/>
              </a:lnSpc>
              <a:buNone/>
            </a:pPr>
            <a:r>
              <a:rPr lang="zh-CN" altLang="en-US" sz="2000">
                <a:ln w="3175">
                  <a:solidFill>
                    <a:schemeClr val="bg1"/>
                  </a:solidFill>
                </a:ln>
                <a:solidFill>
                  <a:srgbClr val="FF0000"/>
                </a:solidFill>
                <a:cs typeface="微软雅黑" panose="020B0503020204020204" charset="-122"/>
              </a:rPr>
              <a:t>(“牙膏”、“牙刷”属“日用品”，不能并列表述，“和”改为“等”)</a:t>
            </a:r>
          </a:p>
          <a:p>
            <a:pPr>
              <a:lnSpc>
                <a:spcPct val="120000"/>
              </a:lnSpc>
            </a:pPr>
            <a:r>
              <a:rPr lang="zh-CN" altLang="en-US"/>
              <a:t>例2：出席这次铁路职工代表大会的有青年工人、老工人和妇女。</a:t>
            </a:r>
          </a:p>
          <a:p>
            <a:pPr marL="0" algn="l">
              <a:lnSpc>
                <a:spcPct val="100000"/>
              </a:lnSpc>
              <a:buNone/>
            </a:pPr>
            <a:r>
              <a:rPr lang="zh-CN" altLang="en-US" sz="2000">
                <a:ln w="3175">
                  <a:solidFill>
                    <a:schemeClr val="bg1"/>
                  </a:solidFill>
                </a:ln>
                <a:solidFill>
                  <a:srgbClr val="FF0000"/>
                </a:solidFill>
                <a:cs typeface="微软雅黑" panose="020B0503020204020204" charset="-122"/>
              </a:rPr>
              <a:t>（分类不当。“青年工人”和“老工人”和“妇女”是不同标准，不能与前二者构成并列关系，可去掉“妇女”）</a:t>
            </a:r>
          </a:p>
          <a:p>
            <a:pPr>
              <a:lnSpc>
                <a:spcPct val="120000"/>
              </a:lnSpc>
            </a:pPr>
            <a:r>
              <a:rPr lang="zh-CN" altLang="en-US"/>
              <a:t>例3：全体共青团员特别是中学生，要努力学习科学文化知识。</a:t>
            </a:r>
          </a:p>
          <a:p>
            <a:pPr marL="0" algn="l">
              <a:lnSpc>
                <a:spcPct val="100000"/>
              </a:lnSpc>
              <a:buNone/>
            </a:pPr>
            <a:r>
              <a:rPr lang="zh-CN" altLang="en-US" sz="2000">
                <a:ln w="3175">
                  <a:solidFill>
                    <a:schemeClr val="bg1"/>
                  </a:solidFill>
                </a:ln>
                <a:solidFill>
                  <a:srgbClr val="FF0000"/>
                </a:solidFill>
                <a:cs typeface="微软雅黑" panose="020B0503020204020204" charset="-122"/>
              </a:rPr>
              <a:t>（用“特别”一词加以强调的对象应是前面所提概念的部分，与前面形成范围的大小关系，而“中学生”与“共青团员”只能是交叉关系，应将“中学生”改为“中学生团员”。）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110" y="891540"/>
            <a:ext cx="8441055" cy="5285740"/>
          </a:xfrm>
        </p:spPr>
        <p:txBody>
          <a:bodyPr>
            <a:normAutofit/>
          </a:bodyPr>
          <a:lstStyle/>
          <a:p>
            <a:r>
              <a:rPr lang="zh-CN" altLang="en-US">
                <a:solidFill>
                  <a:srgbClr val="FF0000"/>
                </a:solidFill>
              </a:rPr>
              <a:t>（3）注意并列词语（一般是谓语）的位置。</a:t>
            </a:r>
          </a:p>
          <a:p>
            <a:r>
              <a:rPr lang="zh-CN" altLang="en-US"/>
              <a:t>例1：制作精良、选料上乘的“葵花牌”动物粉含有强化人体机能的多种营养成分。</a:t>
            </a:r>
          </a:p>
          <a:p>
            <a:r>
              <a:rPr lang="zh-CN" altLang="en-US" sz="2000">
                <a:ln w="3175">
                  <a:solidFill>
                    <a:schemeClr val="bg1"/>
                  </a:solidFill>
                </a:ln>
                <a:solidFill>
                  <a:srgbClr val="FF0000"/>
                </a:solidFill>
                <a:cs typeface="微软雅黑" panose="020B0503020204020204" charset="-122"/>
              </a:rPr>
              <a:t>（按产品的制作程序，应该是先“选料”，后“制作”。改成“选料上乘、制作精良”。）</a:t>
            </a:r>
            <a:endParaRPr lang="zh-CN" altLang="en-US"/>
          </a:p>
          <a:p>
            <a:r>
              <a:rPr lang="zh-CN" altLang="en-US"/>
              <a:t>例2：经考古专家20多年的整理、研究和发掘，被学术界评定为我国20世纪百项考古大发现之一的甘肃秦安大地湾遗址考古获得一系列重大成果。</a:t>
            </a:r>
          </a:p>
          <a:p>
            <a:pPr algn="l">
              <a:lnSpc>
                <a:spcPct val="130000"/>
              </a:lnSpc>
            </a:pPr>
            <a:r>
              <a:rPr lang="zh-CN" altLang="en-US" sz="2000">
                <a:ln w="3175">
                  <a:solidFill>
                    <a:schemeClr val="bg1"/>
                  </a:solidFill>
                </a:ln>
                <a:solidFill>
                  <a:srgbClr val="FF0000"/>
                </a:solidFill>
                <a:cs typeface="微软雅黑" panose="020B0503020204020204" charset="-122"/>
              </a:rPr>
              <a:t>“整理、研究和发掘”这个并列短语语序不当，应改为“发掘、整理和研究”。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4.审读介词和连词：</a:t>
            </a:r>
          </a:p>
        </p:txBody>
      </p:sp>
      <p:sp>
        <p:nvSpPr>
          <p:cNvPr id="3" name="内容占位符 2"/>
          <p:cNvSpPr>
            <a:spLocks noGrp="1"/>
          </p:cNvSpPr>
          <p:nvPr>
            <p:ph idx="1"/>
          </p:nvPr>
        </p:nvSpPr>
        <p:spPr/>
        <p:txBody>
          <a:bodyPr>
            <a:noAutofit/>
          </a:bodyPr>
          <a:lstStyle/>
          <a:p>
            <a:pPr>
              <a:lnSpc>
                <a:spcPct val="100000"/>
              </a:lnSpc>
            </a:pPr>
            <a:r>
              <a:rPr lang="zh-CN" altLang="en-US" sz="2000">
                <a:solidFill>
                  <a:srgbClr val="FF0000"/>
                </a:solidFill>
              </a:rPr>
              <a:t>（1）“和、与、跟”既可以做连词，也可以是介词，使用时如果不注意就会产生歧义。</a:t>
            </a:r>
          </a:p>
          <a:p>
            <a:pPr>
              <a:lnSpc>
                <a:spcPct val="100000"/>
              </a:lnSpc>
            </a:pPr>
            <a:r>
              <a:rPr lang="zh-CN" altLang="en-US" sz="2000"/>
              <a:t>例：他背着总经理和副总经理偷偷地把这笔钱分别存入了两家银行。</a:t>
            </a:r>
          </a:p>
          <a:p>
            <a:pPr>
              <a:lnSpc>
                <a:spcPct val="100000"/>
              </a:lnSpc>
            </a:pPr>
            <a:r>
              <a:rPr lang="zh-CN" altLang="en-US" sz="2000">
                <a:ln w="3175">
                  <a:solidFill>
                    <a:schemeClr val="bg1"/>
                  </a:solidFill>
                </a:ln>
                <a:solidFill>
                  <a:srgbClr val="FF0000"/>
                </a:solidFill>
                <a:cs typeface="微软雅黑" panose="020B0503020204020204" charset="-122"/>
              </a:rPr>
              <a:t>（句中"和"词性不确定，造成了句子的歧义。）</a:t>
            </a:r>
            <a:endParaRPr lang="zh-CN" altLang="en-US" sz="2000"/>
          </a:p>
          <a:p>
            <a:pPr>
              <a:lnSpc>
                <a:spcPct val="100000"/>
              </a:lnSpc>
            </a:pPr>
            <a:r>
              <a:rPr lang="zh-CN" altLang="en-US" sz="2000">
                <a:solidFill>
                  <a:srgbClr val="FF0000"/>
                </a:solidFill>
              </a:rPr>
              <a:t>（2）当句中有“与”、“和”、“对”、“对于”“为……所”时，要考虑主客位置是否倒置。</a:t>
            </a:r>
          </a:p>
          <a:p>
            <a:pPr>
              <a:lnSpc>
                <a:spcPct val="100000"/>
              </a:lnSpc>
            </a:pPr>
            <a:r>
              <a:rPr lang="zh-CN" altLang="en-US" sz="2000"/>
              <a:t>例1：三年前，电脑“上网”对人们可能是陌生的。</a:t>
            </a:r>
          </a:p>
          <a:p>
            <a:pPr>
              <a:lnSpc>
                <a:spcPct val="100000"/>
              </a:lnSpc>
            </a:pPr>
            <a:r>
              <a:rPr lang="zh-CN" altLang="en-US" sz="2000">
                <a:ln w="3175">
                  <a:solidFill>
                    <a:schemeClr val="bg1"/>
                  </a:solidFill>
                </a:ln>
                <a:solidFill>
                  <a:srgbClr val="FF0000"/>
                </a:solidFill>
                <a:cs typeface="微软雅黑" panose="020B0503020204020204" charset="-122"/>
              </a:rPr>
              <a:t>（谁对谁呢？颠倒了主客体。）</a:t>
            </a:r>
            <a:endParaRPr lang="zh-CN" altLang="en-US" sz="2000"/>
          </a:p>
          <a:p>
            <a:pPr>
              <a:lnSpc>
                <a:spcPct val="100000"/>
              </a:lnSpc>
            </a:pPr>
            <a:r>
              <a:rPr lang="zh-CN" altLang="en-US" sz="2000"/>
              <a:t>例2：在扶贫助教期间，农民们向我们吐露了心声，农民们的话对我们基层干部很有感触。</a:t>
            </a:r>
          </a:p>
          <a:p>
            <a:pPr algn="l">
              <a:lnSpc>
                <a:spcPct val="130000"/>
              </a:lnSpc>
            </a:pPr>
            <a:r>
              <a:rPr lang="zh-CN" altLang="en-US" sz="2000">
                <a:ln w="3175">
                  <a:solidFill>
                    <a:schemeClr val="bg1"/>
                  </a:solidFill>
                </a:ln>
                <a:solidFill>
                  <a:srgbClr val="FF0000"/>
                </a:solidFill>
                <a:cs typeface="微软雅黑" panose="020B0503020204020204" charset="-122"/>
              </a:rPr>
              <a:t>该句主客关系颠倒，只能是“人”对“物”，不能是“物”对“人”，应改为“基层干部对农民们的话很有感触”。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olidFill>
                  <a:srgbClr val="FF0000"/>
                </a:solidFill>
              </a:rPr>
              <a:t>（3）以介词开头的句子，要检查是否缺主语或杂糅。</a:t>
            </a:r>
          </a:p>
          <a:p>
            <a:r>
              <a:rPr lang="zh-CN" altLang="en-US"/>
              <a:t>例1：经过老师耐心的教育，终于使我醒悟过来，我真的错了。</a:t>
            </a:r>
          </a:p>
          <a:p>
            <a:r>
              <a:rPr lang="zh-CN" altLang="en-US" sz="2000">
                <a:ln w="3175">
                  <a:solidFill>
                    <a:schemeClr val="bg1"/>
                  </a:solidFill>
                </a:ln>
                <a:solidFill>
                  <a:srgbClr val="FF0000"/>
                </a:solidFill>
                <a:cs typeface="微软雅黑" panose="020B0503020204020204" charset="-122"/>
              </a:rPr>
              <a:t>句首介词“经过”使主语残缺，应去掉。</a:t>
            </a:r>
            <a:endParaRPr lang="zh-CN" altLang="en-US"/>
          </a:p>
          <a:p>
            <a:r>
              <a:rPr lang="zh-CN" altLang="en-US"/>
              <a:t>例2：根据法庭对黑哨事件的调查结果和法制办出具的书面 材料看，他是在未被采取强制措 施时交代了自己的罪行的。  </a:t>
            </a:r>
          </a:p>
          <a:p>
            <a:r>
              <a:rPr lang="zh-CN" altLang="en-US" sz="2000">
                <a:ln w="3175">
                  <a:solidFill>
                    <a:schemeClr val="bg1"/>
                  </a:solidFill>
                </a:ln>
                <a:solidFill>
                  <a:srgbClr val="FF0000"/>
                </a:solidFill>
                <a:cs typeface="微软雅黑" panose="020B0503020204020204" charset="-122"/>
              </a:rPr>
              <a:t>“根据”不能和“看”搭配，应把“根据”改为“从”。</a:t>
            </a:r>
            <a:r>
              <a:rPr lang="zh-CN" altLang="en-US"/>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5.审读关联词：</a:t>
            </a:r>
          </a:p>
        </p:txBody>
      </p:sp>
      <p:sp>
        <p:nvSpPr>
          <p:cNvPr id="3" name="内容占位符 2"/>
          <p:cNvSpPr>
            <a:spLocks noGrp="1"/>
          </p:cNvSpPr>
          <p:nvPr>
            <p:ph idx="1"/>
          </p:nvPr>
        </p:nvSpPr>
        <p:spPr>
          <a:xfrm>
            <a:off x="351790" y="1202055"/>
            <a:ext cx="8441055" cy="5328285"/>
          </a:xfrm>
        </p:spPr>
        <p:txBody>
          <a:bodyPr>
            <a:normAutofit lnSpcReduction="10000"/>
          </a:bodyPr>
          <a:lstStyle/>
          <a:p>
            <a:r>
              <a:rPr lang="zh-CN" altLang="en-US">
                <a:solidFill>
                  <a:srgbClr val="FF0000"/>
                </a:solidFill>
              </a:rPr>
              <a:t>当看到有关联词语的句子时应注意：</a:t>
            </a:r>
          </a:p>
          <a:p>
            <a:r>
              <a:rPr lang="zh-CN" altLang="en-US">
                <a:solidFill>
                  <a:srgbClr val="FF0000"/>
                </a:solidFill>
              </a:rPr>
              <a:t>（1）看有些必须配套使用的关联词是否搭配得当或残缺。</a:t>
            </a:r>
          </a:p>
          <a:p>
            <a:r>
              <a:rPr lang="zh-CN" altLang="en-US"/>
              <a:t>例1：无论干部和群众，毫无例外，都必须遵守社会主义法制。</a:t>
            </a:r>
          </a:p>
          <a:p>
            <a:r>
              <a:rPr lang="zh-CN" altLang="en-US" sz="2000">
                <a:ln w="3175">
                  <a:solidFill>
                    <a:schemeClr val="bg1"/>
                  </a:solidFill>
                </a:ln>
                <a:solidFill>
                  <a:srgbClr val="FF0000"/>
                </a:solidFill>
                <a:cs typeface="微软雅黑" panose="020B0503020204020204" charset="-122"/>
              </a:rPr>
              <a:t>“无论……都……”是表无条件的关联词语，“无论”后只能带由“还是”“或”组成的词语，而不能带并列短语，“干部和群众”应改为“干部还是群众”。</a:t>
            </a:r>
            <a:endParaRPr lang="zh-CN" altLang="en-US"/>
          </a:p>
          <a:p>
            <a:r>
              <a:rPr lang="zh-CN" altLang="en-US"/>
              <a:t>例</a:t>
            </a:r>
            <a:r>
              <a:rPr lang="en-US" altLang="zh-CN"/>
              <a:t>2</a:t>
            </a:r>
            <a:r>
              <a:rPr lang="zh-CN" altLang="en-US"/>
              <a:t>：他虽然其貌不扬，从我同他共同经历的一些事情来看，他还是很有智慧的。</a:t>
            </a:r>
          </a:p>
          <a:p>
            <a:pPr algn="l"/>
            <a:r>
              <a:rPr lang="zh-CN" altLang="en-US" sz="2000">
                <a:ln w="3175">
                  <a:solidFill>
                    <a:schemeClr val="bg1"/>
                  </a:solidFill>
                </a:ln>
                <a:solidFill>
                  <a:srgbClr val="FF0000"/>
                </a:solidFill>
                <a:cs typeface="微软雅黑" panose="020B0503020204020204" charset="-122"/>
              </a:rPr>
              <a:t>分句间的语意关系是表转折，“虽然”后缺少与之呼应的关联词，应在“从”前补出“但是”。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（2）两个分句同一主语时，关联词应放在主语之后；不同一主语，关联词应放在主语之前。</a:t>
            </a:r>
          </a:p>
          <a:p>
            <a:r>
              <a:rPr lang="zh-CN" altLang="en-US" dirty="0"/>
              <a:t>例1：不但小明看书了，而且也写了作业了。</a:t>
            </a:r>
          </a:p>
          <a:p>
            <a:r>
              <a:rPr lang="zh-CN" altLang="en-US" sz="2000" dirty="0">
                <a:ln w="3175">
                  <a:solidFill>
                    <a:schemeClr val="bg1"/>
                  </a:solidFill>
                </a:ln>
                <a:solidFill>
                  <a:srgbClr val="FF0000"/>
                </a:solidFill>
                <a:cs typeface="微软雅黑" panose="020B0503020204020204" charset="-122"/>
              </a:rPr>
              <a:t>（分句同一主语，“不但小明”应改为“小明不但”）</a:t>
            </a:r>
            <a:endParaRPr lang="zh-CN" altLang="en-US" dirty="0"/>
          </a:p>
          <a:p>
            <a:r>
              <a:rPr lang="zh-CN" altLang="en-US" dirty="0"/>
              <a:t>例2：他如果不能实事求是，事业就会受到损失。</a:t>
            </a:r>
          </a:p>
          <a:p>
            <a:pPr algn="l"/>
            <a:r>
              <a:rPr lang="zh-CN" altLang="en-US" sz="2000" dirty="0">
                <a:ln w="3175">
                  <a:solidFill>
                    <a:schemeClr val="bg1"/>
                  </a:solidFill>
                </a:ln>
                <a:solidFill>
                  <a:srgbClr val="FF0000"/>
                </a:solidFill>
                <a:cs typeface="微软雅黑" panose="020B0503020204020204" charset="-122"/>
              </a:rPr>
              <a:t>（分句不同一主语，“他”应移到“如果”后）</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solidFill>
                  <a:srgbClr val="FF0000"/>
                </a:solidFill>
              </a:rPr>
              <a:t>（3）要注意两个关联词引起的分句内容是否颠倒。（尤其递进、因果等关系）</a:t>
            </a:r>
          </a:p>
          <a:p>
            <a:r>
              <a:rPr lang="zh-CN" altLang="en-US"/>
              <a:t>例1：这个村不但向国家交了大量的粮食，而且不要国家的救济粮了。 </a:t>
            </a:r>
          </a:p>
          <a:p>
            <a:r>
              <a:rPr lang="zh-CN" altLang="en-US" sz="2000">
                <a:ln w="3175">
                  <a:solidFill>
                    <a:schemeClr val="bg1"/>
                  </a:solidFill>
                </a:ln>
                <a:solidFill>
                  <a:srgbClr val="FF0000"/>
                </a:solidFill>
                <a:cs typeface="微软雅黑" panose="020B0503020204020204" charset="-122"/>
              </a:rPr>
              <a:t>前后分句语言颠倒，先“不要”再“上交”。</a:t>
            </a:r>
            <a:endParaRPr lang="zh-CN" altLang="en-US"/>
          </a:p>
          <a:p>
            <a:r>
              <a:rPr lang="zh-CN" altLang="en-US"/>
              <a:t>例2：他们不仅能够用邓小平理论来指导自己的工作，而且能深刻领会邓小平理论的精神实质。</a:t>
            </a:r>
          </a:p>
          <a:p>
            <a:pPr algn="l"/>
            <a:r>
              <a:rPr lang="zh-CN" altLang="en-US" sz="2000">
                <a:ln w="3175">
                  <a:solidFill>
                    <a:schemeClr val="bg1"/>
                  </a:solidFill>
                </a:ln>
                <a:solidFill>
                  <a:srgbClr val="FF0000"/>
                </a:solidFill>
                <a:cs typeface="微软雅黑" panose="020B0503020204020204" charset="-122"/>
              </a:rPr>
              <a:t>前后分句语言颠倒，先“领会”再“指导”。</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6.审读否定词：</a:t>
            </a:r>
          </a:p>
        </p:txBody>
      </p:sp>
      <p:sp>
        <p:nvSpPr>
          <p:cNvPr id="3" name="内容占位符 2"/>
          <p:cNvSpPr>
            <a:spLocks noGrp="1"/>
          </p:cNvSpPr>
          <p:nvPr>
            <p:ph idx="1"/>
          </p:nvPr>
        </p:nvSpPr>
        <p:spPr>
          <a:xfrm>
            <a:off x="372110" y="1267460"/>
            <a:ext cx="8441055" cy="5391785"/>
          </a:xfrm>
        </p:spPr>
        <p:txBody>
          <a:bodyPr>
            <a:noAutofit/>
          </a:bodyPr>
          <a:lstStyle/>
          <a:p>
            <a:pPr>
              <a:lnSpc>
                <a:spcPct val="110000"/>
              </a:lnSpc>
            </a:pPr>
            <a:r>
              <a:rPr lang="zh-CN" altLang="en-US" sz="2000">
                <a:solidFill>
                  <a:srgbClr val="FF0000"/>
                </a:solidFill>
              </a:rPr>
              <a:t>看否定词及有否定意思的动词，看语意是否相反。(反问句、“禁止、防止、忌、以防、防止、劝阻、阻止、避免、忘记”等表否定)</a:t>
            </a:r>
          </a:p>
          <a:p>
            <a:pPr>
              <a:lnSpc>
                <a:spcPct val="110000"/>
              </a:lnSpc>
            </a:pPr>
            <a:r>
              <a:rPr lang="zh-CN" altLang="en-US" sz="2000"/>
              <a:t>例1：几年来，他无时无刻不忘搜集、整理民歌，积累了大量的资料。</a:t>
            </a:r>
          </a:p>
          <a:p>
            <a:pPr>
              <a:lnSpc>
                <a:spcPct val="110000"/>
              </a:lnSpc>
            </a:pPr>
            <a:r>
              <a:rPr lang="zh-CN" altLang="en-US" sz="2000">
                <a:ln w="3175">
                  <a:solidFill>
                    <a:schemeClr val="bg1"/>
                  </a:solidFill>
                </a:ln>
                <a:solidFill>
                  <a:srgbClr val="FF0000"/>
                </a:solidFill>
                <a:cs typeface="微软雅黑" panose="020B0503020204020204" charset="-122"/>
              </a:rPr>
              <a:t>（“无时无刻不”即“任何时候都”，句子表述刚好相反，可将“忘”改为“在”）</a:t>
            </a:r>
            <a:endParaRPr lang="zh-CN" altLang="en-US" sz="2000"/>
          </a:p>
          <a:p>
            <a:pPr>
              <a:lnSpc>
                <a:spcPct val="110000"/>
              </a:lnSpc>
            </a:pPr>
            <a:r>
              <a:rPr lang="zh-CN" altLang="en-US" sz="2000"/>
              <a:t>例2：难道你能否认你不应该刻苦学习吗?</a:t>
            </a:r>
          </a:p>
          <a:p>
            <a:pPr>
              <a:lnSpc>
                <a:spcPct val="110000"/>
              </a:lnSpc>
            </a:pPr>
            <a:r>
              <a:rPr lang="zh-CN" altLang="en-US" sz="2000">
                <a:ln w="3175">
                  <a:solidFill>
                    <a:schemeClr val="bg1"/>
                  </a:solidFill>
                </a:ln>
                <a:solidFill>
                  <a:srgbClr val="FF0000"/>
                </a:solidFill>
                <a:cs typeface="微软雅黑" panose="020B0503020204020204" charset="-122"/>
              </a:rPr>
              <a:t>(用了反问句，语意恰好相反。可将“不”去掉)</a:t>
            </a:r>
            <a:endParaRPr lang="zh-CN" altLang="en-US" sz="2000"/>
          </a:p>
          <a:p>
            <a:pPr>
              <a:lnSpc>
                <a:spcPct val="110000"/>
              </a:lnSpc>
            </a:pPr>
            <a:r>
              <a:rPr lang="zh-CN" altLang="en-US" sz="2000"/>
              <a:t>例3：睡眠三忌：一忌睡前不可恼怒，二忌睡前不可饱食，三忌卧处不可当风。</a:t>
            </a:r>
          </a:p>
          <a:p>
            <a:pPr algn="l">
              <a:lnSpc>
                <a:spcPct val="130000"/>
              </a:lnSpc>
            </a:pPr>
            <a:r>
              <a:rPr lang="zh-CN" altLang="en-US" sz="2000">
                <a:ln w="3175">
                  <a:solidFill>
                    <a:schemeClr val="bg1"/>
                  </a:solidFill>
                </a:ln>
                <a:solidFill>
                  <a:srgbClr val="FF0000"/>
                </a:solidFill>
                <a:cs typeface="微软雅黑" panose="020B0503020204020204" charset="-122"/>
              </a:rPr>
              <a:t>“忌”含有否定意义，再出现否定词，造成否定混乱，应去掉三个“不可”。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7.审读尾部代词：</a:t>
            </a:r>
          </a:p>
        </p:txBody>
      </p:sp>
      <p:sp>
        <p:nvSpPr>
          <p:cNvPr id="3" name="内容占位符 2"/>
          <p:cNvSpPr>
            <a:spLocks noGrp="1"/>
          </p:cNvSpPr>
          <p:nvPr>
            <p:ph idx="1"/>
          </p:nvPr>
        </p:nvSpPr>
        <p:spPr/>
        <p:txBody>
          <a:bodyPr>
            <a:normAutofit/>
          </a:bodyPr>
          <a:lstStyle/>
          <a:p>
            <a:r>
              <a:rPr lang="zh-CN" altLang="en-US">
                <a:solidFill>
                  <a:srgbClr val="FF0000"/>
                </a:solidFill>
              </a:rPr>
              <a:t>代词在句尾或最后分句，要注意看指代是否明确。</a:t>
            </a:r>
          </a:p>
          <a:p>
            <a:r>
              <a:rPr lang="zh-CN" altLang="en-US"/>
              <a:t>例1：美国政府表示仍然支持强势美元，但这到底只是嘴上说说还是要采取果断措施，经济学家对此的看法是否定的。</a:t>
            </a:r>
          </a:p>
          <a:p>
            <a:r>
              <a:rPr lang="zh-CN" altLang="en-US" sz="2000">
                <a:ln w="3175">
                  <a:solidFill>
                    <a:schemeClr val="bg1"/>
                  </a:solidFill>
                </a:ln>
                <a:solidFill>
                  <a:srgbClr val="FF0000"/>
                </a:solidFill>
                <a:cs typeface="微软雅黑" panose="020B0503020204020204" charset="-122"/>
              </a:rPr>
              <a:t>“此”是指“到底只是嘴上说说”还是指“采取果断措施”不明确。</a:t>
            </a:r>
            <a:endParaRPr lang="zh-CN" altLang="en-US"/>
          </a:p>
          <a:p>
            <a:r>
              <a:rPr lang="zh-CN" altLang="en-US"/>
              <a:t>例2：这支采访的外国球队给我们的青年队员上了很好的一课，恐怕他们终生都不会忘记这次比赛。</a:t>
            </a:r>
          </a:p>
          <a:p>
            <a:r>
              <a:rPr lang="zh-CN" altLang="en-US" sz="2000">
                <a:ln w="3175">
                  <a:solidFill>
                    <a:schemeClr val="bg1"/>
                  </a:solidFill>
                </a:ln>
                <a:solidFill>
                  <a:srgbClr val="FF0000"/>
                </a:solidFill>
                <a:cs typeface="微软雅黑" panose="020B0503020204020204" charset="-122"/>
              </a:rPr>
              <a:t>“他们”指代不明，可指“外国球队”，也可指“我们的青年队员”。</a:t>
            </a:r>
            <a:r>
              <a:rPr lang="zh-CN" altLang="en-US"/>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8.审读数量词（短语）：</a:t>
            </a:r>
          </a:p>
        </p:txBody>
      </p:sp>
      <p:sp>
        <p:nvSpPr>
          <p:cNvPr id="3" name="内容占位符 2"/>
          <p:cNvSpPr>
            <a:spLocks noGrp="1"/>
          </p:cNvSpPr>
          <p:nvPr>
            <p:ph idx="1"/>
          </p:nvPr>
        </p:nvSpPr>
        <p:spPr/>
        <p:txBody>
          <a:bodyPr>
            <a:normAutofit fontScale="87500" lnSpcReduction="20000"/>
          </a:bodyPr>
          <a:lstStyle/>
          <a:p>
            <a:r>
              <a:rPr lang="zh-CN" altLang="en-US">
                <a:solidFill>
                  <a:srgbClr val="FF0000"/>
                </a:solidFill>
              </a:rPr>
              <a:t>如果句中出现了数量词，看是否重复、矛盾或不合逻辑。如：平均约在6000人次左右、最高时速可达100公里小时、至少50来人</a:t>
            </a:r>
          </a:p>
          <a:p>
            <a:r>
              <a:rPr lang="zh-CN" altLang="en-US"/>
              <a:t>例1：广东每年虾产品出口超过一亿美元以上，一旦被征收反倾销税，整个虾产品出口将遭受沉重打击。</a:t>
            </a:r>
          </a:p>
          <a:p>
            <a:r>
              <a:rPr lang="zh-CN" altLang="en-US" sz="2000">
                <a:ln w="3175">
                  <a:solidFill>
                    <a:schemeClr val="bg1"/>
                  </a:solidFill>
                </a:ln>
                <a:solidFill>
                  <a:srgbClr val="FF0000"/>
                </a:solidFill>
                <a:cs typeface="微软雅黑" panose="020B0503020204020204" charset="-122"/>
              </a:rPr>
              <a:t>“超过”与“以上”重复，可以删去“以上”。</a:t>
            </a:r>
            <a:endParaRPr lang="zh-CN" altLang="en-US"/>
          </a:p>
          <a:p>
            <a:r>
              <a:rPr lang="zh-CN" altLang="en-US"/>
              <a:t>例2：河南省栽植泡桐至少二亿棵左右，泡桐栽种面积增加到一千万亩以上。</a:t>
            </a:r>
          </a:p>
          <a:p>
            <a:r>
              <a:rPr lang="zh-CN" altLang="en-US" sz="2000">
                <a:ln w="3175">
                  <a:solidFill>
                    <a:schemeClr val="bg1"/>
                  </a:solidFill>
                </a:ln>
                <a:solidFill>
                  <a:srgbClr val="FF0000"/>
                </a:solidFill>
                <a:cs typeface="微软雅黑" panose="020B0503020204020204" charset="-122"/>
              </a:rPr>
              <a:t>“至少”与“左右”矛盾。</a:t>
            </a:r>
            <a:endParaRPr lang="zh-CN" altLang="en-US"/>
          </a:p>
          <a:p>
            <a:r>
              <a:rPr lang="zh-CN" altLang="en-US"/>
              <a:t>例3：和大熊猫一样享有“国宝”之称的丹顶鹤近年来成倍减少，目前仅存千余只。</a:t>
            </a:r>
          </a:p>
          <a:p>
            <a:pPr algn="l"/>
            <a:r>
              <a:rPr lang="zh-CN" altLang="en-US" sz="2000">
                <a:ln w="3175">
                  <a:solidFill>
                    <a:schemeClr val="bg1"/>
                  </a:solidFill>
                </a:ln>
                <a:solidFill>
                  <a:srgbClr val="FF0000"/>
                </a:solidFill>
                <a:cs typeface="微软雅黑" panose="020B0503020204020204" charset="-122"/>
              </a:rPr>
              <a:t>数量减少不能用倍数。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内容目录</a:t>
            </a:r>
          </a:p>
        </p:txBody>
      </p:sp>
      <p:sp>
        <p:nvSpPr>
          <p:cNvPr id="3" name="内容占位符 2"/>
          <p:cNvSpPr>
            <a:spLocks noGrp="1"/>
          </p:cNvSpPr>
          <p:nvPr>
            <p:ph idx="1"/>
          </p:nvPr>
        </p:nvSpPr>
        <p:spPr>
          <a:xfrm>
            <a:off x="372110" y="1096645"/>
            <a:ext cx="8441055" cy="5509260"/>
          </a:xfrm>
        </p:spPr>
        <p:txBody>
          <a:bodyPr>
            <a:normAutofit fontScale="92500"/>
          </a:bodyPr>
          <a:lstStyle/>
          <a:p>
            <a:r>
              <a:rPr lang="zh-CN" altLang="en-US"/>
              <a:t>一、考点聚集</a:t>
            </a:r>
          </a:p>
          <a:p>
            <a:r>
              <a:rPr lang="zh-CN" altLang="en-US"/>
              <a:t>二、审读关键词  轻松识病句</a:t>
            </a:r>
          </a:p>
          <a:p>
            <a:r>
              <a:rPr lang="en-US" altLang="zh-CN"/>
              <a:t>1.审读主干枝叶                2.审读两面词</a:t>
            </a:r>
          </a:p>
          <a:p>
            <a:r>
              <a:rPr lang="en-US" altLang="zh-CN"/>
              <a:t>3.审读并列成分                4.审读介词和连词</a:t>
            </a:r>
          </a:p>
          <a:p>
            <a:r>
              <a:rPr lang="en-US" altLang="zh-CN"/>
              <a:t>5.审读关联词                   6.审读否定词</a:t>
            </a:r>
          </a:p>
          <a:p>
            <a:r>
              <a:rPr lang="en-US" altLang="zh-CN"/>
              <a:t>7.审读尾部代词                8.审读数量词（短语）</a:t>
            </a:r>
          </a:p>
          <a:p>
            <a:r>
              <a:rPr lang="en-US" altLang="zh-CN"/>
              <a:t>9.审读</a:t>
            </a:r>
            <a:r>
              <a:rPr lang="zh-CN" altLang="en-US"/>
              <a:t>固定结构</a:t>
            </a:r>
            <a:r>
              <a:rPr lang="en-US" altLang="zh-CN"/>
              <a:t>                10.审读“的”“了”</a:t>
            </a:r>
          </a:p>
          <a:p>
            <a:r>
              <a:rPr lang="en-US" altLang="zh-CN"/>
              <a:t>11.审读“是”字句          12.审读多重定语和状语</a:t>
            </a:r>
          </a:p>
          <a:p>
            <a:r>
              <a:rPr lang="en-US" altLang="zh-CN"/>
              <a:t>13.审读文言词</a:t>
            </a:r>
          </a:p>
          <a:p>
            <a:r>
              <a:rPr lang="zh-CN" altLang="en-US"/>
              <a:t>三、达标检测</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特别提示：</a:t>
            </a:r>
          </a:p>
          <a:p>
            <a:r>
              <a:rPr lang="zh-CN" altLang="en-US"/>
              <a:t>1、“增长了”与“增长到”不同。</a:t>
            </a:r>
          </a:p>
          <a:p>
            <a:r>
              <a:rPr lang="zh-CN" altLang="en-US"/>
              <a:t>2、约数前不能用“至少、最多/高/低、超过、平均”一类词。</a:t>
            </a:r>
          </a:p>
          <a:p>
            <a:r>
              <a:rPr lang="zh-CN" altLang="en-US"/>
              <a:t>3、“降低、减少、缩小”等词不能用倍数。</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9.审读固定结构：</a:t>
            </a:r>
          </a:p>
        </p:txBody>
      </p:sp>
      <p:sp>
        <p:nvSpPr>
          <p:cNvPr id="3" name="内容占位符 2"/>
          <p:cNvSpPr>
            <a:spLocks noGrp="1"/>
          </p:cNvSpPr>
          <p:nvPr>
            <p:ph idx="1"/>
          </p:nvPr>
        </p:nvSpPr>
        <p:spPr/>
        <p:txBody>
          <a:bodyPr>
            <a:normAutofit lnSpcReduction="10000"/>
          </a:bodyPr>
          <a:lstStyle/>
          <a:p>
            <a:r>
              <a:rPr lang="zh-CN" altLang="en-US">
                <a:solidFill>
                  <a:srgbClr val="FF0000"/>
                </a:solidFill>
              </a:rPr>
              <a:t>看常见固定结构，判断是否杂糅 。</a:t>
            </a:r>
          </a:p>
          <a:p>
            <a:r>
              <a:rPr lang="zh-CN" altLang="en-US"/>
              <a:t>例1：美国进行军事打击的目的，是为了摧毁伊拉克生产大规模杀伤性武器的基地，还希望通过军事打击除掉萨达姆。</a:t>
            </a:r>
          </a:p>
          <a:p>
            <a:r>
              <a:rPr lang="zh-CN" altLang="en-US" sz="2000">
                <a:ln w="3175">
                  <a:solidFill>
                    <a:schemeClr val="bg1"/>
                  </a:solidFill>
                </a:ln>
                <a:solidFill>
                  <a:srgbClr val="FF0000"/>
                </a:solidFill>
                <a:cs typeface="微软雅黑" panose="020B0503020204020204" charset="-122"/>
              </a:rPr>
              <a:t>（“目的”和“为了”都表示“目的”，用语重复，必须删掉其中一个。）</a:t>
            </a:r>
            <a:endParaRPr lang="zh-CN" altLang="en-US"/>
          </a:p>
          <a:p>
            <a:r>
              <a:rPr lang="zh-CN" altLang="en-US"/>
              <a:t>例2：生态环境改善取得了显著的成绩的关键是与政府采取多种措施调动了农民退耕还林的积极性分不开的。</a:t>
            </a:r>
          </a:p>
          <a:p>
            <a:pPr algn="l"/>
            <a:r>
              <a:rPr lang="zh-CN" altLang="en-US" sz="2000">
                <a:ln w="3175">
                  <a:solidFill>
                    <a:schemeClr val="bg1"/>
                  </a:solidFill>
                </a:ln>
                <a:solidFill>
                  <a:srgbClr val="FF0000"/>
                </a:solidFill>
                <a:cs typeface="微软雅黑" panose="020B0503020204020204" charset="-122"/>
              </a:rPr>
              <a:t>（“关键是……”与“……是与……分不开的”两种句式杂糅在一起。）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ltLang="zh-CN"/>
          </a:p>
        </p:txBody>
      </p:sp>
      <p:sp>
        <p:nvSpPr>
          <p:cNvPr id="3" name="内容占位符 2"/>
          <p:cNvSpPr>
            <a:spLocks noGrp="1"/>
          </p:cNvSpPr>
          <p:nvPr>
            <p:ph idx="1"/>
          </p:nvPr>
        </p:nvSpPr>
        <p:spPr/>
        <p:txBody>
          <a:bodyPr>
            <a:normAutofit lnSpcReduction="20000"/>
          </a:bodyPr>
          <a:lstStyle/>
          <a:p>
            <a:r>
              <a:rPr lang="zh-CN" altLang="en-US"/>
              <a:t>杂糅格式小汇总</a:t>
            </a:r>
          </a:p>
          <a:p>
            <a:r>
              <a:rPr lang="zh-CN" altLang="en-US"/>
              <a:t>1、本着……为原则          </a:t>
            </a:r>
            <a:r>
              <a:rPr lang="zh-CN" altLang="en-US" sz="2000">
                <a:ln w="3175">
                  <a:solidFill>
                    <a:schemeClr val="bg1"/>
                  </a:solidFill>
                </a:ln>
                <a:solidFill>
                  <a:srgbClr val="FF0000"/>
                </a:solidFill>
                <a:cs typeface="微软雅黑" panose="020B0503020204020204" charset="-122"/>
              </a:rPr>
              <a:t>本着……原则；以……为原则</a:t>
            </a:r>
            <a:endParaRPr lang="zh-CN" altLang="en-US"/>
          </a:p>
          <a:p>
            <a:pPr algn="l"/>
            <a:r>
              <a:rPr lang="zh-CN" altLang="en-US"/>
              <a:t>2、以……即可                 </a:t>
            </a:r>
            <a:r>
              <a:rPr lang="zh-CN" altLang="en-US" sz="2000">
                <a:ln w="3175">
                  <a:solidFill>
                    <a:schemeClr val="bg1"/>
                  </a:solidFill>
                </a:ln>
                <a:solidFill>
                  <a:srgbClr val="FF0000"/>
                </a:solidFill>
                <a:cs typeface="微软雅黑" panose="020B0503020204020204" charset="-122"/>
              </a:rPr>
              <a:t>以……为宜；……即可</a:t>
            </a:r>
          </a:p>
          <a:p>
            <a:pPr algn="l"/>
            <a:r>
              <a:rPr lang="zh-CN" altLang="en-US"/>
              <a:t>3、是为了……为目的       </a:t>
            </a:r>
            <a:r>
              <a:rPr lang="zh-CN" altLang="en-US" sz="2000">
                <a:ln w="3175">
                  <a:solidFill>
                    <a:schemeClr val="bg1"/>
                  </a:solidFill>
                </a:ln>
                <a:solidFill>
                  <a:srgbClr val="FF0000"/>
                </a:solidFill>
                <a:cs typeface="微软雅黑" panose="020B0503020204020204" charset="-122"/>
              </a:rPr>
              <a:t>以……为目的的；是为了……</a:t>
            </a:r>
          </a:p>
          <a:p>
            <a:pPr algn="l"/>
            <a:r>
              <a:rPr lang="zh-CN" altLang="en-US"/>
              <a:t>4、对于……问题上          </a:t>
            </a:r>
            <a:r>
              <a:rPr lang="zh-CN" altLang="en-US" sz="2000">
                <a:ln w="3175">
                  <a:solidFill>
                    <a:schemeClr val="bg1"/>
                  </a:solidFill>
                </a:ln>
                <a:solidFill>
                  <a:srgbClr val="FF0000"/>
                </a:solidFill>
                <a:cs typeface="微软雅黑" panose="020B0503020204020204" charset="-122"/>
              </a:rPr>
              <a:t>对于……问题；在……问题上</a:t>
            </a:r>
          </a:p>
          <a:p>
            <a:pPr algn="l"/>
            <a:r>
              <a:rPr lang="zh-CN" altLang="en-US"/>
              <a:t>5、由于……下                 </a:t>
            </a:r>
            <a:r>
              <a:rPr lang="zh-CN" altLang="en-US" sz="2000">
                <a:ln w="3175">
                  <a:solidFill>
                    <a:schemeClr val="bg1"/>
                  </a:solidFill>
                </a:ln>
                <a:solidFill>
                  <a:srgbClr val="FF0000"/>
                </a:solidFill>
                <a:cs typeface="微软雅黑" panose="020B0503020204020204" charset="-122"/>
              </a:rPr>
              <a:t>由于……；在……下</a:t>
            </a:r>
          </a:p>
          <a:p>
            <a:pPr algn="l"/>
            <a:r>
              <a:rPr lang="zh-CN" altLang="en-US"/>
              <a:t>6、原因是……造成的       </a:t>
            </a:r>
            <a:r>
              <a:rPr lang="zh-CN" altLang="en-US" sz="2000">
                <a:ln w="3175">
                  <a:solidFill>
                    <a:schemeClr val="bg1"/>
                  </a:solidFill>
                </a:ln>
                <a:solidFill>
                  <a:srgbClr val="FF0000"/>
                </a:solidFill>
                <a:cs typeface="微软雅黑" panose="020B0503020204020204" charset="-122"/>
              </a:rPr>
              <a:t>原因是……；是由……造成的</a:t>
            </a:r>
          </a:p>
          <a:p>
            <a:pPr algn="l"/>
            <a:r>
              <a:rPr lang="zh-CN" altLang="en-US"/>
              <a:t>7、经过……下                 </a:t>
            </a:r>
            <a:r>
              <a:rPr lang="zh-CN" altLang="en-US" sz="2000">
                <a:ln w="3175">
                  <a:solidFill>
                    <a:schemeClr val="bg1"/>
                  </a:solidFill>
                </a:ln>
                <a:solidFill>
                  <a:srgbClr val="FF0000"/>
                </a:solidFill>
                <a:cs typeface="微软雅黑" panose="020B0503020204020204" charset="-122"/>
              </a:rPr>
              <a:t>经过……；在……下</a:t>
            </a:r>
          </a:p>
          <a:p>
            <a:r>
              <a:rPr lang="zh-CN" altLang="en-US"/>
              <a:t>8、是出于……决定的       </a:t>
            </a:r>
            <a:r>
              <a:rPr lang="zh-CN" altLang="en-US" sz="2000">
                <a:ln w="3175">
                  <a:solidFill>
                    <a:schemeClr val="bg1"/>
                  </a:solidFill>
                </a:ln>
                <a:solidFill>
                  <a:srgbClr val="FF0000"/>
                </a:solidFill>
                <a:cs typeface="微软雅黑" panose="020B0503020204020204" charset="-122"/>
              </a:rPr>
              <a:t>是出于……；是由……决定的</a:t>
            </a:r>
            <a:endParaRPr lang="zh-CN" altLang="en-US"/>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lnSpcReduction="10000"/>
          </a:bodyPr>
          <a:lstStyle/>
          <a:p>
            <a:pPr algn="l"/>
            <a:r>
              <a:rPr lang="zh-CN" altLang="en-US"/>
              <a:t>9、借口……为名                         </a:t>
            </a:r>
            <a:r>
              <a:rPr lang="zh-CN" altLang="en-US" sz="2000">
                <a:ln w="3175">
                  <a:solidFill>
                    <a:schemeClr val="bg1"/>
                  </a:solidFill>
                </a:ln>
                <a:solidFill>
                  <a:srgbClr val="FF0000"/>
                </a:solidFill>
                <a:cs typeface="微软雅黑" panose="020B0503020204020204" charset="-122"/>
              </a:rPr>
              <a:t>借口……；以……为名</a:t>
            </a:r>
          </a:p>
          <a:p>
            <a:pPr algn="l"/>
            <a:r>
              <a:rPr lang="zh-CN" altLang="en-US"/>
              <a:t>10、是因为……的原因                 </a:t>
            </a:r>
            <a:r>
              <a:rPr lang="zh-CN" altLang="en-US" sz="2000">
                <a:ln w="3175">
                  <a:solidFill>
                    <a:schemeClr val="bg1"/>
                  </a:solidFill>
                </a:ln>
                <a:solidFill>
                  <a:srgbClr val="FF0000"/>
                </a:solidFill>
                <a:cs typeface="微软雅黑" panose="020B0503020204020204" charset="-122"/>
              </a:rPr>
              <a:t>是因为……；……是原因</a:t>
            </a:r>
          </a:p>
          <a:p>
            <a:pPr algn="l"/>
            <a:r>
              <a:rPr lang="zh-CN" altLang="en-US"/>
              <a:t>11、有……组成                           </a:t>
            </a:r>
            <a:r>
              <a:rPr lang="zh-CN" altLang="en-US" sz="2000">
                <a:ln w="3175">
                  <a:solidFill>
                    <a:schemeClr val="bg1"/>
                  </a:solidFill>
                </a:ln>
                <a:solidFill>
                  <a:srgbClr val="FF0000"/>
                </a:solidFill>
                <a:cs typeface="微软雅黑" panose="020B0503020204020204" charset="-122"/>
              </a:rPr>
              <a:t>有……；由……组成</a:t>
            </a:r>
          </a:p>
          <a:p>
            <a:pPr algn="l"/>
            <a:r>
              <a:rPr lang="zh-CN" altLang="en-US"/>
              <a:t>12、靠的是……取得的                 </a:t>
            </a:r>
            <a:r>
              <a:rPr lang="zh-CN" altLang="en-US" sz="2000">
                <a:ln w="3175">
                  <a:solidFill>
                    <a:schemeClr val="bg1"/>
                  </a:solidFill>
                </a:ln>
                <a:solidFill>
                  <a:srgbClr val="FF0000"/>
                </a:solidFill>
                <a:cs typeface="微软雅黑" panose="020B0503020204020204" charset="-122"/>
              </a:rPr>
              <a:t>靠的是……；是……取得的</a:t>
            </a:r>
          </a:p>
          <a:p>
            <a:pPr algn="l"/>
            <a:r>
              <a:rPr lang="zh-CN" altLang="en-US"/>
              <a:t>13、关键在于……是十分重要的  </a:t>
            </a:r>
            <a:r>
              <a:rPr lang="zh-CN" altLang="en-US" sz="2000">
                <a:ln w="3175">
                  <a:solidFill>
                    <a:schemeClr val="bg1"/>
                  </a:solidFill>
                </a:ln>
                <a:solidFill>
                  <a:srgbClr val="FF0000"/>
                </a:solidFill>
                <a:cs typeface="微软雅黑" panose="020B0503020204020204" charset="-122"/>
              </a:rPr>
              <a:t>  关键在于……；……是十分重要的</a:t>
            </a:r>
          </a:p>
          <a:p>
            <a:pPr algn="l"/>
            <a:r>
              <a:rPr lang="zh-CN" altLang="en-US"/>
              <a:t>14、围绕以……为中心                 </a:t>
            </a:r>
            <a:r>
              <a:rPr lang="zh-CN" altLang="en-US" sz="2000">
                <a:ln w="3175">
                  <a:solidFill>
                    <a:schemeClr val="bg1"/>
                  </a:solidFill>
                </a:ln>
                <a:solidFill>
                  <a:srgbClr val="FF0000"/>
                </a:solidFill>
                <a:cs typeface="微软雅黑" panose="020B0503020204020204" charset="-122"/>
              </a:rPr>
              <a:t> 围绕……中心；以……为中心</a:t>
            </a:r>
          </a:p>
          <a:p>
            <a:pPr algn="l"/>
            <a:r>
              <a:rPr lang="zh-CN" altLang="en-US"/>
              <a:t>15、大多以……为主                     </a:t>
            </a:r>
            <a:r>
              <a:rPr lang="zh-CN" altLang="en-US" sz="2000">
                <a:ln w="3175">
                  <a:solidFill>
                    <a:schemeClr val="bg1"/>
                  </a:solidFill>
                </a:ln>
                <a:solidFill>
                  <a:srgbClr val="FF0000"/>
                </a:solidFill>
                <a:cs typeface="微软雅黑" panose="020B0503020204020204" charset="-122"/>
              </a:rPr>
              <a:t>大多是……；以……为主</a:t>
            </a:r>
          </a:p>
          <a:p>
            <a:pPr algn="l"/>
            <a:r>
              <a:rPr lang="zh-CN" altLang="en-US"/>
              <a:t>16、成分是……配制而成的          </a:t>
            </a:r>
            <a:r>
              <a:rPr lang="zh-CN" altLang="en-US" sz="2000">
                <a:ln w="3175">
                  <a:solidFill>
                    <a:schemeClr val="bg1"/>
                  </a:solidFill>
                </a:ln>
                <a:solidFill>
                  <a:srgbClr val="FF0000"/>
                </a:solidFill>
                <a:cs typeface="微软雅黑" panose="020B0503020204020204" charset="-122"/>
              </a:rPr>
              <a:t>成分是……；由……配置而成的</a:t>
            </a:r>
          </a:p>
          <a:p>
            <a:pPr algn="l"/>
            <a:r>
              <a:rPr lang="zh-CN" altLang="en-US"/>
              <a:t>17、是由于……的结果                 </a:t>
            </a:r>
            <a:r>
              <a:rPr lang="zh-CN" altLang="en-US" sz="2000">
                <a:ln w="3175">
                  <a:solidFill>
                    <a:schemeClr val="bg1"/>
                  </a:solidFill>
                </a:ln>
                <a:solidFill>
                  <a:srgbClr val="FF0000"/>
                </a:solidFill>
                <a:cs typeface="微软雅黑" panose="020B0503020204020204" charset="-122"/>
              </a:rPr>
              <a:t>是由于……；是……的结果</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10.审读“的”“了”：</a:t>
            </a:r>
          </a:p>
        </p:txBody>
      </p:sp>
      <p:sp>
        <p:nvSpPr>
          <p:cNvPr id="3" name="内容占位符 2"/>
          <p:cNvSpPr>
            <a:spLocks noGrp="1"/>
          </p:cNvSpPr>
          <p:nvPr>
            <p:ph idx="1"/>
          </p:nvPr>
        </p:nvSpPr>
        <p:spPr>
          <a:xfrm>
            <a:off x="372110" y="1384300"/>
            <a:ext cx="8441055" cy="5167630"/>
          </a:xfrm>
        </p:spPr>
        <p:txBody>
          <a:bodyPr/>
          <a:lstStyle/>
          <a:p>
            <a:r>
              <a:rPr lang="zh-CN" altLang="en-US">
                <a:solidFill>
                  <a:srgbClr val="FF0000"/>
                </a:solidFill>
              </a:rPr>
              <a:t>注意“的”“了”的区别。</a:t>
            </a:r>
            <a:r>
              <a:rPr lang="en-US" altLang="zh-CN">
                <a:solidFill>
                  <a:srgbClr val="FF0000"/>
                </a:solidFill>
              </a:rPr>
              <a:t>“</a:t>
            </a:r>
            <a:r>
              <a:rPr lang="zh-CN" altLang="en-US">
                <a:solidFill>
                  <a:srgbClr val="FF0000"/>
                </a:solidFill>
              </a:rPr>
              <a:t>的</a:t>
            </a:r>
            <a:r>
              <a:rPr lang="en-US" altLang="zh-CN">
                <a:solidFill>
                  <a:srgbClr val="FF0000"/>
                </a:solidFill>
              </a:rPr>
              <a:t>”</a:t>
            </a:r>
            <a:r>
              <a:rPr lang="zh-CN" altLang="en-US">
                <a:solidFill>
                  <a:srgbClr val="FF0000"/>
                </a:solidFill>
              </a:rPr>
              <a:t>是定语的标志，中心词是后面的名词或代词；</a:t>
            </a:r>
            <a:r>
              <a:rPr lang="en-US" altLang="zh-CN">
                <a:solidFill>
                  <a:srgbClr val="FF0000"/>
                </a:solidFill>
              </a:rPr>
              <a:t>“</a:t>
            </a:r>
            <a:r>
              <a:rPr lang="zh-CN" altLang="en-US">
                <a:solidFill>
                  <a:srgbClr val="FF0000"/>
                </a:solidFill>
              </a:rPr>
              <a:t>了</a:t>
            </a:r>
            <a:r>
              <a:rPr lang="en-US" altLang="zh-CN">
                <a:solidFill>
                  <a:srgbClr val="FF0000"/>
                </a:solidFill>
              </a:rPr>
              <a:t>”</a:t>
            </a:r>
            <a:r>
              <a:rPr lang="zh-CN" altLang="en-US">
                <a:solidFill>
                  <a:srgbClr val="FF0000"/>
                </a:solidFill>
              </a:rPr>
              <a:t>通常用在动词谓语的后面。</a:t>
            </a:r>
          </a:p>
          <a:p>
            <a:r>
              <a:rPr lang="zh-CN" altLang="en-US"/>
              <a:t>例1：无线信息高速公路具有</a:t>
            </a:r>
            <a:r>
              <a:rPr lang="zh-CN" altLang="en-US">
                <a:solidFill>
                  <a:schemeClr val="bg1"/>
                </a:solidFill>
              </a:rPr>
              <a:t>了</a:t>
            </a:r>
            <a:r>
              <a:rPr lang="zh-CN" altLang="en-US"/>
              <a:t>“实时在线”、“按量计费”、“快捷登陆”、“高速传输”、"自如切换"的优点正适合大多数移动互联的应用。</a:t>
            </a:r>
          </a:p>
          <a:p>
            <a:pPr algn="l"/>
            <a:r>
              <a:rPr lang="zh-CN" altLang="en-US" sz="2000">
                <a:ln w="3175">
                  <a:solidFill>
                    <a:schemeClr val="bg1"/>
                  </a:solidFill>
                </a:ln>
                <a:solidFill>
                  <a:srgbClr val="FF0000"/>
                </a:solidFill>
                <a:cs typeface="微软雅黑" panose="020B0503020204020204" charset="-122"/>
              </a:rPr>
              <a:t>（把"了"改为"的"）</a:t>
            </a:r>
          </a:p>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11.审读“是”字句：</a:t>
            </a:r>
          </a:p>
        </p:txBody>
      </p:sp>
      <p:sp>
        <p:nvSpPr>
          <p:cNvPr id="3" name="内容占位符 2"/>
          <p:cNvSpPr>
            <a:spLocks noGrp="1"/>
          </p:cNvSpPr>
          <p:nvPr>
            <p:ph idx="1"/>
          </p:nvPr>
        </p:nvSpPr>
        <p:spPr/>
        <p:txBody>
          <a:bodyPr/>
          <a:lstStyle/>
          <a:p>
            <a:r>
              <a:rPr lang="zh-CN" altLang="en-US">
                <a:solidFill>
                  <a:srgbClr val="FF0000"/>
                </a:solidFill>
              </a:rPr>
              <a:t>出现判断词“是”的句子要注意</a:t>
            </a:r>
          </a:p>
          <a:p>
            <a:r>
              <a:rPr lang="zh-CN" altLang="en-US"/>
              <a:t>例1:摆在我们翻译工作者面前的任务是如何提高翻译质量的问题。</a:t>
            </a:r>
          </a:p>
          <a:p>
            <a:pPr algn="l"/>
            <a:r>
              <a:rPr lang="zh-CN" altLang="en-US" sz="2000">
                <a:ln w="3175">
                  <a:solidFill>
                    <a:schemeClr val="bg1"/>
                  </a:solidFill>
                </a:ln>
                <a:solidFill>
                  <a:srgbClr val="FF0000"/>
                </a:solidFill>
                <a:cs typeface="微软雅黑" panose="020B0503020204020204" charset="-122"/>
              </a:rPr>
              <a:t>这一句的主干是“任务是问题”，显然判断不当，可将“任务”去掉。</a:t>
            </a:r>
          </a:p>
          <a:p>
            <a:r>
              <a:rPr lang="zh-CN" altLang="en-US">
                <a:sym typeface="+mn-ea"/>
              </a:rPr>
              <a:t>例</a:t>
            </a:r>
            <a:r>
              <a:rPr lang="en-US" altLang="zh-CN">
                <a:sym typeface="+mn-ea"/>
              </a:rPr>
              <a:t>2</a:t>
            </a:r>
            <a:r>
              <a:rPr lang="zh-CN" altLang="en-US">
                <a:sym typeface="+mn-ea"/>
              </a:rPr>
              <a:t>:</a:t>
            </a:r>
            <a:r>
              <a:rPr lang="zh-CN" altLang="en-US"/>
              <a:t>秋天的北京是美丽的季节。</a:t>
            </a:r>
          </a:p>
          <a:p>
            <a:pPr algn="l"/>
            <a:r>
              <a:rPr lang="zh-CN" altLang="en-US" sz="2000">
                <a:ln w="3175">
                  <a:solidFill>
                    <a:schemeClr val="bg1"/>
                  </a:solidFill>
                </a:ln>
                <a:solidFill>
                  <a:srgbClr val="FF0000"/>
                </a:solidFill>
                <a:cs typeface="微软雅黑" panose="020B0503020204020204" charset="-122"/>
              </a:rPr>
              <a:t>（这是因为语序不当而造成主宾意义不当的，应将“秋天的北京”改为“北京的秋天”）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12.审读多重定语和状语：</a:t>
            </a:r>
          </a:p>
        </p:txBody>
      </p:sp>
      <p:sp>
        <p:nvSpPr>
          <p:cNvPr id="3" name="内容占位符 2"/>
          <p:cNvSpPr>
            <a:spLocks noGrp="1"/>
          </p:cNvSpPr>
          <p:nvPr>
            <p:ph idx="1"/>
          </p:nvPr>
        </p:nvSpPr>
        <p:spPr/>
        <p:txBody>
          <a:bodyPr>
            <a:normAutofit fontScale="90000"/>
          </a:bodyPr>
          <a:lstStyle/>
          <a:p>
            <a:r>
              <a:rPr lang="zh-CN" altLang="en-US">
                <a:solidFill>
                  <a:srgbClr val="FF0000"/>
                </a:solidFill>
              </a:rPr>
              <a:t>注意多层定语和状语，看语序、歧义。</a:t>
            </a:r>
          </a:p>
          <a:p>
            <a:r>
              <a:rPr lang="zh-CN" altLang="en-US"/>
              <a:t>例1：优秀共产党员，著名爱国将领吉鸿昌的女儿吉瑞芝给我们作了一个生动的报告会。</a:t>
            </a:r>
          </a:p>
          <a:p>
            <a:r>
              <a:rPr lang="zh-CN" altLang="en-US" sz="2000">
                <a:ln w="3175">
                  <a:solidFill>
                    <a:schemeClr val="bg1"/>
                  </a:solidFill>
                </a:ln>
                <a:solidFill>
                  <a:srgbClr val="FF0000"/>
                </a:solidFill>
                <a:cs typeface="微软雅黑" panose="020B0503020204020204" charset="-122"/>
              </a:rPr>
              <a:t>（“优秀共产党员”应移到“女儿”后）</a:t>
            </a:r>
            <a:endParaRPr lang="zh-CN" altLang="en-US"/>
          </a:p>
          <a:p>
            <a:r>
              <a:rPr lang="zh-CN" altLang="en-US"/>
              <a:t>例2：两个目击者在现场捡到的子弹壳对破案起到了关键性的作用。</a:t>
            </a:r>
          </a:p>
          <a:p>
            <a:r>
              <a:rPr lang="zh-CN" altLang="en-US" sz="2000">
                <a:ln w="3175">
                  <a:solidFill>
                    <a:schemeClr val="bg1"/>
                  </a:solidFill>
                </a:ln>
                <a:solidFill>
                  <a:srgbClr val="FF0000"/>
                </a:solidFill>
                <a:cs typeface="微软雅黑" panose="020B0503020204020204" charset="-122"/>
              </a:rPr>
              <a:t>“两个”可以修饰“目击者”也可以修饰“子弹壳”，造成歧义</a:t>
            </a:r>
            <a:endParaRPr lang="zh-CN" altLang="en-US"/>
          </a:p>
          <a:p>
            <a:r>
              <a:rPr lang="zh-CN" altLang="en-US"/>
              <a:t>例3：我们顺利地按照老张头画的那张简图找到了住在莫愁新寓的案件目击者。</a:t>
            </a:r>
          </a:p>
          <a:p>
            <a:pPr algn="l"/>
            <a:r>
              <a:rPr lang="zh-CN" altLang="en-US" sz="2000">
                <a:ln w="3175">
                  <a:solidFill>
                    <a:schemeClr val="bg1"/>
                  </a:solidFill>
                </a:ln>
                <a:solidFill>
                  <a:srgbClr val="FF0000"/>
                </a:solidFill>
                <a:cs typeface="微软雅黑" panose="020B0503020204020204" charset="-122"/>
              </a:rPr>
              <a:t>该句“顺利地”应移至“简图”后。</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13.审读文言词：</a:t>
            </a:r>
          </a:p>
        </p:txBody>
      </p:sp>
      <p:sp>
        <p:nvSpPr>
          <p:cNvPr id="3" name="内容占位符 2"/>
          <p:cNvSpPr>
            <a:spLocks noGrp="1"/>
          </p:cNvSpPr>
          <p:nvPr>
            <p:ph idx="1"/>
          </p:nvPr>
        </p:nvSpPr>
        <p:spPr/>
        <p:txBody>
          <a:bodyPr>
            <a:normAutofit lnSpcReduction="20000"/>
          </a:bodyPr>
          <a:lstStyle/>
          <a:p>
            <a:r>
              <a:rPr lang="zh-CN" altLang="en-US">
                <a:solidFill>
                  <a:srgbClr val="FF0000"/>
                </a:solidFill>
              </a:rPr>
              <a:t>文言词言简意赅，但是一不小心就会造成语义重复。</a:t>
            </a:r>
          </a:p>
          <a:p>
            <a:r>
              <a:rPr lang="zh-CN" altLang="en-US"/>
              <a:t>例1：这些问题，可以交诸于司法部门来解决。</a:t>
            </a:r>
          </a:p>
          <a:p>
            <a:r>
              <a:rPr lang="zh-CN" altLang="en-US" sz="2000">
                <a:ln w="3175">
                  <a:solidFill>
                    <a:schemeClr val="bg1"/>
                  </a:solidFill>
                </a:ln>
                <a:solidFill>
                  <a:srgbClr val="FF0000"/>
                </a:solidFill>
                <a:cs typeface="微软雅黑" panose="020B0503020204020204" charset="-122"/>
              </a:rPr>
              <a:t>“诸”是兼词，相当于“之于”，后面不能再加“于”。</a:t>
            </a:r>
            <a:endParaRPr lang="zh-CN" altLang="en-US"/>
          </a:p>
          <a:p>
            <a:r>
              <a:rPr lang="zh-CN" altLang="en-US"/>
              <a:t>例2：这家服装厂生产的服装，无论用料、款式还是包装，都可以堪称全国一流。</a:t>
            </a:r>
          </a:p>
          <a:p>
            <a:r>
              <a:rPr lang="zh-CN" altLang="en-US" sz="2000">
                <a:ln w="3175">
                  <a:solidFill>
                    <a:schemeClr val="bg1"/>
                  </a:solidFill>
                </a:ln>
                <a:solidFill>
                  <a:srgbClr val="FF0000"/>
                </a:solidFill>
                <a:cs typeface="微软雅黑" panose="020B0503020204020204" charset="-122"/>
              </a:rPr>
              <a:t>“堪称”中的“堪”就是“可以”的意思。</a:t>
            </a:r>
            <a:endParaRPr lang="zh-CN" altLang="en-US"/>
          </a:p>
          <a:p>
            <a:r>
              <a:rPr lang="zh-CN" altLang="en-US"/>
              <a:t>例3：他有相当实力，但信心不足，生怕被别人贻笑大方。</a:t>
            </a:r>
          </a:p>
          <a:p>
            <a:pPr algn="l"/>
            <a:r>
              <a:rPr lang="zh-CN" altLang="en-US" sz="2000">
                <a:ln w="3175">
                  <a:solidFill>
                    <a:schemeClr val="bg1"/>
                  </a:solidFill>
                </a:ln>
                <a:solidFill>
                  <a:srgbClr val="FF0000"/>
                </a:solidFill>
                <a:cs typeface="微软雅黑" panose="020B0503020204020204" charset="-122"/>
              </a:rPr>
              <a:t>“贻笑大方”含有“被别人”的意思。</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652780"/>
            <a:ext cx="7886700" cy="731520"/>
          </a:xfrm>
        </p:spPr>
        <p:txBody>
          <a:bodyPr>
            <a:noAutofit/>
          </a:bodyPr>
          <a:lstStyle/>
          <a:p>
            <a:r>
              <a:rPr lang="zh-CN" altLang="en-US" sz="2000">
                <a:solidFill>
                  <a:schemeClr val="bg1"/>
                </a:solidFill>
                <a:sym typeface="+mn-ea"/>
              </a:rPr>
              <a:t>掌握一定数量的文言词是辨析这类语病的关键，常见的文言语病有：</a:t>
            </a:r>
          </a:p>
        </p:txBody>
      </p:sp>
      <p:sp>
        <p:nvSpPr>
          <p:cNvPr id="3" name="内容占位符 2"/>
          <p:cNvSpPr>
            <a:spLocks noGrp="1"/>
          </p:cNvSpPr>
          <p:nvPr>
            <p:ph idx="1"/>
          </p:nvPr>
        </p:nvSpPr>
        <p:spPr/>
        <p:txBody>
          <a:bodyPr/>
          <a:lstStyle/>
          <a:p>
            <a:pPr>
              <a:lnSpc>
                <a:spcPct val="170000"/>
              </a:lnSpc>
            </a:pPr>
            <a:r>
              <a:rPr lang="zh-CN" altLang="en-US"/>
              <a:t>来</a:t>
            </a:r>
            <a:r>
              <a:rPr lang="zh-CN" altLang="en-US" sz="2000">
                <a:ln w="3175">
                  <a:solidFill>
                    <a:schemeClr val="bg1"/>
                  </a:solidFill>
                </a:ln>
                <a:solidFill>
                  <a:srgbClr val="FF0000"/>
                </a:solidFill>
                <a:cs typeface="微软雅黑" panose="020B0503020204020204" charset="-122"/>
              </a:rPr>
              <a:t>自</a:t>
            </a:r>
            <a:r>
              <a:rPr lang="zh-CN" altLang="en-US"/>
              <a:t>于，诉</a:t>
            </a:r>
            <a:r>
              <a:rPr lang="zh-CN" altLang="en-US" sz="2000">
                <a:ln w="3175">
                  <a:solidFill>
                    <a:schemeClr val="bg1"/>
                  </a:solidFill>
                </a:ln>
                <a:solidFill>
                  <a:srgbClr val="FF0000"/>
                </a:solidFill>
                <a:cs typeface="微软雅黑" panose="020B0503020204020204" charset="-122"/>
              </a:rPr>
              <a:t>诸</a:t>
            </a:r>
            <a:r>
              <a:rPr lang="zh-CN" altLang="en-US"/>
              <a:t>于，报</a:t>
            </a:r>
            <a:r>
              <a:rPr lang="zh-CN" altLang="en-US" sz="2000">
                <a:ln w="3175">
                  <a:solidFill>
                    <a:schemeClr val="bg1"/>
                  </a:solidFill>
                </a:ln>
                <a:solidFill>
                  <a:srgbClr val="FF0000"/>
                </a:solidFill>
                <a:cs typeface="微软雅黑" panose="020B0503020204020204" charset="-122"/>
              </a:rPr>
              <a:t>刊</a:t>
            </a:r>
            <a:r>
              <a:rPr lang="zh-CN" altLang="en-US"/>
              <a:t>杂志，差别</a:t>
            </a:r>
            <a:r>
              <a:rPr lang="zh-CN" altLang="en-US" sz="2000">
                <a:ln w="3175">
                  <a:solidFill>
                    <a:schemeClr val="bg1"/>
                  </a:solidFill>
                </a:ln>
                <a:solidFill>
                  <a:srgbClr val="FF0000"/>
                </a:solidFill>
                <a:cs typeface="微软雅黑" panose="020B0503020204020204" charset="-122"/>
              </a:rPr>
              <a:t>悬殊</a:t>
            </a:r>
            <a:r>
              <a:rPr lang="zh-CN" altLang="en-US"/>
              <a:t>很大，优秀的</a:t>
            </a:r>
            <a:r>
              <a:rPr lang="zh-CN" altLang="en-US" sz="2000">
                <a:ln w="3175">
                  <a:solidFill>
                    <a:schemeClr val="bg1"/>
                  </a:solidFill>
                </a:ln>
                <a:solidFill>
                  <a:srgbClr val="FF0000"/>
                </a:solidFill>
                <a:cs typeface="微软雅黑" panose="020B0503020204020204" charset="-122"/>
              </a:rPr>
              <a:t>美</a:t>
            </a:r>
            <a:r>
              <a:rPr lang="zh-CN" altLang="en-US"/>
              <a:t>德，这</a:t>
            </a:r>
            <a:r>
              <a:rPr lang="zh-CN" altLang="en-US" sz="2000">
                <a:ln w="3175">
                  <a:solidFill>
                    <a:schemeClr val="bg1"/>
                  </a:solidFill>
                </a:ln>
                <a:solidFill>
                  <a:srgbClr val="FF0000"/>
                </a:solidFill>
                <a:cs typeface="微软雅黑" panose="020B0503020204020204" charset="-122"/>
              </a:rPr>
              <a:t>其</a:t>
            </a:r>
            <a:r>
              <a:rPr lang="zh-CN" altLang="en-US"/>
              <a:t>间，涉</a:t>
            </a:r>
            <a:r>
              <a:rPr lang="zh-CN" altLang="en-US" sz="2000">
                <a:ln w="3175">
                  <a:solidFill>
                    <a:schemeClr val="bg1"/>
                  </a:solidFill>
                </a:ln>
                <a:solidFill>
                  <a:srgbClr val="FF0000"/>
                </a:solidFill>
                <a:cs typeface="微软雅黑" panose="020B0503020204020204" charset="-122"/>
              </a:rPr>
              <a:t>及</a:t>
            </a:r>
            <a:r>
              <a:rPr lang="zh-CN" altLang="en-US"/>
              <a:t>到，国</a:t>
            </a:r>
            <a:r>
              <a:rPr lang="zh-CN" altLang="en-US" sz="2000">
                <a:ln w="3175">
                  <a:solidFill>
                    <a:schemeClr val="bg1"/>
                  </a:solidFill>
                </a:ln>
                <a:solidFill>
                  <a:srgbClr val="FF0000"/>
                </a:solidFill>
                <a:cs typeface="微软雅黑" panose="020B0503020204020204" charset="-122"/>
              </a:rPr>
              <a:t>际</a:t>
            </a:r>
            <a:r>
              <a:rPr lang="zh-CN" altLang="en-US"/>
              <a:t>间，无数</a:t>
            </a:r>
            <a:r>
              <a:rPr lang="zh-CN" altLang="en-US" sz="2000">
                <a:ln w="3175">
                  <a:solidFill>
                    <a:schemeClr val="bg1"/>
                  </a:solidFill>
                </a:ln>
                <a:solidFill>
                  <a:srgbClr val="FF0000"/>
                </a:solidFill>
                <a:cs typeface="微软雅黑" panose="020B0503020204020204" charset="-122"/>
              </a:rPr>
              <a:t>莘莘</a:t>
            </a:r>
            <a:r>
              <a:rPr lang="zh-CN" altLang="en-US"/>
              <a:t>学子，胜利</a:t>
            </a:r>
            <a:r>
              <a:rPr lang="zh-CN" altLang="en-US" sz="2000">
                <a:ln w="3175">
                  <a:solidFill>
                    <a:schemeClr val="bg1"/>
                  </a:solidFill>
                </a:ln>
                <a:solidFill>
                  <a:srgbClr val="FF0000"/>
                </a:solidFill>
                <a:cs typeface="微软雅黑" panose="020B0503020204020204" charset="-122"/>
              </a:rPr>
              <a:t>凯旋</a:t>
            </a:r>
            <a:r>
              <a:rPr lang="zh-CN" altLang="en-US"/>
              <a:t>而归，互相</a:t>
            </a:r>
            <a:r>
              <a:rPr lang="zh-CN" altLang="en-US" sz="2000">
                <a:ln w="3175">
                  <a:solidFill>
                    <a:schemeClr val="bg1"/>
                  </a:solidFill>
                </a:ln>
                <a:solidFill>
                  <a:srgbClr val="FF0000"/>
                </a:solidFill>
                <a:cs typeface="微软雅黑" panose="020B0503020204020204" charset="-122"/>
              </a:rPr>
              <a:t>拥</a:t>
            </a:r>
            <a:r>
              <a:rPr lang="zh-CN" altLang="en-US"/>
              <a:t>挤，互相</a:t>
            </a:r>
            <a:r>
              <a:rPr lang="zh-CN" altLang="en-US" sz="2000">
                <a:ln w="3175">
                  <a:solidFill>
                    <a:schemeClr val="bg1"/>
                  </a:solidFill>
                </a:ln>
                <a:solidFill>
                  <a:srgbClr val="FF0000"/>
                </a:solidFill>
                <a:cs typeface="微软雅黑" panose="020B0503020204020204" charset="-122"/>
              </a:rPr>
              <a:t>厮</a:t>
            </a:r>
            <a:r>
              <a:rPr lang="zh-CN" altLang="en-US"/>
              <a:t>打，</a:t>
            </a:r>
            <a:r>
              <a:rPr lang="zh-CN" altLang="en-US" sz="2000">
                <a:ln w="3175">
                  <a:solidFill>
                    <a:schemeClr val="bg1"/>
                  </a:solidFill>
                </a:ln>
                <a:solidFill>
                  <a:srgbClr val="FF0000"/>
                </a:solidFill>
                <a:cs typeface="微软雅黑" panose="020B0503020204020204" charset="-122"/>
              </a:rPr>
              <a:t>破天荒</a:t>
            </a:r>
            <a:r>
              <a:rPr lang="zh-CN" altLang="en-US"/>
              <a:t>第一次，非常/</a:t>
            </a:r>
            <a:r>
              <a:rPr lang="zh-CN" altLang="en-US" sz="2000">
                <a:ln w="3175">
                  <a:solidFill>
                    <a:schemeClr val="bg1"/>
                  </a:solidFill>
                </a:ln>
                <a:solidFill>
                  <a:srgbClr val="FF0000"/>
                </a:solidFill>
                <a:cs typeface="微软雅黑" panose="020B0503020204020204" charset="-122"/>
              </a:rPr>
              <a:t>雪</a:t>
            </a:r>
            <a:r>
              <a:rPr lang="zh-CN" altLang="en-US"/>
              <a:t>白/</a:t>
            </a:r>
            <a:r>
              <a:rPr lang="zh-CN" altLang="en-US" sz="2000">
                <a:ln w="3175">
                  <a:solidFill>
                    <a:schemeClr val="bg1"/>
                  </a:solidFill>
                </a:ln>
                <a:solidFill>
                  <a:srgbClr val="FF0000"/>
                </a:solidFill>
                <a:cs typeface="微软雅黑" panose="020B0503020204020204" charset="-122"/>
              </a:rPr>
              <a:t>严</a:t>
            </a:r>
            <a:r>
              <a:rPr lang="zh-CN" altLang="en-US"/>
              <a:t>寒/</a:t>
            </a:r>
            <a:r>
              <a:rPr lang="zh-CN" altLang="en-US" sz="2000">
                <a:ln w="3175">
                  <a:solidFill>
                    <a:schemeClr val="bg1"/>
                  </a:solidFill>
                </a:ln>
                <a:solidFill>
                  <a:srgbClr val="FF0000"/>
                </a:solidFill>
                <a:cs typeface="微软雅黑" panose="020B0503020204020204" charset="-122"/>
              </a:rPr>
              <a:t>酷</a:t>
            </a:r>
            <a:r>
              <a:rPr lang="zh-CN" altLang="en-US"/>
              <a:t>暑/</a:t>
            </a:r>
            <a:r>
              <a:rPr lang="zh-CN" altLang="en-US" sz="2000">
                <a:ln w="3175">
                  <a:solidFill>
                    <a:schemeClr val="bg1"/>
                  </a:solidFill>
                </a:ln>
                <a:solidFill>
                  <a:srgbClr val="FF0000"/>
                </a:solidFill>
                <a:cs typeface="微软雅黑" panose="020B0503020204020204" charset="-122"/>
              </a:rPr>
              <a:t>酷</a:t>
            </a:r>
            <a:r>
              <a:rPr lang="zh-CN" altLang="en-US"/>
              <a:t>爱/</a:t>
            </a:r>
            <a:r>
              <a:rPr lang="zh-CN" altLang="en-US" sz="2000">
                <a:ln w="3175">
                  <a:solidFill>
                    <a:schemeClr val="bg1"/>
                  </a:solidFill>
                </a:ln>
                <a:solidFill>
                  <a:srgbClr val="FF0000"/>
                </a:solidFill>
                <a:cs typeface="微软雅黑" panose="020B0503020204020204" charset="-122"/>
              </a:rPr>
              <a:t>至</a:t>
            </a:r>
            <a:r>
              <a:rPr lang="zh-CN" altLang="en-US"/>
              <a:t>关，十分</a:t>
            </a:r>
            <a:r>
              <a:rPr lang="zh-CN" altLang="en-US" sz="2000">
                <a:ln w="3175">
                  <a:solidFill>
                    <a:schemeClr val="bg1"/>
                  </a:solidFill>
                </a:ln>
                <a:solidFill>
                  <a:srgbClr val="FF0000"/>
                </a:solidFill>
                <a:cs typeface="微软雅黑" panose="020B0503020204020204" charset="-122"/>
              </a:rPr>
              <a:t>炎</a:t>
            </a:r>
            <a:r>
              <a:rPr lang="zh-CN" altLang="en-US"/>
              <a:t>热，十分</a:t>
            </a:r>
            <a:r>
              <a:rPr lang="zh-CN" altLang="en-US" sz="2000">
                <a:ln w="3175">
                  <a:solidFill>
                    <a:schemeClr val="bg1"/>
                  </a:solidFill>
                </a:ln>
                <a:solidFill>
                  <a:srgbClr val="FF0000"/>
                </a:solidFill>
                <a:cs typeface="微软雅黑" panose="020B0503020204020204" charset="-122"/>
              </a:rPr>
              <a:t>罕</a:t>
            </a:r>
            <a:r>
              <a:rPr lang="zh-CN" altLang="en-US"/>
              <a:t>见，，过高</a:t>
            </a:r>
            <a:r>
              <a:rPr lang="zh-CN" altLang="en-US" sz="2000">
                <a:ln w="3175">
                  <a:solidFill>
                    <a:schemeClr val="bg1"/>
                  </a:solidFill>
                </a:ln>
                <a:solidFill>
                  <a:srgbClr val="FF0000"/>
                </a:solidFill>
                <a:cs typeface="微软雅黑" panose="020B0503020204020204" charset="-122"/>
              </a:rPr>
              <a:t>奢</a:t>
            </a:r>
            <a:r>
              <a:rPr lang="zh-CN" altLang="en-US"/>
              <a:t>望，过分</a:t>
            </a:r>
            <a:r>
              <a:rPr lang="zh-CN" altLang="en-US" sz="2000">
                <a:ln w="3175">
                  <a:solidFill>
                    <a:schemeClr val="bg1"/>
                  </a:solidFill>
                </a:ln>
                <a:solidFill>
                  <a:srgbClr val="FF0000"/>
                </a:solidFill>
                <a:cs typeface="微软雅黑" panose="020B0503020204020204" charset="-122"/>
              </a:rPr>
              <a:t>苛</a:t>
            </a:r>
            <a:r>
              <a:rPr lang="zh-CN" altLang="en-US"/>
              <a:t>求，无故</a:t>
            </a:r>
            <a:r>
              <a:rPr lang="zh-CN" altLang="en-US" sz="2000">
                <a:ln w="3175">
                  <a:solidFill>
                    <a:schemeClr val="bg1"/>
                  </a:solidFill>
                </a:ln>
                <a:solidFill>
                  <a:srgbClr val="FF0000"/>
                </a:solidFill>
                <a:cs typeface="微软雅黑" panose="020B0503020204020204" charset="-122"/>
              </a:rPr>
              <a:t>旷</a:t>
            </a:r>
            <a:r>
              <a:rPr lang="zh-CN" altLang="en-US"/>
              <a:t>课，亲眼</a:t>
            </a:r>
            <a:r>
              <a:rPr lang="zh-CN" altLang="en-US" sz="2000">
                <a:ln w="3175">
                  <a:solidFill>
                    <a:schemeClr val="bg1"/>
                  </a:solidFill>
                </a:ln>
                <a:solidFill>
                  <a:srgbClr val="FF0000"/>
                </a:solidFill>
                <a:cs typeface="微软雅黑" panose="020B0503020204020204" charset="-122"/>
              </a:rPr>
              <a:t>目</a:t>
            </a:r>
            <a:r>
              <a:rPr lang="zh-CN" altLang="en-US"/>
              <a:t>睹，多年</a:t>
            </a:r>
            <a:r>
              <a:rPr lang="zh-CN" altLang="en-US" sz="2000">
                <a:ln w="3175">
                  <a:solidFill>
                    <a:schemeClr val="bg1"/>
                  </a:solidFill>
                </a:ln>
                <a:solidFill>
                  <a:srgbClr val="FF0000"/>
                </a:solidFill>
                <a:cs typeface="微软雅黑" panose="020B0503020204020204" charset="-122"/>
              </a:rPr>
              <a:t>夙</a:t>
            </a:r>
            <a:r>
              <a:rPr lang="zh-CN" altLang="en-US"/>
              <a:t>愿，共同</a:t>
            </a:r>
            <a:r>
              <a:rPr lang="zh-CN" altLang="en-US" sz="2000">
                <a:ln w="3175">
                  <a:solidFill>
                    <a:schemeClr val="bg1"/>
                  </a:solidFill>
                </a:ln>
                <a:solidFill>
                  <a:srgbClr val="FF0000"/>
                </a:solidFill>
                <a:cs typeface="微软雅黑" panose="020B0503020204020204" charset="-122"/>
              </a:rPr>
              <a:t>协</a:t>
            </a:r>
            <a:r>
              <a:rPr lang="zh-CN" altLang="en-US"/>
              <a:t>商，初开</a:t>
            </a:r>
            <a:r>
              <a:rPr lang="zh-CN" altLang="en-US" sz="2000">
                <a:ln w="3175">
                  <a:solidFill>
                    <a:schemeClr val="bg1"/>
                  </a:solidFill>
                </a:ln>
                <a:solidFill>
                  <a:srgbClr val="FF0000"/>
                </a:solidFill>
                <a:cs typeface="微软雅黑" panose="020B0503020204020204" charset="-122"/>
              </a:rPr>
              <a:t>先</a:t>
            </a:r>
            <a:r>
              <a:rPr lang="zh-CN" altLang="en-US"/>
              <a:t>河，首开</a:t>
            </a:r>
            <a:r>
              <a:rPr lang="zh-CN" altLang="en-US" sz="2000">
                <a:ln w="3175">
                  <a:solidFill>
                    <a:schemeClr val="bg1"/>
                  </a:solidFill>
                </a:ln>
                <a:solidFill>
                  <a:srgbClr val="FF0000"/>
                </a:solidFill>
                <a:cs typeface="微软雅黑" panose="020B0503020204020204" charset="-122"/>
              </a:rPr>
              <a:t>先</a:t>
            </a:r>
            <a:r>
              <a:rPr lang="zh-CN" altLang="en-US"/>
              <a:t>例，被人</a:t>
            </a:r>
            <a:r>
              <a:rPr lang="zh-CN" altLang="en-US" sz="2000">
                <a:ln w="3175">
                  <a:solidFill>
                    <a:schemeClr val="bg1"/>
                  </a:solidFill>
                </a:ln>
                <a:solidFill>
                  <a:srgbClr val="FF0000"/>
                </a:solidFill>
                <a:cs typeface="微软雅黑" panose="020B0503020204020204" charset="-122"/>
              </a:rPr>
              <a:t>贻笑</a:t>
            </a:r>
            <a:r>
              <a:rPr lang="zh-CN" altLang="en-US"/>
              <a:t>大方，一致</a:t>
            </a:r>
            <a:r>
              <a:rPr lang="zh-CN" altLang="en-US" sz="2000">
                <a:ln w="3175">
                  <a:solidFill>
                    <a:schemeClr val="bg1"/>
                  </a:solidFill>
                </a:ln>
                <a:solidFill>
                  <a:srgbClr val="FF0000"/>
                </a:solidFill>
                <a:cs typeface="微软雅黑" panose="020B0503020204020204" charset="-122"/>
              </a:rPr>
              <a:t>公</a:t>
            </a:r>
            <a:r>
              <a:rPr lang="zh-CN" altLang="en-US"/>
              <a:t>认，一起</a:t>
            </a:r>
            <a:r>
              <a:rPr lang="zh-CN" altLang="en-US" sz="2000">
                <a:ln w="3175">
                  <a:solidFill>
                    <a:schemeClr val="bg1"/>
                  </a:solidFill>
                </a:ln>
                <a:solidFill>
                  <a:srgbClr val="FF0000"/>
                </a:solidFill>
                <a:cs typeface="微软雅黑" panose="020B0503020204020204" charset="-122"/>
              </a:rPr>
              <a:t>同</a:t>
            </a:r>
            <a:r>
              <a:rPr lang="zh-CN" altLang="en-US"/>
              <a:t>归于尽,过分的</a:t>
            </a:r>
            <a:r>
              <a:rPr lang="zh-CN" altLang="en-US" sz="2000">
                <a:ln w="3175">
                  <a:solidFill>
                    <a:schemeClr val="bg1"/>
                  </a:solidFill>
                </a:ln>
                <a:solidFill>
                  <a:srgbClr val="FF0000"/>
                </a:solidFill>
                <a:cs typeface="微软雅黑" panose="020B0503020204020204" charset="-122"/>
              </a:rPr>
              <a:t>溢</a:t>
            </a:r>
            <a:r>
              <a:rPr lang="zh-CN" altLang="en-US"/>
              <a:t>美之词，导致╳╳</a:t>
            </a:r>
            <a:r>
              <a:rPr lang="zh-CN" altLang="en-US" sz="2000">
                <a:ln w="3175">
                  <a:solidFill>
                    <a:schemeClr val="bg1"/>
                  </a:solidFill>
                </a:ln>
                <a:solidFill>
                  <a:srgbClr val="FF0000"/>
                </a:solidFill>
                <a:cs typeface="微软雅黑" panose="020B0503020204020204" charset="-122"/>
              </a:rPr>
              <a:t>致</a:t>
            </a:r>
            <a:r>
              <a:rPr lang="zh-CN" altLang="en-US"/>
              <a:t>残</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400">
                <a:sym typeface="+mn-ea"/>
              </a:rPr>
              <a:t>另外，生活中还有一些极易忽视的重复现象，例如：</a:t>
            </a:r>
            <a:endParaRPr lang="zh-CN" altLang="en-US" sz="2400"/>
          </a:p>
        </p:txBody>
      </p:sp>
      <p:sp>
        <p:nvSpPr>
          <p:cNvPr id="3" name="内容占位符 2"/>
          <p:cNvSpPr>
            <a:spLocks noGrp="1"/>
          </p:cNvSpPr>
          <p:nvPr>
            <p:ph idx="1"/>
          </p:nvPr>
        </p:nvSpPr>
        <p:spPr>
          <a:xfrm>
            <a:off x="372110" y="1096010"/>
            <a:ext cx="8441055" cy="5081270"/>
          </a:xfrm>
        </p:spPr>
        <p:txBody>
          <a:bodyPr>
            <a:normAutofit fontScale="90000"/>
          </a:bodyPr>
          <a:lstStyle/>
          <a:p>
            <a:pPr algn="l"/>
            <a:r>
              <a:rPr lang="zh-CN" altLang="en-US"/>
              <a:t>1．下午我买了些卫生洁具。　</a:t>
            </a:r>
            <a:r>
              <a:rPr lang="zh-CN" altLang="en-US" sz="2000">
                <a:ln w="3175">
                  <a:solidFill>
                    <a:schemeClr val="bg1"/>
                  </a:solidFill>
                </a:ln>
                <a:solidFill>
                  <a:srgbClr val="FF0000"/>
                </a:solidFill>
                <a:cs typeface="微软雅黑" panose="020B0503020204020204" charset="-122"/>
              </a:rPr>
              <a:t>“洁”有卫生。清洁之意，与前面的“卫生”重复。</a:t>
            </a:r>
          </a:p>
          <a:p>
            <a:pPr algn="l"/>
            <a:r>
              <a:rPr lang="zh-CN" altLang="en-US"/>
              <a:t>2．凯旋而归。　</a:t>
            </a:r>
            <a:r>
              <a:rPr lang="zh-CN" altLang="en-US" sz="2000">
                <a:ln w="3175">
                  <a:solidFill>
                    <a:schemeClr val="bg1"/>
                  </a:solidFill>
                </a:ln>
                <a:solidFill>
                  <a:srgbClr val="FF0000"/>
                </a:solidFill>
                <a:cs typeface="微软雅黑" panose="020B0503020204020204" charset="-122"/>
              </a:rPr>
              <a:t>“凯旋”就已是“胜利归来”的意思，这与后面的“归”重复。</a:t>
            </a:r>
          </a:p>
          <a:p>
            <a:pPr algn="l"/>
            <a:r>
              <a:rPr lang="zh-CN" altLang="en-US"/>
              <a:t>3．加强国际间的文化交流。　“</a:t>
            </a:r>
            <a:r>
              <a:rPr lang="zh-CN" altLang="en-US" sz="2000">
                <a:ln w="3175">
                  <a:solidFill>
                    <a:schemeClr val="bg1"/>
                  </a:solidFill>
                </a:ln>
                <a:solidFill>
                  <a:srgbClr val="FF0000"/>
                </a:solidFill>
                <a:cs typeface="微软雅黑" panose="020B0503020204020204" charset="-122"/>
              </a:rPr>
              <a:t>际”意为“彼此之间”，与其后的“间”重复。</a:t>
            </a:r>
          </a:p>
          <a:p>
            <a:pPr algn="l"/>
            <a:r>
              <a:rPr lang="zh-CN" altLang="en-US"/>
              <a:t>4．报刊杂志。</a:t>
            </a:r>
            <a:r>
              <a:rPr lang="zh-CN" altLang="en-US" sz="2000">
                <a:ln w="3175">
                  <a:solidFill>
                    <a:schemeClr val="bg1"/>
                  </a:solidFill>
                </a:ln>
                <a:solidFill>
                  <a:srgbClr val="FF0000"/>
                </a:solidFill>
                <a:cs typeface="微软雅黑" panose="020B0503020204020204" charset="-122"/>
              </a:rPr>
              <a:t>“报刊”即“报纸和杂志”，后再用杂志，语义重复</a:t>
            </a:r>
          </a:p>
          <a:p>
            <a:pPr algn="l"/>
            <a:r>
              <a:rPr lang="zh-CN" altLang="en-US"/>
              <a:t>5．邂逅相遇。　　</a:t>
            </a:r>
            <a:r>
              <a:rPr lang="zh-CN" altLang="en-US" sz="2000">
                <a:ln w="3175">
                  <a:solidFill>
                    <a:schemeClr val="bg1"/>
                  </a:solidFill>
                </a:ln>
                <a:solidFill>
                  <a:srgbClr val="FF0000"/>
                </a:solidFill>
                <a:cs typeface="微软雅黑" panose="020B0503020204020204" charset="-122"/>
              </a:rPr>
              <a:t>“邂逅”即“偶然遇到”，与“相遇”重复</a:t>
            </a:r>
          </a:p>
          <a:p>
            <a:pPr algn="l"/>
            <a:r>
              <a:rPr lang="zh-CN" altLang="en-US"/>
              <a:t>6．父亲也忍俊不禁地笑起来。   </a:t>
            </a:r>
            <a:r>
              <a:rPr lang="zh-CN" altLang="en-US" sz="2000">
                <a:ln w="3175">
                  <a:solidFill>
                    <a:schemeClr val="bg1"/>
                  </a:solidFill>
                </a:ln>
                <a:solidFill>
                  <a:srgbClr val="FF0000"/>
                </a:solidFill>
                <a:cs typeface="微软雅黑" panose="020B0503020204020204" charset="-122"/>
              </a:rPr>
              <a:t>“忍俊不禁”就是“忍不住要发笑”之意，与后之“笑”重复。</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一、考 点 聚 焦</a:t>
            </a:r>
          </a:p>
        </p:txBody>
      </p:sp>
      <p:sp>
        <p:nvSpPr>
          <p:cNvPr id="3" name="内容占位符 2"/>
          <p:cNvSpPr>
            <a:spLocks noGrp="1"/>
          </p:cNvSpPr>
          <p:nvPr>
            <p:ph idx="1"/>
          </p:nvPr>
        </p:nvSpPr>
        <p:spPr/>
        <p:txBody>
          <a:bodyPr/>
          <a:lstStyle/>
          <a:p>
            <a:pPr>
              <a:lnSpc>
                <a:spcPct val="150000"/>
              </a:lnSpc>
            </a:pPr>
            <a:r>
              <a:rPr lang="zh-CN" altLang="en-US"/>
              <a:t>“辨析并修改病句”是属于纯洁语言一类的考点，一直是语文高考的必考点之一。在语言发展极快，新词与语病都层出不穷的今天，尤其需要规范语言，使其健康发展。 </a:t>
            </a:r>
          </a:p>
          <a:p>
            <a:pPr>
              <a:lnSpc>
                <a:spcPct val="150000"/>
              </a:lnSpc>
            </a:pPr>
            <a:r>
              <a:rPr lang="zh-CN" altLang="en-US"/>
              <a:t>中考在这一考点上，题型一般只是两种：一是辨析语病，二是修改病句。在中考试卷中以两种形式考查，一是单项选择题；一是主观性试题。辨析病句是对病句识别与能力的考查，修改则以辨析为基础。</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110" y="537845"/>
            <a:ext cx="8441055" cy="6036310"/>
          </a:xfrm>
        </p:spPr>
        <p:txBody>
          <a:bodyPr>
            <a:noAutofit/>
          </a:bodyPr>
          <a:lstStyle/>
          <a:p>
            <a:pPr algn="l">
              <a:lnSpc>
                <a:spcPct val="110000"/>
              </a:lnSpc>
            </a:pPr>
            <a:r>
              <a:rPr lang="zh-CN" altLang="en-US" sz="2000"/>
              <a:t>7．他亲眼目睹了南京大屠杀。 </a:t>
            </a:r>
            <a:r>
              <a:rPr lang="zh-CN" altLang="en-US" sz="2000">
                <a:ln w="3175">
                  <a:solidFill>
                    <a:schemeClr val="bg1"/>
                  </a:solidFill>
                </a:ln>
                <a:solidFill>
                  <a:srgbClr val="FF0000"/>
                </a:solidFill>
                <a:cs typeface="微软雅黑" panose="020B0503020204020204" charset="-122"/>
              </a:rPr>
              <a:t>“目”有“亲眼”之意。</a:t>
            </a:r>
          </a:p>
          <a:p>
            <a:pPr algn="l">
              <a:lnSpc>
                <a:spcPct val="110000"/>
              </a:lnSpc>
            </a:pPr>
            <a:r>
              <a:rPr lang="zh-CN" altLang="en-US" sz="2000"/>
              <a:t>8．欢迎市教委领导到我校莅临指导工作。 </a:t>
            </a:r>
            <a:r>
              <a:rPr lang="zh-CN" altLang="en-US" sz="2000">
                <a:ln w="3175">
                  <a:solidFill>
                    <a:schemeClr val="bg1"/>
                  </a:solidFill>
                </a:ln>
                <a:solidFill>
                  <a:srgbClr val="FF0000"/>
                </a:solidFill>
                <a:cs typeface="微软雅黑" panose="020B0503020204020204" charset="-122"/>
              </a:rPr>
              <a:t>“莅临”有“到某地”的意思，再用“到”重复。</a:t>
            </a:r>
          </a:p>
          <a:p>
            <a:pPr algn="l">
              <a:lnSpc>
                <a:spcPct val="110000"/>
              </a:lnSpc>
            </a:pPr>
            <a:r>
              <a:rPr lang="zh-CN" altLang="en-US" sz="2000"/>
              <a:t>9．8月1日是截止日期的最后一天。  </a:t>
            </a:r>
            <a:r>
              <a:rPr lang="zh-CN" altLang="en-US" sz="2000">
                <a:ln w="3175">
                  <a:solidFill>
                    <a:schemeClr val="bg1"/>
                  </a:solidFill>
                </a:ln>
                <a:solidFill>
                  <a:srgbClr val="FF0000"/>
                </a:solidFill>
                <a:cs typeface="微软雅黑" panose="020B0503020204020204" charset="-122"/>
              </a:rPr>
              <a:t>“截止日期”就是“最后一天”，重复。</a:t>
            </a:r>
          </a:p>
          <a:p>
            <a:pPr algn="l">
              <a:lnSpc>
                <a:spcPct val="110000"/>
              </a:lnSpc>
            </a:pPr>
            <a:r>
              <a:rPr lang="zh-CN" altLang="en-US" sz="2000"/>
              <a:t>10．班上出现了从来没有的空前的学习热情。　</a:t>
            </a:r>
            <a:r>
              <a:rPr lang="zh-CN" altLang="en-US" sz="2000">
                <a:ln w="3175">
                  <a:solidFill>
                    <a:schemeClr val="bg1"/>
                  </a:solidFill>
                </a:ln>
                <a:solidFill>
                  <a:srgbClr val="FF0000"/>
                </a:solidFill>
                <a:cs typeface="微软雅黑" panose="020B0503020204020204" charset="-122"/>
              </a:rPr>
              <a:t>“从来没有的”就是“空前的”。</a:t>
            </a:r>
          </a:p>
          <a:p>
            <a:pPr algn="l">
              <a:lnSpc>
                <a:spcPct val="110000"/>
              </a:lnSpc>
            </a:pPr>
            <a:r>
              <a:rPr lang="zh-CN" altLang="en-US" sz="2000"/>
              <a:t>11．话语里带有扪心自问的自责。　</a:t>
            </a:r>
            <a:r>
              <a:rPr lang="zh-CN" altLang="en-US" sz="2000">
                <a:ln w="3175">
                  <a:solidFill>
                    <a:schemeClr val="bg1"/>
                  </a:solidFill>
                </a:ln>
                <a:solidFill>
                  <a:srgbClr val="FF0000"/>
                </a:solidFill>
                <a:cs typeface="微软雅黑" panose="020B0503020204020204" charset="-122"/>
              </a:rPr>
              <a:t>“扪心自问”就已经含有“自责”的意思了。</a:t>
            </a:r>
          </a:p>
          <a:p>
            <a:pPr algn="l">
              <a:lnSpc>
                <a:spcPct val="110000"/>
              </a:lnSpc>
            </a:pPr>
            <a:r>
              <a:rPr lang="zh-CN" altLang="en-US" sz="2000"/>
              <a:t>12．令人威慑的军事力量。　</a:t>
            </a:r>
            <a:r>
              <a:rPr lang="zh-CN" altLang="en-US" sz="2000">
                <a:ln w="3175">
                  <a:solidFill>
                    <a:schemeClr val="bg1"/>
                  </a:solidFill>
                </a:ln>
                <a:solidFill>
                  <a:srgbClr val="FF0000"/>
                </a:solidFill>
                <a:cs typeface="微软雅黑" panose="020B0503020204020204" charset="-122"/>
              </a:rPr>
              <a:t>“威慑”就含有使动意，与前面的“令人”重复。</a:t>
            </a:r>
          </a:p>
          <a:p>
            <a:pPr algn="l">
              <a:lnSpc>
                <a:spcPct val="110000"/>
              </a:lnSpc>
            </a:pPr>
            <a:r>
              <a:rPr lang="zh-CN" altLang="en-US" sz="2000"/>
              <a:t>13．不要有过虑的想法。　　</a:t>
            </a:r>
            <a:r>
              <a:rPr lang="zh-CN" altLang="en-US" sz="2000">
                <a:ln w="3175">
                  <a:solidFill>
                    <a:schemeClr val="bg1"/>
                  </a:solidFill>
                </a:ln>
                <a:solidFill>
                  <a:srgbClr val="FF0000"/>
                </a:solidFill>
                <a:cs typeface="微软雅黑" panose="020B0503020204020204" charset="-122"/>
              </a:rPr>
              <a:t>“虑”就是想，就删去“的想法”。</a:t>
            </a:r>
          </a:p>
          <a:p>
            <a:pPr algn="l">
              <a:lnSpc>
                <a:spcPct val="110000"/>
              </a:lnSpc>
            </a:pPr>
            <a:r>
              <a:rPr lang="zh-CN" altLang="en-US" sz="2000"/>
              <a:t>14．他无时无刻不忘为他人着想。　　</a:t>
            </a:r>
            <a:r>
              <a:rPr lang="zh-CN" altLang="en-US" sz="2000">
                <a:ln w="3175">
                  <a:solidFill>
                    <a:schemeClr val="bg1"/>
                  </a:solidFill>
                </a:ln>
                <a:solidFill>
                  <a:srgbClr val="FF0000"/>
                </a:solidFill>
                <a:cs typeface="微软雅黑" panose="020B0503020204020204" charset="-122"/>
              </a:rPr>
              <a:t>“无时无刻不”等于“时时刻刻都”，再与“忘”相搭配，意思刚好相反。改“忘”为“记得”。</a:t>
            </a:r>
          </a:p>
          <a:p>
            <a:pPr algn="l">
              <a:lnSpc>
                <a:spcPct val="110000"/>
              </a:lnSpc>
            </a:pPr>
            <a:r>
              <a:rPr lang="zh-CN" altLang="en-US" sz="2000"/>
              <a:t>15．这其中定有问题。　　</a:t>
            </a:r>
            <a:r>
              <a:rPr lang="zh-CN" altLang="en-US" sz="2000">
                <a:ln w="3175">
                  <a:solidFill>
                    <a:schemeClr val="bg1"/>
                  </a:solidFill>
                </a:ln>
                <a:solidFill>
                  <a:srgbClr val="FF0000"/>
                </a:solidFill>
                <a:cs typeface="微软雅黑" panose="020B0503020204020204" charset="-122"/>
              </a:rPr>
              <a:t>“其”就是“这”，重复。</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110" y="527050"/>
            <a:ext cx="8441055" cy="5650230"/>
          </a:xfrm>
        </p:spPr>
        <p:txBody>
          <a:bodyPr>
            <a:normAutofit lnSpcReduction="20000"/>
          </a:bodyPr>
          <a:lstStyle/>
          <a:p>
            <a:pPr>
              <a:lnSpc>
                <a:spcPct val="110000"/>
              </a:lnSpc>
            </a:pPr>
            <a:r>
              <a:rPr lang="zh-CN" altLang="en-US" sz="2000"/>
              <a:t>16．他俩互相厮打。　　</a:t>
            </a:r>
            <a:r>
              <a:rPr lang="zh-CN" altLang="en-US" sz="2000">
                <a:ln w="3175">
                  <a:solidFill>
                    <a:schemeClr val="bg1"/>
                  </a:solidFill>
                </a:ln>
                <a:solidFill>
                  <a:srgbClr val="FF0000"/>
                </a:solidFill>
                <a:cs typeface="微软雅黑" panose="020B0503020204020204" charset="-122"/>
              </a:rPr>
              <a:t>“厮”即“互相”。</a:t>
            </a:r>
            <a:endParaRPr lang="zh-CN" altLang="en-US" sz="2000"/>
          </a:p>
          <a:p>
            <a:pPr>
              <a:lnSpc>
                <a:spcPct val="110000"/>
              </a:lnSpc>
            </a:pPr>
            <a:r>
              <a:rPr lang="zh-CN" altLang="en-US" sz="2000"/>
              <a:t>17．爵士乐正方兴未艾。　　</a:t>
            </a:r>
            <a:r>
              <a:rPr lang="zh-CN" altLang="en-US" sz="2000">
                <a:ln w="3175">
                  <a:solidFill>
                    <a:schemeClr val="bg1"/>
                  </a:solidFill>
                </a:ln>
                <a:solidFill>
                  <a:srgbClr val="FF0000"/>
                </a:solidFill>
                <a:cs typeface="微软雅黑" panose="020B0503020204020204" charset="-122"/>
              </a:rPr>
              <a:t>“方”就是“正”。</a:t>
            </a:r>
            <a:endParaRPr lang="zh-CN" altLang="en-US" sz="2000"/>
          </a:p>
          <a:p>
            <a:pPr algn="l">
              <a:lnSpc>
                <a:spcPct val="130000"/>
              </a:lnSpc>
            </a:pPr>
            <a:r>
              <a:rPr lang="zh-CN" altLang="en-US" sz="2000"/>
              <a:t>18．被人贻笑大方。　　</a:t>
            </a:r>
            <a:r>
              <a:rPr lang="zh-CN" altLang="en-US" sz="2000">
                <a:ln w="3175">
                  <a:solidFill>
                    <a:schemeClr val="bg1"/>
                  </a:solidFill>
                </a:ln>
                <a:solidFill>
                  <a:srgbClr val="FF0000"/>
                </a:solidFill>
                <a:cs typeface="微软雅黑" panose="020B0503020204020204" charset="-122"/>
              </a:rPr>
              <a:t>“贻笑大方”指被大方之家（内行）笑话。与“被”重复。</a:t>
            </a:r>
          </a:p>
          <a:p>
            <a:pPr algn="l">
              <a:lnSpc>
                <a:spcPct val="130000"/>
              </a:lnSpc>
            </a:pPr>
            <a:r>
              <a:rPr lang="zh-CN" altLang="en-US" sz="2000"/>
              <a:t>19．造成人民生灵涂炭。　　</a:t>
            </a:r>
            <a:r>
              <a:rPr lang="zh-CN" altLang="en-US" sz="2000">
                <a:ln w="3175">
                  <a:solidFill>
                    <a:schemeClr val="bg1"/>
                  </a:solidFill>
                </a:ln>
                <a:solidFill>
                  <a:srgbClr val="FF0000"/>
                </a:solidFill>
                <a:cs typeface="微软雅黑" panose="020B0503020204020204" charset="-122"/>
              </a:rPr>
              <a:t>“生灵”指老百姓，与“人民”重复。</a:t>
            </a:r>
          </a:p>
          <a:p>
            <a:pPr algn="l">
              <a:lnSpc>
                <a:spcPct val="130000"/>
              </a:lnSpc>
            </a:pPr>
            <a:r>
              <a:rPr lang="zh-CN" altLang="en-US" sz="2000"/>
              <a:t>20．他似有难言之隐的苦衷。　　</a:t>
            </a:r>
            <a:r>
              <a:rPr lang="zh-CN" altLang="en-US" sz="2000">
                <a:ln w="3175">
                  <a:solidFill>
                    <a:schemeClr val="bg1"/>
                  </a:solidFill>
                </a:ln>
                <a:solidFill>
                  <a:srgbClr val="FF0000"/>
                </a:solidFill>
                <a:cs typeface="微软雅黑" panose="020B0503020204020204" charset="-122"/>
              </a:rPr>
              <a:t>“隐”就包含了“苦衷”。</a:t>
            </a:r>
          </a:p>
          <a:p>
            <a:pPr algn="l">
              <a:lnSpc>
                <a:spcPct val="130000"/>
              </a:lnSpc>
            </a:pPr>
            <a:r>
              <a:rPr lang="zh-CN" altLang="en-US" sz="2000"/>
              <a:t>21你不要妄自菲薄自己。</a:t>
            </a:r>
            <a:r>
              <a:rPr lang="zh-CN" altLang="en-US" sz="2000">
                <a:ln w="3175">
                  <a:solidFill>
                    <a:schemeClr val="bg1"/>
                  </a:solidFill>
                </a:ln>
                <a:solidFill>
                  <a:srgbClr val="FF0000"/>
                </a:solidFill>
                <a:cs typeface="微软雅黑" panose="020B0503020204020204" charset="-122"/>
              </a:rPr>
              <a:t> “妄自菲薄”中的“自”就是自己之意，与后面的“自己重复。</a:t>
            </a:r>
          </a:p>
          <a:p>
            <a:pPr algn="l">
              <a:lnSpc>
                <a:spcPct val="130000"/>
              </a:lnSpc>
            </a:pPr>
            <a:r>
              <a:rPr lang="zh-CN" altLang="en-US" sz="2000"/>
              <a:t>22．我的拙见。　　</a:t>
            </a:r>
            <a:r>
              <a:rPr lang="zh-CN" altLang="en-US" sz="2000">
                <a:ln w="3175">
                  <a:solidFill>
                    <a:schemeClr val="bg1"/>
                  </a:solidFill>
                </a:ln>
                <a:solidFill>
                  <a:srgbClr val="FF0000"/>
                </a:solidFill>
                <a:cs typeface="微软雅黑" panose="020B0503020204020204" charset="-122"/>
              </a:rPr>
              <a:t>“拙见”是谦词，意即我的意见，与前面的“我的”重复。</a:t>
            </a:r>
          </a:p>
          <a:p>
            <a:pPr algn="l">
              <a:lnSpc>
                <a:spcPct val="130000"/>
              </a:lnSpc>
            </a:pPr>
            <a:r>
              <a:rPr lang="zh-CN" altLang="en-US" sz="2000"/>
              <a:t>23．托尔斯泰诞辰100周年纪念日。　　</a:t>
            </a:r>
            <a:r>
              <a:rPr lang="zh-CN" altLang="en-US" sz="2000">
                <a:ln w="3175">
                  <a:solidFill>
                    <a:schemeClr val="bg1"/>
                  </a:solidFill>
                </a:ln>
                <a:solidFill>
                  <a:srgbClr val="FF0000"/>
                </a:solidFill>
                <a:cs typeface="微软雅黑" panose="020B0503020204020204" charset="-122"/>
              </a:rPr>
              <a:t>“辰”，时日的意思。“诞辰”即出生的时日，与“纪念日”重复。</a:t>
            </a:r>
          </a:p>
          <a:p>
            <a:pPr algn="l">
              <a:lnSpc>
                <a:spcPct val="130000"/>
              </a:lnSpc>
            </a:pPr>
            <a:r>
              <a:rPr lang="zh-CN" altLang="en-US" sz="2000"/>
              <a:t>24．国庆51周年。 </a:t>
            </a:r>
            <a:r>
              <a:rPr lang="zh-CN" altLang="en-US" sz="2000">
                <a:ln w="3175">
                  <a:solidFill>
                    <a:schemeClr val="bg1"/>
                  </a:solidFill>
                </a:ln>
                <a:solidFill>
                  <a:srgbClr val="FF0000"/>
                </a:solidFill>
                <a:cs typeface="微软雅黑" panose="020B0503020204020204" charset="-122"/>
              </a:rPr>
              <a:t>“国庆”即开国纪念日，可说“建国51周年”。</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三、达标检测</a:t>
            </a:r>
          </a:p>
        </p:txBody>
      </p:sp>
      <p:sp>
        <p:nvSpPr>
          <p:cNvPr id="3" name="内容占位符 2"/>
          <p:cNvSpPr>
            <a:spLocks noGrp="1"/>
          </p:cNvSpPr>
          <p:nvPr>
            <p:ph idx="1"/>
          </p:nvPr>
        </p:nvSpPr>
        <p:spPr/>
        <p:txBody>
          <a:bodyPr>
            <a:normAutofit fontScale="80000"/>
          </a:bodyPr>
          <a:lstStyle/>
          <a:p>
            <a:r>
              <a:rPr lang="zh-CN" altLang="en-US"/>
              <a:t>1．【2018年中考广东深圳卷】请选出下列句子中没有语病的一项（  ）</a:t>
            </a:r>
          </a:p>
          <a:p>
            <a:r>
              <a:rPr lang="zh-CN" altLang="en-US"/>
              <a:t>A．今天“数字阅读”企业成功的关键，是能否使年轻人体会到经典文章的魅力。</a:t>
            </a:r>
          </a:p>
          <a:p>
            <a:r>
              <a:rPr lang="zh-CN" altLang="en-US"/>
              <a:t>B．许多城市开展了高考“爱心送考”，为考生提供“绿色通道”服务。</a:t>
            </a:r>
          </a:p>
          <a:p>
            <a:r>
              <a:rPr lang="zh-CN" altLang="en-US"/>
              <a:t>C．在教师节庆祝大会上，学生们一起唱了《明天我就成了你》这首歌。</a:t>
            </a:r>
          </a:p>
          <a:p>
            <a:r>
              <a:rPr lang="zh-CN" altLang="en-US"/>
              <a:t>D．如今初中生近视日益严重，是由于过度看手机的原因造成的。</a:t>
            </a:r>
          </a:p>
          <a:p>
            <a:r>
              <a:rPr lang="zh-CN" altLang="en-US">
                <a:solidFill>
                  <a:srgbClr val="FF0000"/>
                </a:solidFill>
              </a:rPr>
              <a:t>【答案】C</a:t>
            </a:r>
          </a:p>
          <a:p>
            <a:r>
              <a:rPr lang="zh-CN" altLang="en-US">
                <a:solidFill>
                  <a:srgbClr val="FF0000"/>
                </a:solidFill>
              </a:rPr>
              <a:t>【解析】试题分析：A一面对两面，删去“能否”；B成分残缺，在“爱心送考”后加上“的活动”；D项属于句子杂糅，删去“由于”、“的原因”。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a:bodyPr>
          <a:lstStyle/>
          <a:p>
            <a:r>
              <a:rPr lang="zh-CN" altLang="en-US"/>
              <a:t>2．【2018年贵阳安顺卷】下列各句中，没有语病的一项是（ ）</a:t>
            </a:r>
          </a:p>
          <a:p>
            <a:r>
              <a:rPr lang="zh-CN" altLang="en-US"/>
              <a:t>A．屠呦呦科研团队研究出了用青蒿素治疗疟疾的方法，使全球数亿人受益。</a:t>
            </a:r>
          </a:p>
          <a:p>
            <a:r>
              <a:rPr lang="zh-CN" altLang="en-US"/>
              <a:t>B．针对近来频频发生的校园暴力事件，几个学校的领导进行了深刻反思。</a:t>
            </a:r>
          </a:p>
          <a:p>
            <a:r>
              <a:rPr lang="zh-CN" altLang="en-US"/>
              <a:t>C．家长要让孩子接受“吃苦教育”，以此提高孩子自食其力的能力和独立自主的精神。</a:t>
            </a:r>
          </a:p>
          <a:p>
            <a:r>
              <a:rPr lang="zh-CN" altLang="en-US"/>
              <a:t>D．一堂堂看似普通的体育课，不仅潜移默化地影响青少年的体育价值观，更直接地关系到他们的身体健康。</a:t>
            </a:r>
          </a:p>
          <a:p>
            <a:r>
              <a:rPr lang="zh-CN" altLang="en-US">
                <a:solidFill>
                  <a:srgbClr val="FF0000"/>
                </a:solidFill>
              </a:rPr>
              <a:t>【答案】A</a:t>
            </a:r>
          </a:p>
          <a:p>
            <a:r>
              <a:rPr lang="zh-CN" altLang="en-US">
                <a:solidFill>
                  <a:srgbClr val="FF0000"/>
                </a:solidFill>
              </a:rPr>
              <a:t>【解析】试题分析：A没有语病、句意明确。B．“几个”指代不明确，既指学校，也可指校长，产生歧义；C．“提高”与“精神”搭配不当；D．分句语序不当，后两个分句应互换。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20000"/>
          </a:bodyPr>
          <a:lstStyle/>
          <a:p>
            <a:r>
              <a:rPr lang="zh-CN" altLang="en-US"/>
              <a:t>3．【2018年中考贵州黔东南、黔南、黔西南卷】下列句子正确的一项是</a:t>
            </a:r>
          </a:p>
          <a:p>
            <a:r>
              <a:rPr lang="zh-CN" altLang="en-US"/>
              <a:t>A．我们只要相信自己的能力，才能在各种考验前充满信心。</a:t>
            </a:r>
          </a:p>
          <a:p>
            <a:r>
              <a:rPr lang="zh-CN" altLang="en-US"/>
              <a:t>B．杭州的历史文化只有杭州的自然风景配得上，杭州的自然风景也只有杭州的历史文化配得上。</a:t>
            </a:r>
          </a:p>
          <a:p>
            <a:r>
              <a:rPr lang="zh-CN" altLang="en-US"/>
              <a:t>C．一个人能否有所作为，完全取决于他有理想抱负，受到良好教育和自身的刻苦努力。</a:t>
            </a:r>
          </a:p>
          <a:p>
            <a:r>
              <a:rPr lang="zh-CN" altLang="en-US"/>
              <a:t>D．我们要学会运用正确的立场、观点和方法，去解决问题、提出问题和分析问题。</a:t>
            </a:r>
          </a:p>
          <a:p>
            <a:r>
              <a:rPr lang="zh-CN" altLang="en-US">
                <a:solidFill>
                  <a:srgbClr val="FF0000"/>
                </a:solidFill>
              </a:rPr>
              <a:t>【答案】B</a:t>
            </a: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0000"/>
          </a:bodyPr>
          <a:lstStyle/>
          <a:p>
            <a:pPr>
              <a:lnSpc>
                <a:spcPct val="110000"/>
              </a:lnSpc>
            </a:pPr>
            <a:r>
              <a:rPr lang="zh-CN" altLang="en-US"/>
              <a:t>4．【2018年中考黑龙江哈尔滨卷】对病句的修改不正确的一项是（）</a:t>
            </a:r>
          </a:p>
          <a:p>
            <a:pPr>
              <a:lnSpc>
                <a:spcPct val="110000"/>
              </a:lnSpc>
            </a:pPr>
            <a:r>
              <a:rPr lang="zh-CN" altLang="en-US"/>
              <a:t>A．通过这次活动，使同学们认识到“诵读经典”很重要。将“重要”改为“必要”。</a:t>
            </a:r>
          </a:p>
          <a:p>
            <a:pPr>
              <a:lnSpc>
                <a:spcPct val="110000"/>
              </a:lnSpc>
            </a:pPr>
            <a:r>
              <a:rPr lang="zh-CN" altLang="en-US"/>
              <a:t>B．在世乒赛上，中国队曩括并包揽了所有项目的金牌。删掉“曩括并”或“并包揽”。</a:t>
            </a:r>
          </a:p>
          <a:p>
            <a:pPr>
              <a:lnSpc>
                <a:spcPct val="110000"/>
              </a:lnSpc>
            </a:pPr>
            <a:r>
              <a:rPr lang="zh-CN" altLang="en-US"/>
              <a:t>C．保护水资源刻不容缓，每个人都应作为江河卫士。将“作为”改为“成为”。</a:t>
            </a:r>
          </a:p>
          <a:p>
            <a:pPr>
              <a:lnSpc>
                <a:spcPct val="110000"/>
              </a:lnSpc>
            </a:pPr>
            <a:r>
              <a:rPr lang="zh-CN" altLang="en-US"/>
              <a:t>D．教师要善于引导学生质疑问难，解决问题并深入研究。将“解决问题”和“深入研究”调换位置。</a:t>
            </a:r>
          </a:p>
          <a:p>
            <a:pPr>
              <a:lnSpc>
                <a:spcPct val="110000"/>
              </a:lnSpc>
            </a:pPr>
            <a:r>
              <a:rPr lang="zh-CN" altLang="en-US">
                <a:solidFill>
                  <a:srgbClr val="FF0000"/>
                </a:solidFill>
              </a:rPr>
              <a:t>【答案】A</a:t>
            </a:r>
          </a:p>
          <a:p>
            <a:pPr>
              <a:lnSpc>
                <a:spcPct val="110000"/>
              </a:lnSpc>
            </a:pPr>
            <a:r>
              <a:rPr lang="zh-CN" altLang="en-US">
                <a:solidFill>
                  <a:srgbClr val="FF0000"/>
                </a:solidFill>
              </a:rPr>
              <a:t>【解析】试题分析：A项对病句的修改不正确。属于残缺主语。去掉“通过”或“使”即可。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0000"/>
          </a:bodyPr>
          <a:lstStyle/>
          <a:p>
            <a:pPr>
              <a:lnSpc>
                <a:spcPct val="100000"/>
              </a:lnSpc>
            </a:pPr>
            <a:r>
              <a:rPr lang="zh-CN" altLang="en-US"/>
              <a:t>5．【2018年中考湖北黄冈卷】下列句子中，没有语病的一项是（  ）</a:t>
            </a:r>
          </a:p>
          <a:p>
            <a:pPr>
              <a:lnSpc>
                <a:spcPct val="100000"/>
              </a:lnSpc>
            </a:pPr>
            <a:r>
              <a:rPr lang="zh-CN" altLang="en-US"/>
              <a:t>A．傅雷以深厚的学养、真挚的父爱，倾听着万里之外儿子的每一次心跳和儿子前进路上可能出现的困难，用一封封的书信传递着自己的惦念。</a:t>
            </a:r>
          </a:p>
          <a:p>
            <a:pPr>
              <a:lnSpc>
                <a:spcPct val="100000"/>
              </a:lnSpc>
            </a:pPr>
            <a:r>
              <a:rPr lang="zh-CN" altLang="en-US"/>
              <a:t>B．央视《经典咏流传》最大的创新点是将传统诗词经典与现代流行相结合，有了这种传承方式，中华优秀传统文化一定能在青少年中开花、生根、结果。</a:t>
            </a:r>
          </a:p>
          <a:p>
            <a:pPr>
              <a:lnSpc>
                <a:spcPct val="100000"/>
              </a:lnSpc>
            </a:pPr>
            <a:r>
              <a:rPr lang="zh-CN" altLang="en-US"/>
              <a:t>C．“伸手的人生没滋味，拼搏的人生才幸福。”黄冈各级政府积极支持贫困户靠自已的努力走上脱贫致富，涌现了一大批不等不靠的自主脱贫典型。</a:t>
            </a:r>
          </a:p>
          <a:p>
            <a:pPr>
              <a:lnSpc>
                <a:spcPct val="100000"/>
              </a:lnSpc>
            </a:pPr>
            <a:r>
              <a:rPr lang="zh-CN" altLang="en-US"/>
              <a:t>D．文明是一种修养，这种修养是从日常生活的细节中一点一滴积累起来的，有时生活习惯中的细节才是一个人是否文明的最真实表现。</a:t>
            </a:r>
          </a:p>
          <a:p>
            <a:pPr>
              <a:lnSpc>
                <a:spcPct val="100000"/>
              </a:lnSpc>
            </a:pPr>
            <a:r>
              <a:rPr lang="zh-CN" altLang="en-US">
                <a:solidFill>
                  <a:srgbClr val="FF0000"/>
                </a:solidFill>
              </a:rPr>
              <a:t>【答案】D</a:t>
            </a:r>
          </a:p>
          <a:p>
            <a:pPr>
              <a:lnSpc>
                <a:spcPct val="100000"/>
              </a:lnSpc>
            </a:pPr>
            <a:r>
              <a:rPr lang="zh-CN" altLang="en-US">
                <a:solidFill>
                  <a:srgbClr val="FF0000"/>
                </a:solidFill>
              </a:rPr>
              <a:t>A项动宾搭配不当，应将“倾听着……可能出现的困难”改成“倾听着……每一次心跳，预想着儿子前进道路上可能出现的各种困难”。B项语序不当，应改为：生根、开花、结果。C项成分残缺，“致富”后面加上“的道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a:t>6．【2018年中考湖北黄石卷】下列句子没有语病的一项是（  ）</a:t>
            </a:r>
          </a:p>
          <a:p>
            <a:r>
              <a:rPr lang="zh-CN" altLang="en-US"/>
              <a:t>A．苏州园林的修建因地制宜，自出心裁，怎能不令人不惊叹呢？</a:t>
            </a:r>
          </a:p>
          <a:p>
            <a:r>
              <a:rPr lang="zh-CN" altLang="en-US"/>
              <a:t>B．读经典作品，会拓宽我们的人生感受和视野。</a:t>
            </a:r>
          </a:p>
          <a:p>
            <a:r>
              <a:rPr lang="zh-CN" altLang="en-US"/>
              <a:t>C．他的性格，在我的眼里和心里是伟大的，虽然他的姓名不为许多人所知道。</a:t>
            </a:r>
          </a:p>
          <a:p>
            <a:r>
              <a:rPr lang="zh-CN" altLang="en-US"/>
              <a:t>D．由于井房的经历，使海伦凯勒求知的欲油然而生</a:t>
            </a:r>
          </a:p>
          <a:p>
            <a:r>
              <a:rPr lang="zh-CN" altLang="en-US">
                <a:solidFill>
                  <a:srgbClr val="FF0000"/>
                </a:solidFill>
              </a:rPr>
              <a:t>【答案】C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lnSpcReduction="20000"/>
          </a:bodyPr>
          <a:lstStyle/>
          <a:p>
            <a:r>
              <a:rPr lang="zh-CN" altLang="en-US"/>
              <a:t>7．【2018年中考湖北荆州卷】下列各项中，有语病的一项是（   ）</a:t>
            </a:r>
          </a:p>
          <a:p>
            <a:r>
              <a:rPr lang="zh-CN" altLang="en-US"/>
              <a:t>A．核心技术是国之重器，是国家经济安全、国防安全。</a:t>
            </a:r>
          </a:p>
          <a:p>
            <a:r>
              <a:rPr lang="zh-CN" altLang="en-US"/>
              <a:t>B．核心技术、关键技术，化缘是化不来的，要靠自己拼搏。</a:t>
            </a:r>
          </a:p>
          <a:p>
            <a:r>
              <a:rPr lang="zh-CN" altLang="en-US"/>
              <a:t>C．加强核心技术攻关，是我国加速迈向制造强国刻不容缓的必然选择。</a:t>
            </a:r>
          </a:p>
          <a:p>
            <a:r>
              <a:rPr lang="zh-CN" altLang="en-US"/>
              <a:t>D．核心技术攻关，要打开大门，吸纳全球智慧，在与世界的开放融通中实现创新。</a:t>
            </a:r>
          </a:p>
          <a:p>
            <a:r>
              <a:rPr lang="zh-CN" altLang="en-US">
                <a:solidFill>
                  <a:srgbClr val="FF0000"/>
                </a:solidFill>
              </a:rPr>
              <a:t>【答案】A</a:t>
            </a:r>
          </a:p>
          <a:p>
            <a:r>
              <a:rPr lang="zh-CN" altLang="en-US">
                <a:solidFill>
                  <a:srgbClr val="FF0000"/>
                </a:solidFill>
              </a:rPr>
              <a:t>【解析】试题分析：A残缺宾语。句末加“的保障”等。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lnSpcReduction="10000"/>
          </a:bodyPr>
          <a:lstStyle/>
          <a:p>
            <a:r>
              <a:rPr lang="zh-CN" altLang="en-US"/>
              <a:t>8．【2018年中考湖北随州卷】下列句子没有语病的一项是（    ）</a:t>
            </a:r>
          </a:p>
          <a:p>
            <a:r>
              <a:rPr lang="zh-CN" altLang="en-US"/>
              <a:t>A．“孝”文化，尽管是中国人的根文化，也塑造着每个人的精神气质。</a:t>
            </a:r>
          </a:p>
          <a:p>
            <a:r>
              <a:rPr lang="zh-CN" altLang="en-US"/>
              <a:t>B．2017年《魅力中国城》颁奖盛典落下帷幕，随州荣获中国十佳魅力城市。</a:t>
            </a:r>
          </a:p>
          <a:p>
            <a:r>
              <a:rPr lang="zh-CN" altLang="en-US"/>
              <a:t>C．对自然界的利用和开发，应树立“绿水青山就是金山银山”的理念。</a:t>
            </a:r>
          </a:p>
          <a:p>
            <a:r>
              <a:rPr lang="zh-CN" altLang="en-US"/>
              <a:t>D．《经典咏流传》告诉我们，古诗词本身有着无穷魅力，今人只差爱上的机缘。</a:t>
            </a:r>
          </a:p>
          <a:p>
            <a:r>
              <a:rPr lang="zh-CN" altLang="en-US">
                <a:solidFill>
                  <a:srgbClr val="FF0000"/>
                </a:solidFill>
              </a:rPr>
              <a:t>【答案】D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什么是病句?</a:t>
            </a:r>
            <a:endParaRPr lang="zh-CN" altLang="en-US"/>
          </a:p>
        </p:txBody>
      </p:sp>
      <p:sp>
        <p:nvSpPr>
          <p:cNvPr id="3" name="内容占位符 2"/>
          <p:cNvSpPr>
            <a:spLocks noGrp="1"/>
          </p:cNvSpPr>
          <p:nvPr>
            <p:ph idx="1"/>
          </p:nvPr>
        </p:nvSpPr>
        <p:spPr/>
        <p:txBody>
          <a:bodyPr>
            <a:normAutofit/>
          </a:bodyPr>
          <a:lstStyle/>
          <a:p>
            <a:r>
              <a:rPr lang="zh-CN" altLang="en-US"/>
              <a:t>病句指语言不规范的句子。</a:t>
            </a:r>
          </a:p>
          <a:p>
            <a:r>
              <a:rPr lang="zh-CN" altLang="en-US"/>
              <a:t>1、不符合语言的组织规律。</a:t>
            </a:r>
          </a:p>
          <a:p>
            <a:r>
              <a:rPr lang="zh-CN" altLang="en-US"/>
              <a:t>2、不符合客观事物的事理。</a:t>
            </a:r>
          </a:p>
          <a:p>
            <a:r>
              <a:rPr lang="zh-CN" altLang="en-US"/>
              <a:t>3、不符合人们的语言习惯的句子。</a:t>
            </a:r>
          </a:p>
          <a:p>
            <a:endParaRPr lang="zh-CN" altLang="en-US"/>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lnSpcReduction="20000"/>
          </a:bodyPr>
          <a:lstStyle/>
          <a:p>
            <a:r>
              <a:rPr lang="zh-CN" altLang="en-US"/>
              <a:t>9．【2018年中考湖北襄阳卷】下列句子有语病的一项是（    ）</a:t>
            </a:r>
          </a:p>
          <a:p>
            <a:r>
              <a:rPr lang="zh-CN" altLang="en-US"/>
              <a:t>A．襄阳“环保奶奶”运建立当选全国十大“最美家乡人”称号。</a:t>
            </a:r>
          </a:p>
          <a:p>
            <a:r>
              <a:rPr lang="zh-CN" altLang="en-US"/>
              <a:t>B．教育是传播优秀文化、培养年轻一代、创造美好生活的根本途径。</a:t>
            </a:r>
          </a:p>
          <a:p>
            <a:r>
              <a:rPr lang="zh-CN" altLang="en-US"/>
              <a:t>C．万名青年开展志愿服务活动，助力襄阳共创“全国文明城市”。</a:t>
            </a:r>
          </a:p>
          <a:p>
            <a:r>
              <a:rPr lang="zh-CN" altLang="en-US"/>
              <a:t>D．通过“我心中的英雄”评选活动，全社会掀起了“崇尚英雄，精忠报国”的热潮。</a:t>
            </a:r>
          </a:p>
          <a:p>
            <a:r>
              <a:rPr lang="zh-CN" altLang="en-US">
                <a:solidFill>
                  <a:srgbClr val="FF0000"/>
                </a:solidFill>
              </a:rPr>
              <a:t>【答案】A</a:t>
            </a:r>
          </a:p>
          <a:p>
            <a:r>
              <a:rPr lang="zh-CN" altLang="en-US">
                <a:solidFill>
                  <a:srgbClr val="FF0000"/>
                </a:solidFill>
              </a:rPr>
              <a:t>【解析】试题分析：A动宾搭配不当。应改为“运建立获得全国十大‘最美家乡人’称号”。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lnSpcReduction="10000"/>
          </a:bodyPr>
          <a:lstStyle/>
          <a:p>
            <a:r>
              <a:rPr lang="zh-CN" altLang="en-US"/>
              <a:t>10．【2018年中考湖北孝感卷】选出下列句子有语病的一项（   ）</a:t>
            </a:r>
          </a:p>
          <a:p>
            <a:r>
              <a:rPr lang="zh-CN" altLang="en-US"/>
              <a:t>A．甲骨文通过了联合国教科文组织委员会评审，成功入选《世界记忆名录》。</a:t>
            </a:r>
          </a:p>
          <a:p>
            <a:r>
              <a:rPr lang="zh-CN" altLang="en-US"/>
              <a:t>B．为了提高准确度，北京第四次全市范围古树名木资源调查首次实现了GPS定位全覆盖。</a:t>
            </a:r>
          </a:p>
          <a:p>
            <a:r>
              <a:rPr lang="zh-CN" altLang="en-US"/>
              <a:t>C．中国企业要走出国门，就必须了解当地市场，适应和熟知当地法律与文化。</a:t>
            </a:r>
          </a:p>
          <a:p>
            <a:r>
              <a:rPr lang="zh-CN" altLang="en-US"/>
              <a:t>D．在“足球进校园”活动如火如荼的形势下，孝感市中小学建立了校园足球队162个。</a:t>
            </a:r>
          </a:p>
          <a:p>
            <a:r>
              <a:rPr lang="zh-CN" altLang="en-US">
                <a:solidFill>
                  <a:srgbClr val="FF0000"/>
                </a:solidFill>
              </a:rPr>
              <a:t>【答案】C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0000"/>
          </a:bodyPr>
          <a:lstStyle/>
          <a:p>
            <a:pPr>
              <a:lnSpc>
                <a:spcPct val="100000"/>
              </a:lnSpc>
            </a:pPr>
            <a:r>
              <a:rPr lang="zh-CN" altLang="en-US"/>
              <a:t>11．【2018年中考湖南衡阳卷】下列各句中没有语病的一项是（  ）</a:t>
            </a:r>
          </a:p>
          <a:p>
            <a:pPr>
              <a:lnSpc>
                <a:spcPct val="100000"/>
              </a:lnSpc>
            </a:pPr>
            <a:r>
              <a:rPr lang="zh-CN" altLang="en-US"/>
              <a:t>A．第十三届省运会即将在衡阳举行，体育健儿们纷纷表示要充分发扬水平，取得佳绩。</a:t>
            </a:r>
          </a:p>
          <a:p>
            <a:pPr>
              <a:lnSpc>
                <a:spcPct val="100000"/>
              </a:lnSpc>
            </a:pPr>
            <a:r>
              <a:rPr lang="zh-CN" altLang="en-US"/>
              <a:t>B．为了防止结核疫情不再反弹，上级要求各学校加强管理，制定严密的防范措施。</a:t>
            </a:r>
          </a:p>
          <a:p>
            <a:pPr>
              <a:lnSpc>
                <a:spcPct val="100000"/>
              </a:lnSpc>
            </a:pPr>
            <a:r>
              <a:rPr lang="zh-CN" altLang="en-US"/>
              <a:t>C．眼前的油茶树含翠吐绿，摇曳生姿，把天堂山装点得生机盎然。</a:t>
            </a:r>
          </a:p>
          <a:p>
            <a:pPr>
              <a:lnSpc>
                <a:spcPct val="100000"/>
              </a:lnSpc>
            </a:pPr>
            <a:r>
              <a:rPr lang="zh-CN" altLang="en-US"/>
              <a:t>D．在阅读文学名著的过程中，使我明白了许多做人的道理，感悟了人生真谛。</a:t>
            </a:r>
          </a:p>
          <a:p>
            <a:pPr>
              <a:lnSpc>
                <a:spcPct val="100000"/>
              </a:lnSpc>
            </a:pPr>
            <a:r>
              <a:rPr lang="zh-CN" altLang="en-US">
                <a:solidFill>
                  <a:srgbClr val="FF0000"/>
                </a:solidFill>
              </a:rPr>
              <a:t>【答案】C</a:t>
            </a:r>
          </a:p>
          <a:p>
            <a:pPr>
              <a:lnSpc>
                <a:spcPct val="100000"/>
              </a:lnSpc>
            </a:pPr>
            <a:r>
              <a:rPr lang="zh-CN" altLang="en-US">
                <a:solidFill>
                  <a:srgbClr val="FF0000"/>
                </a:solidFill>
              </a:rPr>
              <a:t>【解析】试题分析：考查病句的辨析与修改。A词语搭配不当，“水平”不能“发扬”，把“发扬”改为“发挥”。B“防止”与“不”的使用，导致表达的意思相反，去掉“不”。C正确。D缺少主语，去掉“在……中”或“使”。据此，答案为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a:bodyPr>
          <a:lstStyle/>
          <a:p>
            <a:r>
              <a:rPr lang="zh-CN" altLang="en-US"/>
              <a:t>12．【2018年中考湖南怀化卷】下列句子有语病的一句是（    ）</a:t>
            </a:r>
          </a:p>
          <a:p>
            <a:r>
              <a:rPr lang="zh-CN" altLang="en-US"/>
              <a:t>A．经过共同努力，我们出色地完成了任务。</a:t>
            </a:r>
          </a:p>
          <a:p>
            <a:r>
              <a:rPr lang="zh-CN" altLang="en-US"/>
              <a:t>B．在日常工作中，党员干部应该充分发挥先锋模范传统。</a:t>
            </a:r>
          </a:p>
          <a:p>
            <a:r>
              <a:rPr lang="zh-CN" altLang="en-US"/>
              <a:t>C．我国制陶工艺历史悠久，陶器由以实用为主的器皿演变为具有独特审美价值的艺术品，深受广大艺术爱好者的青睐。</a:t>
            </a:r>
          </a:p>
          <a:p>
            <a:r>
              <a:rPr lang="zh-CN" altLang="en-US"/>
              <a:t>D．《人民的名义》这部电视剧生动地刻画了政府各类官员的典型形象，受到了广大观众的一致好评。</a:t>
            </a:r>
          </a:p>
          <a:p>
            <a:r>
              <a:rPr lang="zh-CN" altLang="en-US">
                <a:solidFill>
                  <a:srgbClr val="FF0000"/>
                </a:solidFill>
              </a:rPr>
              <a:t>【答案】B</a:t>
            </a:r>
          </a:p>
          <a:p>
            <a:r>
              <a:rPr lang="zh-CN" altLang="en-US">
                <a:solidFill>
                  <a:srgbClr val="FF0000"/>
                </a:solidFill>
              </a:rPr>
              <a:t>【解析】B项搭配不当，应该把“传统”改为“作用”。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END</a:t>
            </a:r>
          </a:p>
        </p:txBody>
      </p:sp>
      <p:sp>
        <p:nvSpPr>
          <p:cNvPr id="3" name="内容占位符 2"/>
          <p:cNvSpPr>
            <a:spLocks noGrp="1"/>
          </p:cNvSpPr>
          <p:nvPr>
            <p:ph idx="1"/>
          </p:nvPr>
        </p:nvSpPr>
        <p:spPr/>
        <p:txBody>
          <a:bodyPr/>
          <a:lstStyle/>
          <a:p>
            <a:endParaRPr lang="zh-CN" altLang="en-US"/>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病句的类型</a:t>
            </a:r>
          </a:p>
        </p:txBody>
      </p:sp>
      <p:sp>
        <p:nvSpPr>
          <p:cNvPr id="3" name="内容占位符 2"/>
          <p:cNvSpPr>
            <a:spLocks noGrp="1"/>
          </p:cNvSpPr>
          <p:nvPr>
            <p:ph idx="1"/>
          </p:nvPr>
        </p:nvSpPr>
        <p:spPr/>
        <p:txBody>
          <a:bodyPr/>
          <a:lstStyle/>
          <a:p>
            <a:r>
              <a:rPr lang="zh-CN" altLang="en-US">
                <a:sym typeface="+mn-ea"/>
              </a:rPr>
              <a:t>主要有：</a:t>
            </a:r>
            <a:endParaRPr lang="zh-CN" altLang="en-US"/>
          </a:p>
          <a:p>
            <a:r>
              <a:rPr lang="zh-CN" altLang="en-US">
                <a:sym typeface="+mn-ea"/>
              </a:rPr>
              <a:t>语序不当、</a:t>
            </a:r>
          </a:p>
          <a:p>
            <a:r>
              <a:rPr lang="zh-CN" altLang="en-US">
                <a:sym typeface="+mn-ea"/>
              </a:rPr>
              <a:t>搭配不当、</a:t>
            </a:r>
          </a:p>
          <a:p>
            <a:r>
              <a:rPr lang="zh-CN" altLang="en-US">
                <a:sym typeface="+mn-ea"/>
              </a:rPr>
              <a:t>成分残缺或赘余、</a:t>
            </a:r>
            <a:endParaRPr lang="zh-CN" altLang="en-US"/>
          </a:p>
          <a:p>
            <a:r>
              <a:rPr lang="zh-CN" altLang="en-US">
                <a:sym typeface="+mn-ea"/>
              </a:rPr>
              <a:t>结构混乱、</a:t>
            </a:r>
          </a:p>
          <a:p>
            <a:r>
              <a:rPr lang="zh-CN" altLang="en-US">
                <a:sym typeface="+mn-ea"/>
              </a:rPr>
              <a:t>表意不明、</a:t>
            </a:r>
          </a:p>
          <a:p>
            <a:r>
              <a:rPr lang="zh-CN" altLang="en-US">
                <a:sym typeface="+mn-ea"/>
              </a:rPr>
              <a:t>不合逻辑</a:t>
            </a:r>
            <a:endParaRPr lang="zh-CN" altLang="en-US"/>
          </a:p>
          <a:p>
            <a:endParaRPr lang="zh-CN" altLang="en-US"/>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a:t>
            </a:r>
            <a:r>
              <a:rPr lang="zh-CN" altLang="en-US" dirty="0"/>
              <a:t>审读关键词  轻松识病句</a:t>
            </a:r>
          </a:p>
        </p:txBody>
      </p:sp>
      <p:sp>
        <p:nvSpPr>
          <p:cNvPr id="3" name="内容占位符 2"/>
          <p:cNvSpPr>
            <a:spLocks noGrp="1"/>
          </p:cNvSpPr>
          <p:nvPr>
            <p:ph idx="1"/>
          </p:nvPr>
        </p:nvSpPr>
        <p:spPr>
          <a:xfrm>
            <a:off x="372110" y="1384300"/>
            <a:ext cx="8441055" cy="5339715"/>
          </a:xfrm>
        </p:spPr>
        <p:txBody>
          <a:bodyPr/>
          <a:lstStyle/>
          <a:p>
            <a:r>
              <a:rPr lang="zh-CN" altLang="en-US" dirty="0">
                <a:sym typeface="+mn-ea"/>
              </a:rPr>
              <a:t>由于人们的语言习惯，产生病句的原因是有规律的，而我们判断病句就是要利用这些规律，做题时快速精装的判断出病句及其病因。</a:t>
            </a:r>
            <a:endParaRPr lang="zh-CN" altLang="en-US" dirty="0"/>
          </a:p>
          <a:p>
            <a:r>
              <a:rPr lang="zh-CN" altLang="en-US" dirty="0"/>
              <a:t>通常运用的方法有：</a:t>
            </a:r>
          </a:p>
          <a:p>
            <a:pPr lvl="1"/>
            <a:r>
              <a:rPr lang="zh-CN" altLang="en-US" dirty="0"/>
              <a:t>语感审读法</a:t>
            </a:r>
          </a:p>
          <a:p>
            <a:pPr lvl="1"/>
            <a:r>
              <a:rPr lang="zh-CN" altLang="en-US" dirty="0"/>
              <a:t>主干枝叶审读法</a:t>
            </a:r>
          </a:p>
          <a:p>
            <a:pPr lvl="1"/>
            <a:r>
              <a:rPr lang="zh-CN" altLang="en-US" dirty="0"/>
              <a:t>关键词审读法</a:t>
            </a:r>
          </a:p>
          <a:p>
            <a:r>
              <a:rPr lang="zh-CN" altLang="en-US" dirty="0"/>
              <a:t>在实际应用时，语感太过玄妙，不可言传；主干枝叶审读需要依赖语法知识，一般难以做到；所以我们重点培养通过审读关键词识别病句的能力。</a:t>
            </a:r>
          </a:p>
          <a:p>
            <a:endParaRPr lang="zh-CN" altLang="en-US" dirty="0"/>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1.审读主干枝叶：</a:t>
            </a:r>
          </a:p>
        </p:txBody>
      </p:sp>
      <p:sp>
        <p:nvSpPr>
          <p:cNvPr id="3" name="内容占位符 2"/>
          <p:cNvSpPr>
            <a:spLocks noGrp="1"/>
          </p:cNvSpPr>
          <p:nvPr>
            <p:ph idx="1"/>
          </p:nvPr>
        </p:nvSpPr>
        <p:spPr/>
        <p:txBody>
          <a:bodyPr>
            <a:noAutofit/>
          </a:bodyPr>
          <a:lstStyle/>
          <a:p>
            <a:r>
              <a:rPr lang="zh-CN" altLang="en-US" sz="2000">
                <a:solidFill>
                  <a:srgbClr val="FF0000"/>
                </a:solidFill>
              </a:rPr>
              <a:t>对没有明显错误的句子要梳理句子的主谓宾定状补，然后判断是否存在语病现象。这是判断病句的基本功，所有放在第一位。但应用时一般用没有找到后面所列的关键词之后，因为大多数病句通过审读后面所列的关键词都能做出判断。</a:t>
            </a:r>
          </a:p>
          <a:p>
            <a:r>
              <a:rPr lang="zh-CN" altLang="en-US" sz="2000"/>
              <a:t>例1：生物入侵就是指那些本来不属于某一生态系统，但通过某种方式被引入到这一生态系统，然后定居、扩散、暴发危害的物种。</a:t>
            </a:r>
          </a:p>
          <a:p>
            <a:endParaRPr lang="zh-CN" altLang="en-US" sz="2000"/>
          </a:p>
          <a:p>
            <a:r>
              <a:rPr lang="zh-CN" altLang="en-US" sz="2000"/>
              <a:t>例2：五一路乒乓球馆是经体育局和民政局批准的专门推广乒乓球运动的团体。</a:t>
            </a:r>
          </a:p>
          <a:p>
            <a:r>
              <a:rPr lang="zh-CN" altLang="en-US" sz="2000"/>
              <a:t>例3：据科学家统计，蜜蜂每酿造一斤蜜，大约要采集50万朵的花粉。</a:t>
            </a:r>
          </a:p>
          <a:p>
            <a:endParaRPr lang="zh-CN" altLang="en-US" sz="2000"/>
          </a:p>
        </p:txBody>
      </p:sp>
      <p:sp>
        <p:nvSpPr>
          <p:cNvPr id="4" name="文本框 3"/>
          <p:cNvSpPr txBox="1"/>
          <p:nvPr/>
        </p:nvSpPr>
        <p:spPr>
          <a:xfrm>
            <a:off x="628650" y="3942080"/>
            <a:ext cx="8261985" cy="645160"/>
          </a:xfrm>
          <a:prstGeom prst="rect">
            <a:avLst/>
          </a:prstGeom>
          <a:noFill/>
        </p:spPr>
        <p:txBody>
          <a:bodyPr wrap="square" rtlCol="0">
            <a:spAutoFit/>
          </a:bodyPr>
          <a:lstStyle/>
          <a:p>
            <a:pPr algn="l"/>
            <a:r>
              <a:rPr lang="zh-CN" altLang="en-US">
                <a:ln w="3175">
                  <a:solidFill>
                    <a:schemeClr val="bg1"/>
                  </a:solidFill>
                </a:ln>
                <a:solidFill>
                  <a:srgbClr val="FF0000"/>
                </a:solidFill>
                <a:latin typeface="微软雅黑" panose="020B0503020204020204" charset="-122"/>
                <a:ea typeface="微软雅黑" panose="020B0503020204020204" charset="-122"/>
                <a:cs typeface="微软雅黑" panose="020B0503020204020204" charset="-122"/>
                <a:sym typeface="+mn-ea"/>
              </a:rPr>
              <a:t>主干为“生物入侵是指物种”显然不对，主语“生物入侵”与宾语“物种”搭配不当，可以把“的物种”去掉，在“那些”后面加入“物种”。</a:t>
            </a:r>
          </a:p>
        </p:txBody>
      </p:sp>
      <p:sp>
        <p:nvSpPr>
          <p:cNvPr id="5" name="文本框 4"/>
          <p:cNvSpPr txBox="1"/>
          <p:nvPr/>
        </p:nvSpPr>
        <p:spPr>
          <a:xfrm>
            <a:off x="693420" y="6011545"/>
            <a:ext cx="8119745" cy="368300"/>
          </a:xfrm>
          <a:prstGeom prst="rect">
            <a:avLst/>
          </a:prstGeom>
          <a:noFill/>
        </p:spPr>
        <p:txBody>
          <a:bodyPr wrap="square" rtlCol="0">
            <a:spAutoFit/>
          </a:bodyPr>
          <a:lstStyle/>
          <a:p>
            <a:pPr algn="l"/>
            <a:r>
              <a:rPr lang="zh-CN" altLang="en-US">
                <a:ln w="3175">
                  <a:solidFill>
                    <a:schemeClr val="bg1"/>
                  </a:solidFill>
                </a:ln>
                <a:solidFill>
                  <a:srgbClr val="FF0000"/>
                </a:solidFill>
                <a:latin typeface="微软雅黑" panose="020B0503020204020204" charset="-122"/>
                <a:ea typeface="微软雅黑" panose="020B0503020204020204" charset="-122"/>
                <a:cs typeface="微软雅黑" panose="020B0503020204020204" charset="-122"/>
                <a:sym typeface="+mn-ea"/>
              </a:rPr>
              <a:t>宾语部分定中搭配不当，“50万朵”后要加“花”。</a:t>
            </a:r>
            <a:endParaRPr lang="zh-CN" altLang="en-US" sz="1800">
              <a:ln w="3175">
                <a:solidFill>
                  <a:schemeClr val="bg1"/>
                </a:solidFill>
              </a:ln>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356995" y="5076825"/>
            <a:ext cx="8261985" cy="368300"/>
          </a:xfrm>
          <a:prstGeom prst="rect">
            <a:avLst/>
          </a:prstGeom>
          <a:noFill/>
        </p:spPr>
        <p:txBody>
          <a:bodyPr wrap="square" rtlCol="0">
            <a:spAutoFit/>
          </a:bodyPr>
          <a:lstStyle/>
          <a:p>
            <a:pPr algn="l"/>
            <a:r>
              <a:rPr lang="zh-CN" altLang="en-US">
                <a:ln w="3175">
                  <a:solidFill>
                    <a:schemeClr val="bg1"/>
                  </a:solidFill>
                </a:ln>
                <a:solidFill>
                  <a:srgbClr val="FF0000"/>
                </a:solidFill>
                <a:latin typeface="微软雅黑" panose="020B0503020204020204" charset="-122"/>
                <a:ea typeface="微软雅黑" panose="020B0503020204020204" charset="-122"/>
                <a:cs typeface="微软雅黑" panose="020B0503020204020204" charset="-122"/>
                <a:sym typeface="+mn-ea"/>
              </a:rPr>
              <a:t>主干为“乒乓球馆是团体”显然不对，主宾搭配不当。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2.审读两面词：</a:t>
            </a:r>
          </a:p>
        </p:txBody>
      </p:sp>
      <p:sp>
        <p:nvSpPr>
          <p:cNvPr id="3" name="内容占位符 2"/>
          <p:cNvSpPr>
            <a:spLocks noGrp="1"/>
          </p:cNvSpPr>
          <p:nvPr>
            <p:ph idx="1"/>
          </p:nvPr>
        </p:nvSpPr>
        <p:spPr/>
        <p:txBody>
          <a:bodyPr>
            <a:normAutofit lnSpcReduction="10000"/>
          </a:bodyPr>
          <a:lstStyle/>
          <a:p>
            <a:r>
              <a:rPr lang="zh-CN" altLang="en-US">
                <a:solidFill>
                  <a:srgbClr val="FF0000"/>
                </a:solidFill>
              </a:rPr>
              <a:t>当句中有“是否”、“能否”、“优劣”、“好坏”、“成败”等反义词时，要看一面和两面的搭配问题。（特别提示：并不是所有两面对一面的句子都是错的）</a:t>
            </a:r>
          </a:p>
          <a:p>
            <a:r>
              <a:rPr lang="zh-CN" altLang="en-US"/>
              <a:t>（1）电子工业能否迅速发展，并广泛渗透到各行各业中去，关键在于要加速训练并造就一批专门技术人才。</a:t>
            </a:r>
          </a:p>
          <a:p>
            <a:r>
              <a:rPr lang="zh-CN" altLang="en-US" sz="1800">
                <a:ln w="3175">
                  <a:solidFill>
                    <a:schemeClr val="bg1"/>
                  </a:solidFill>
                </a:ln>
                <a:solidFill>
                  <a:srgbClr val="FF0000"/>
                </a:solidFill>
                <a:cs typeface="微软雅黑" panose="020B0503020204020204" charset="-122"/>
              </a:rPr>
              <a:t>“能否迅速发展”和后面的“</a:t>
            </a:r>
            <a:r>
              <a:rPr lang="zh-CN" altLang="en-US" sz="1800">
                <a:ln w="3175">
                  <a:solidFill>
                    <a:schemeClr val="bg1"/>
                  </a:solidFill>
                </a:ln>
                <a:solidFill>
                  <a:srgbClr val="FF0000"/>
                </a:solidFill>
                <a:cs typeface="微软雅黑" panose="020B0503020204020204" charset="-122"/>
                <a:sym typeface="+mn-ea"/>
              </a:rPr>
              <a:t>关键在于要加速训练并造就一批专门技术人才</a:t>
            </a:r>
            <a:r>
              <a:rPr lang="zh-CN" altLang="en-US" sz="1800">
                <a:ln w="3175">
                  <a:solidFill>
                    <a:schemeClr val="bg1"/>
                  </a:solidFill>
                </a:ln>
                <a:solidFill>
                  <a:srgbClr val="FF0000"/>
                </a:solidFill>
                <a:cs typeface="微软雅黑" panose="020B0503020204020204" charset="-122"/>
              </a:rPr>
              <a:t>”不能搭配。</a:t>
            </a:r>
            <a:endParaRPr lang="zh-CN" altLang="en-US"/>
          </a:p>
          <a:p>
            <a:r>
              <a:rPr lang="zh-CN" altLang="en-US"/>
              <a:t>（2）我们能不能培养出“四有”新人，是关系到我们党和国家前途命运的大事，也是教育战线的根本任务。</a:t>
            </a:r>
          </a:p>
          <a:p>
            <a:pPr marL="0" algn="l">
              <a:lnSpc>
                <a:spcPct val="100000"/>
              </a:lnSpc>
              <a:buNone/>
            </a:pPr>
            <a:r>
              <a:rPr lang="zh-CN" altLang="en-US" sz="1800">
                <a:ln w="3175">
                  <a:solidFill>
                    <a:schemeClr val="bg1"/>
                  </a:solidFill>
                </a:ln>
                <a:solidFill>
                  <a:srgbClr val="FF0000"/>
                </a:solidFill>
                <a:cs typeface="微软雅黑" panose="020B0503020204020204" charset="-122"/>
              </a:rPr>
              <a:t>“</a:t>
            </a:r>
            <a:r>
              <a:rPr lang="zh-CN" altLang="en-US" sz="1800">
                <a:ln w="3175">
                  <a:solidFill>
                    <a:schemeClr val="bg1"/>
                  </a:solidFill>
                </a:ln>
                <a:solidFill>
                  <a:srgbClr val="FF0000"/>
                </a:solidFill>
                <a:cs typeface="微软雅黑" panose="020B0503020204020204" charset="-122"/>
                <a:sym typeface="+mn-ea"/>
              </a:rPr>
              <a:t>能不能培养出</a:t>
            </a:r>
            <a:r>
              <a:rPr lang="zh-CN" altLang="en-US" sz="1800">
                <a:ln w="3175">
                  <a:solidFill>
                    <a:schemeClr val="bg1"/>
                  </a:solidFill>
                </a:ln>
                <a:solidFill>
                  <a:srgbClr val="FF0000"/>
                </a:solidFill>
                <a:cs typeface="微软雅黑" panose="020B0503020204020204" charset="-122"/>
              </a:rPr>
              <a:t>”和后面不能搭配。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1790" y="1170940"/>
            <a:ext cx="8441055" cy="4781550"/>
          </a:xfrm>
        </p:spPr>
        <p:txBody>
          <a:bodyPr/>
          <a:lstStyle/>
          <a:p>
            <a:pPr>
              <a:lnSpc>
                <a:spcPct val="120000"/>
              </a:lnSpc>
            </a:pPr>
            <a:r>
              <a:rPr lang="zh-CN" altLang="en-US" sz="2000">
                <a:solidFill>
                  <a:srgbClr val="FF0000"/>
                </a:solidFill>
              </a:rPr>
              <a:t>看到几个并列成分时要注意：</a:t>
            </a:r>
          </a:p>
          <a:p>
            <a:pPr>
              <a:lnSpc>
                <a:spcPct val="120000"/>
              </a:lnSpc>
            </a:pPr>
            <a:r>
              <a:rPr lang="zh-CN" altLang="en-US" sz="2000">
                <a:solidFill>
                  <a:srgbClr val="FF0000"/>
                </a:solidFill>
              </a:rPr>
              <a:t>（1）主、谓、宾是否搭配得当（多主语、多宾语、多谓语）</a:t>
            </a:r>
          </a:p>
          <a:p>
            <a:pPr>
              <a:lnSpc>
                <a:spcPct val="120000"/>
              </a:lnSpc>
            </a:pPr>
            <a:r>
              <a:rPr lang="zh-CN" altLang="en-US" sz="2000"/>
              <a:t>例1：今年春节期间，这个市的210辆消防车、300多名消防官兵，放弃休假，始终坚守在各自值勤的岗位上。</a:t>
            </a:r>
          </a:p>
          <a:p>
            <a:pPr>
              <a:lnSpc>
                <a:spcPct val="120000"/>
              </a:lnSpc>
            </a:pPr>
            <a:r>
              <a:rPr lang="zh-CN" altLang="en-US" sz="1800">
                <a:ln w="3175">
                  <a:solidFill>
                    <a:schemeClr val="bg1"/>
                  </a:solidFill>
                </a:ln>
                <a:solidFill>
                  <a:srgbClr val="FF0000"/>
                </a:solidFill>
                <a:cs typeface="微软雅黑" panose="020B0503020204020204" charset="-122"/>
              </a:rPr>
              <a:t>主语之一的“210辆消防车”与谓语“放弃休假，始终坚守在各自值勤的岗位上”不能搭配。</a:t>
            </a:r>
            <a:endParaRPr lang="zh-CN" altLang="en-US" sz="2000"/>
          </a:p>
          <a:p>
            <a:pPr>
              <a:lnSpc>
                <a:spcPct val="120000"/>
              </a:lnSpc>
            </a:pPr>
            <a:r>
              <a:rPr lang="zh-CN" altLang="en-US" sz="2000"/>
              <a:t>例2：文件对经济领域中的一些问题，从理论上和政策上作了详细的规定和深刻的说明。</a:t>
            </a:r>
          </a:p>
          <a:p>
            <a:pPr marL="0" algn="l">
              <a:lnSpc>
                <a:spcPct val="100000"/>
              </a:lnSpc>
              <a:buNone/>
            </a:pPr>
            <a:r>
              <a:rPr lang="zh-CN" altLang="en-US" sz="1800">
                <a:ln w="3175">
                  <a:solidFill>
                    <a:schemeClr val="bg1"/>
                  </a:solidFill>
                </a:ln>
                <a:solidFill>
                  <a:srgbClr val="FF0000"/>
                </a:solidFill>
                <a:cs typeface="微软雅黑" panose="020B0503020204020204" charset="-122"/>
              </a:rPr>
              <a:t>本句中有两个并列短语，前后失去照应。“理论上”应该与“深刻的说明”照应，“政策上”应该与“详细的规定”照应，因此，应该将“理论上和政策上”改为“政策上和理论上”，或者将另一个并列短语的顺序改一下。</a:t>
            </a:r>
          </a:p>
        </p:txBody>
      </p:sp>
      <p:sp>
        <p:nvSpPr>
          <p:cNvPr id="5" name="标题 4"/>
          <p:cNvSpPr>
            <a:spLocks noGrp="1"/>
          </p:cNvSpPr>
          <p:nvPr>
            <p:ph type="title"/>
          </p:nvPr>
        </p:nvSpPr>
        <p:spPr/>
        <p:txBody>
          <a:bodyPr/>
          <a:lstStyle/>
          <a:p>
            <a:r>
              <a:rPr lang="en-US" altLang="zh-CN" dirty="0" smtClean="0">
                <a:sym typeface="+mn-ea"/>
              </a:rPr>
              <a:t>3</a:t>
            </a:r>
            <a:r>
              <a:rPr lang="zh-CN" altLang="en-US" dirty="0" smtClean="0">
                <a:sym typeface="+mn-ea"/>
              </a:rPr>
              <a:t>.</a:t>
            </a:r>
            <a:r>
              <a:rPr lang="zh-CN" altLang="en-US" dirty="0">
                <a:sym typeface="+mn-ea"/>
              </a:rPr>
              <a:t>审读并列成分：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7502</Words>
  <Application>Microsoft Office PowerPoint</Application>
  <PresentationFormat>全屏显示(4:3)</PresentationFormat>
  <Paragraphs>286</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审读关键词 轻松识病句</vt:lpstr>
      <vt:lpstr>内容目录</vt:lpstr>
      <vt:lpstr>一、考 点 聚 焦</vt:lpstr>
      <vt:lpstr>什么是病句?</vt:lpstr>
      <vt:lpstr>病句的类型</vt:lpstr>
      <vt:lpstr>一、审读关键词  轻松识病句</vt:lpstr>
      <vt:lpstr>1.审读主干枝叶：</vt:lpstr>
      <vt:lpstr>2.审读两面词：</vt:lpstr>
      <vt:lpstr>3.审读并列成分：</vt:lpstr>
      <vt:lpstr>幻灯片 10</vt:lpstr>
      <vt:lpstr>幻灯片 11</vt:lpstr>
      <vt:lpstr>4.审读介词和连词：</vt:lpstr>
      <vt:lpstr>幻灯片 13</vt:lpstr>
      <vt:lpstr>5.审读关联词：</vt:lpstr>
      <vt:lpstr>幻灯片 15</vt:lpstr>
      <vt:lpstr>幻灯片 16</vt:lpstr>
      <vt:lpstr>6.审读否定词：</vt:lpstr>
      <vt:lpstr>7.审读尾部代词：</vt:lpstr>
      <vt:lpstr>8.审读数量词（短语）：</vt:lpstr>
      <vt:lpstr>幻灯片 20</vt:lpstr>
      <vt:lpstr>9.审读固定结构：</vt:lpstr>
      <vt:lpstr>幻灯片 22</vt:lpstr>
      <vt:lpstr>幻灯片 23</vt:lpstr>
      <vt:lpstr>10.审读“的”“了”：</vt:lpstr>
      <vt:lpstr>11.审读“是”字句：</vt:lpstr>
      <vt:lpstr>12.审读多重定语和状语：</vt:lpstr>
      <vt:lpstr>13.审读文言词：</vt:lpstr>
      <vt:lpstr>掌握一定数量的文言词是辨析这类语病的关键，常见的文言语病有：</vt:lpstr>
      <vt:lpstr>另外，生活中还有一些极易忽视的重复现象，例如：</vt:lpstr>
      <vt:lpstr>幻灯片 30</vt:lpstr>
      <vt:lpstr>幻灯片 31</vt:lpstr>
      <vt:lpstr>三、达标检测</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审读关键词 轻松识病句</dc:title>
  <dc:creator/>
  <cp:lastModifiedBy>xzjd</cp:lastModifiedBy>
  <cp:revision>19</cp:revision>
  <dcterms:created xsi:type="dcterms:W3CDTF">2018-12-23T01:57:00Z</dcterms:created>
  <dcterms:modified xsi:type="dcterms:W3CDTF">2019-04-08T03:51:59Z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